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68" r:id="rId2"/>
    <p:sldId id="269" r:id="rId3"/>
    <p:sldId id="280" r:id="rId4"/>
    <p:sldId id="270" r:id="rId5"/>
    <p:sldId id="271" r:id="rId6"/>
    <p:sldId id="291" r:id="rId7"/>
    <p:sldId id="292" r:id="rId8"/>
    <p:sldId id="293" r:id="rId9"/>
    <p:sldId id="294" r:id="rId10"/>
    <p:sldId id="272" r:id="rId11"/>
    <p:sldId id="281" r:id="rId12"/>
    <p:sldId id="282" r:id="rId13"/>
    <p:sldId id="283" r:id="rId14"/>
    <p:sldId id="274" r:id="rId15"/>
    <p:sldId id="295" r:id="rId16"/>
    <p:sldId id="296" r:id="rId17"/>
    <p:sldId id="275" r:id="rId18"/>
    <p:sldId id="27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70" d="100"/>
          <a:sy n="70" d="100"/>
        </p:scale>
        <p:origin x="525" y="81"/>
      </p:cViewPr>
      <p:guideLst>
        <p:guide pos="3840"/>
        <p:guide orient="horz" pos="2160"/>
      </p:guideLst>
    </p:cSldViewPr>
  </p:slideViewPr>
  <p:notesTextViewPr>
    <p:cViewPr>
      <p:scale>
        <a:sx n="1" d="1"/>
        <a:sy n="1" d="1"/>
      </p:scale>
      <p:origin x="0" y="0"/>
    </p:cViewPr>
  </p:notesTextViewPr>
  <p:notesViewPr>
    <p:cSldViewPr snapToGrid="0">
      <p:cViewPr varScale="1">
        <p:scale>
          <a:sx n="82" d="100"/>
          <a:sy n="82" d="100"/>
        </p:scale>
        <p:origin x="3852"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AC4FB8F-ED15-48AB-97BD-17129D4E699D}" type="datetimeFigureOut">
              <a:rPr lang="en-US" smtClean="0"/>
              <a:t>2/6/2022</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E6B3739-9081-478F-812E-AE7CE140632E}" type="slidenum">
              <a:rPr lang="en-US" smtClean="0"/>
              <a:t>‹#›</a:t>
            </a:fld>
            <a:endParaRPr lang="en-US" dirty="0"/>
          </a:p>
        </p:txBody>
      </p:sp>
    </p:spTree>
    <p:extLst>
      <p:ext uri="{BB962C8B-B14F-4D97-AF65-F5344CB8AC3E}">
        <p14:creationId xmlns:p14="http://schemas.microsoft.com/office/powerpoint/2010/main" val="41121049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C9D437-CD83-4825-AD0D-5E7B341BC79B}" type="datetimeFigureOut">
              <a:rPr lang="en-US" smtClean="0"/>
              <a:t>2/6/2022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0CF8BB-EBC7-4B8F-9632-A5A136FBB880}" type="slidenum">
              <a:rPr lang="en-US" smtClean="0"/>
              <a:t>‹#›</a:t>
            </a:fld>
            <a:endParaRPr lang="en-US" dirty="0"/>
          </a:p>
        </p:txBody>
      </p:sp>
    </p:spTree>
    <p:extLst>
      <p:ext uri="{BB962C8B-B14F-4D97-AF65-F5344CB8AC3E}">
        <p14:creationId xmlns:p14="http://schemas.microsoft.com/office/powerpoint/2010/main" val="1170369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755780"/>
            <a:ext cx="6858000" cy="3200400"/>
          </a:xfrm>
        </p:spPr>
        <p:txBody>
          <a:bodyPr anchor="b">
            <a:normAutofit/>
          </a:bodyPr>
          <a:lstStyle>
            <a:lvl1pPr algn="l">
              <a:lnSpc>
                <a:spcPct val="75000"/>
              </a:lnSpc>
              <a:defRPr sz="80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09600" y="3956180"/>
            <a:ext cx="6858000" cy="1097280"/>
          </a:xfrm>
        </p:spPr>
        <p:txBody>
          <a:bodyPr>
            <a:normAutofit/>
          </a:bodyPr>
          <a:lstStyle>
            <a:lvl1pPr marL="0" indent="0" algn="l">
              <a:spcBef>
                <a:spcPts val="0"/>
              </a:spcBef>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D2465DD-9819-4ABC-A784-477AFBA19C86}" type="datetime1">
              <a:rPr lang="en-US" smtClean="0"/>
              <a:t>2/6/2022</a:t>
            </a:fld>
            <a:endParaRPr lang="en-US" dirty="0"/>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E31375A4-56A4-47D6-9801-1991572033F7}" type="slidenum">
              <a:rPr lang="en-US" smtClean="0"/>
              <a:pPr/>
              <a:t>‹#›</a:t>
            </a:fld>
            <a:endParaRPr lang="en-US" dirty="0"/>
          </a:p>
        </p:txBody>
      </p:sp>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61E545-DA4D-4588-A168-A47EEF327FC2}" type="datetime1">
              <a:rPr lang="en-US" smtClean="0"/>
              <a:t>2/6/2022</a:t>
            </a:fld>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42120" y="380999"/>
            <a:ext cx="2011680" cy="6096001"/>
          </a:xfrm>
        </p:spPr>
        <p:txBody>
          <a:bodyPr vert="eaVert"/>
          <a:lstStyle>
            <a:lvl1pPr>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981199" y="380999"/>
            <a:ext cx="7074859" cy="60960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B26042-7092-4D96-B3CE-E8E6CFEE88C8}" type="datetime1">
              <a:rPr lang="en-US" smtClean="0"/>
              <a:t>2/6/2022</a:t>
            </a:fld>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solidFill>
                  <a:schemeClr val="tx2">
                    <a:lumMod val="65000"/>
                    <a:lumOff val="35000"/>
                  </a:schemeClr>
                </a:solidFill>
              </a:defRPr>
            </a:lvl1pPr>
          </a:lstStyle>
          <a:p>
            <a:fld id="{9729644A-97F2-4BC4-BBF7-FC141F507563}" type="datetime1">
              <a:rPr lang="en-US" smtClean="0"/>
              <a:t>2/6/2022</a:t>
            </a:fld>
            <a:endParaRPr lang="en-US" dirty="0"/>
          </a:p>
        </p:txBody>
      </p:sp>
      <p:sp>
        <p:nvSpPr>
          <p:cNvPr id="5" name="Footer Placeholder 4"/>
          <p:cNvSpPr>
            <a:spLocks noGrp="1"/>
          </p:cNvSpPr>
          <p:nvPr>
            <p:ph type="ftr" sz="quarter" idx="11"/>
          </p:nvPr>
        </p:nvSpPr>
        <p:spPr/>
        <p:txBody>
          <a:bodyPr/>
          <a:lstStyle>
            <a:lvl1pPr>
              <a:defRPr>
                <a:solidFill>
                  <a:schemeClr val="tx2">
                    <a:lumMod val="65000"/>
                    <a:lumOff val="35000"/>
                  </a:schemeClr>
                </a:solidFill>
              </a:defRPr>
            </a:lvl1pPr>
          </a:lstStyle>
          <a:p>
            <a:r>
              <a:rPr lang="en-US"/>
              <a:t>Add a footer</a:t>
            </a:r>
            <a:endParaRPr lang="en-US" dirty="0"/>
          </a:p>
        </p:txBody>
      </p:sp>
      <p:sp>
        <p:nvSpPr>
          <p:cNvPr id="6" name="Slide Number Placeholder 5"/>
          <p:cNvSpPr>
            <a:spLocks noGrp="1"/>
          </p:cNvSpPr>
          <p:nvPr>
            <p:ph type="sldNum" sz="quarter" idx="12"/>
          </p:nvPr>
        </p:nvSpPr>
        <p:spPr/>
        <p:txBody>
          <a:bodyPr/>
          <a:lstStyle>
            <a:lvl1pPr>
              <a:defRPr>
                <a:solidFill>
                  <a:schemeClr val="tx2">
                    <a:lumMod val="65000"/>
                    <a:lumOff val="35000"/>
                  </a:schemeClr>
                </a:solidFill>
              </a:defRPr>
            </a:lvl1pPr>
          </a:lstStyle>
          <a:p>
            <a:fld id="{E31375A4-56A4-47D6-9801-1991572033F7}" type="slidenum">
              <a:rPr lang="en-US" smtClean="0"/>
              <a:pPr/>
              <a:t>‹#›</a:t>
            </a:fld>
            <a:endParaRPr lang="en-US" dirty="0"/>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822960"/>
            <a:ext cx="8686800" cy="2011680"/>
          </a:xfrm>
        </p:spPr>
        <p:txBody>
          <a:bodyPr anchor="b">
            <a:normAutofit/>
          </a:bodyPr>
          <a:lstStyle>
            <a:lvl1pPr>
              <a:defRPr sz="6600"/>
            </a:lvl1pPr>
          </a:lstStyle>
          <a:p>
            <a:r>
              <a:rPr lang="en-US"/>
              <a:t>Click to edit Master title style</a:t>
            </a:r>
          </a:p>
        </p:txBody>
      </p:sp>
      <p:sp>
        <p:nvSpPr>
          <p:cNvPr id="3" name="Text Placeholder 2"/>
          <p:cNvSpPr>
            <a:spLocks noGrp="1"/>
          </p:cNvSpPr>
          <p:nvPr>
            <p:ph type="body" idx="1"/>
          </p:nvPr>
        </p:nvSpPr>
        <p:spPr>
          <a:xfrm>
            <a:off x="609600" y="2834640"/>
            <a:ext cx="8686800" cy="1097280"/>
          </a:xfrm>
        </p:spPr>
        <p:txBody>
          <a:bodyPr>
            <a:normAutofit/>
          </a:bodyPr>
          <a:lstStyle>
            <a:lvl1pPr marL="0" indent="0">
              <a:spcBef>
                <a:spcPts val="0"/>
              </a:spcBef>
              <a:buNone/>
              <a:defRPr sz="28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50677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981200" y="1981200"/>
            <a:ext cx="4572000" cy="448056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781800" y="1981200"/>
            <a:ext cx="4572000" cy="448056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2104EB7-77EC-481E-BDC6-73CA182AC952}" type="datetime1">
              <a:rPr lang="en-US" smtClean="0"/>
              <a:t>2/6/2022</a:t>
            </a:fld>
            <a:endParaRPr lang="en-US" dirty="0"/>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981200" y="1679448"/>
            <a:ext cx="4572000" cy="830487"/>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981200" y="2509935"/>
            <a:ext cx="4572000" cy="396706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781800" y="1679448"/>
            <a:ext cx="4572000" cy="830487"/>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781800" y="2509935"/>
            <a:ext cx="4572000" cy="396706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016069-A392-4E44-934F-6743D63E2A4F}" type="datetime1">
              <a:rPr lang="en-US" smtClean="0"/>
              <a:t>2/6/2022</a:t>
            </a:fld>
            <a:endParaRPr lang="en-US" dirty="0"/>
          </a:p>
        </p:txBody>
      </p:sp>
      <p:sp>
        <p:nvSpPr>
          <p:cNvPr id="8" name="Footer Placeholder 7"/>
          <p:cNvSpPr>
            <a:spLocks noGrp="1"/>
          </p:cNvSpPr>
          <p:nvPr>
            <p:ph type="ftr" sz="quarter" idx="11"/>
          </p:nvPr>
        </p:nvSpPr>
        <p:spPr/>
        <p:txBody>
          <a:bodyPr/>
          <a:lstStyle/>
          <a:p>
            <a:r>
              <a:rPr lang="en-US" dirty="0"/>
              <a:t>Add a footer</a:t>
            </a:r>
          </a:p>
        </p:txBody>
      </p:sp>
      <p:sp>
        <p:nvSpPr>
          <p:cNvPr id="9" name="Slide Number Placeholder 8"/>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81F9843-3551-47D6-BD3E-346FBDF458AF}" type="datetime1">
              <a:rPr lang="en-US" smtClean="0"/>
              <a:t>2/6/2022</a:t>
            </a:fld>
            <a:endParaRPr lang="en-US" dirty="0"/>
          </a:p>
        </p:txBody>
      </p:sp>
      <p:sp>
        <p:nvSpPr>
          <p:cNvPr id="4" name="Footer Placeholder 3"/>
          <p:cNvSpPr>
            <a:spLocks noGrp="1"/>
          </p:cNvSpPr>
          <p:nvPr>
            <p:ph type="ftr" sz="quarter" idx="11"/>
          </p:nvPr>
        </p:nvSpPr>
        <p:spPr/>
        <p:txBody>
          <a:bodyPr/>
          <a:lstStyle/>
          <a:p>
            <a:r>
              <a:rPr lang="en-US" dirty="0"/>
              <a:t>Add a footer</a:t>
            </a:r>
          </a:p>
        </p:txBody>
      </p:sp>
      <p:sp>
        <p:nvSpPr>
          <p:cNvPr id="5" name="Slide Number Placeholder 4"/>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8C2989-19D5-42F7-8321-FE6B75231AF4}" type="datetime1">
              <a:rPr lang="en-US" smtClean="0"/>
              <a:t>2/6/2022</a:t>
            </a:fld>
            <a:endParaRPr lang="en-US" dirty="0"/>
          </a:p>
        </p:txBody>
      </p:sp>
      <p:sp>
        <p:nvSpPr>
          <p:cNvPr id="3" name="Footer Placeholder 2"/>
          <p:cNvSpPr>
            <a:spLocks noGrp="1"/>
          </p:cNvSpPr>
          <p:nvPr>
            <p:ph type="ftr" sz="quarter" idx="11"/>
          </p:nvPr>
        </p:nvSpPr>
        <p:spPr/>
        <p:txBody>
          <a:bodyPr/>
          <a:lstStyle/>
          <a:p>
            <a:r>
              <a:rPr lang="en-US" dirty="0"/>
              <a:t>Add a footer</a:t>
            </a:r>
          </a:p>
        </p:txBody>
      </p:sp>
      <p:sp>
        <p:nvSpPr>
          <p:cNvPr id="4" name="Slide Number Placeholder 3"/>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559420" y="408993"/>
            <a:ext cx="4800937" cy="1828800"/>
          </a:xfrm>
        </p:spPr>
        <p:txBody>
          <a:bodyPr anchor="b">
            <a:noAutofit/>
          </a:bodyPr>
          <a:lstStyle>
            <a:lvl1pPr>
              <a:defRPr sz="4400"/>
            </a:lvl1pPr>
          </a:lstStyle>
          <a:p>
            <a:r>
              <a:rPr lang="en-US"/>
              <a:t>Click to edit Master title style</a:t>
            </a:r>
          </a:p>
        </p:txBody>
      </p:sp>
      <p:sp>
        <p:nvSpPr>
          <p:cNvPr id="3" name="Content Placeholder 2"/>
          <p:cNvSpPr>
            <a:spLocks noGrp="1"/>
          </p:cNvSpPr>
          <p:nvPr>
            <p:ph idx="1"/>
          </p:nvPr>
        </p:nvSpPr>
        <p:spPr>
          <a:xfrm>
            <a:off x="606491" y="381000"/>
            <a:ext cx="5489510" cy="57912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559420" y="2237793"/>
            <a:ext cx="4800937" cy="1828800"/>
          </a:xfrm>
        </p:spPr>
        <p:txBody>
          <a:bodyPr>
            <a:normAutofit/>
          </a:bodyPr>
          <a:lstStyle>
            <a:lvl1pPr marL="0" indent="0">
              <a:spcBef>
                <a:spcPts val="1200"/>
              </a:spcBef>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F9C03C-1F27-412D-AD0B-6423348F1B9B}" type="datetime1">
              <a:rPr lang="en-US" smtClean="0"/>
              <a:t>2/6/2022</a:t>
            </a:fld>
            <a:endParaRPr lang="en-US" dirty="0"/>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556248" y="384048"/>
            <a:ext cx="4800600" cy="1828800"/>
          </a:xfrm>
        </p:spPr>
        <p:txBody>
          <a:bodyPr anchor="b">
            <a:noAutofit/>
          </a:bodyPr>
          <a:lstStyle>
            <a:lvl1pPr>
              <a:defRPr sz="4400">
                <a:solidFill>
                  <a:schemeClr val="bg1"/>
                </a:solidFill>
              </a:defRPr>
            </a:lvl1pPr>
          </a:lstStyle>
          <a:p>
            <a:r>
              <a:rPr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0" y="0"/>
            <a:ext cx="6096000" cy="6858000"/>
          </a:xfrm>
          <a:ln>
            <a:noFill/>
          </a:ln>
        </p:spPr>
        <p:txBody>
          <a:bodyPr tIns="4572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556249" y="2240280"/>
            <a:ext cx="4799140" cy="1828800"/>
          </a:xfrm>
        </p:spPr>
        <p:txBody>
          <a:bodyPr>
            <a:normAutofit/>
          </a:bodyPr>
          <a:lstStyle>
            <a:lvl1pPr marL="0" indent="0">
              <a:spcBef>
                <a:spcPts val="1200"/>
              </a:spcBef>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71200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81200" y="381000"/>
            <a:ext cx="9372600" cy="12954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981200" y="1987419"/>
            <a:ext cx="9372600" cy="44831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631790" y="5586761"/>
            <a:ext cx="280731" cy="883759"/>
          </a:xfrm>
          <a:prstGeom prst="rect">
            <a:avLst/>
          </a:prstGeom>
        </p:spPr>
        <p:txBody>
          <a:bodyPr vert="vert270" lIns="91440" tIns="45720" rIns="91440" bIns="45720" rtlCol="0" anchor="ctr"/>
          <a:lstStyle>
            <a:lvl1pPr algn="l">
              <a:defRPr sz="1200">
                <a:solidFill>
                  <a:schemeClr val="tx2">
                    <a:lumMod val="65000"/>
                    <a:lumOff val="35000"/>
                  </a:schemeClr>
                </a:solidFill>
              </a:defRPr>
            </a:lvl1pPr>
          </a:lstStyle>
          <a:p>
            <a:fld id="{619CFDC2-5630-4611-9BF0-0EF7C8C4398D}" type="datetime1">
              <a:rPr lang="en-US" smtClean="0"/>
              <a:t>2/6/2022</a:t>
            </a:fld>
            <a:endParaRPr lang="en-US" dirty="0"/>
          </a:p>
        </p:txBody>
      </p:sp>
      <p:sp>
        <p:nvSpPr>
          <p:cNvPr id="5" name="Footer Placeholder 4"/>
          <p:cNvSpPr>
            <a:spLocks noGrp="1"/>
          </p:cNvSpPr>
          <p:nvPr>
            <p:ph type="ftr" sz="quarter" idx="3"/>
          </p:nvPr>
        </p:nvSpPr>
        <p:spPr>
          <a:xfrm>
            <a:off x="11631790" y="365125"/>
            <a:ext cx="280730" cy="5139936"/>
          </a:xfrm>
          <a:prstGeom prst="rect">
            <a:avLst/>
          </a:prstGeom>
        </p:spPr>
        <p:txBody>
          <a:bodyPr vert="vert270" lIns="91440" tIns="45720" rIns="91440" bIns="45720" rtlCol="0" anchor="ctr"/>
          <a:lstStyle>
            <a:lvl1pPr algn="ctr">
              <a:defRPr sz="1200">
                <a:solidFill>
                  <a:schemeClr val="tx2">
                    <a:lumMod val="65000"/>
                    <a:lumOff val="35000"/>
                  </a:schemeClr>
                </a:solidFill>
              </a:defRPr>
            </a:lvl1pPr>
          </a:lstStyle>
          <a:p>
            <a:r>
              <a:rPr lang="en-US" dirty="0"/>
              <a:t>Add a footer</a:t>
            </a:r>
          </a:p>
        </p:txBody>
      </p:sp>
      <p:sp>
        <p:nvSpPr>
          <p:cNvPr id="6" name="Slide Number Placeholder 5"/>
          <p:cNvSpPr>
            <a:spLocks noGrp="1"/>
          </p:cNvSpPr>
          <p:nvPr>
            <p:ph type="sldNum" sz="quarter" idx="4"/>
          </p:nvPr>
        </p:nvSpPr>
        <p:spPr>
          <a:xfrm>
            <a:off x="313321" y="6268940"/>
            <a:ext cx="722377" cy="201580"/>
          </a:xfrm>
          <a:prstGeom prst="rect">
            <a:avLst/>
          </a:prstGeom>
        </p:spPr>
        <p:txBody>
          <a:bodyPr vert="horz" lIns="91440" tIns="45720" rIns="91440" bIns="45720" rtlCol="0" anchor="ctr"/>
          <a:lstStyle>
            <a:lvl1pPr algn="l">
              <a:defRPr sz="1200">
                <a:solidFill>
                  <a:schemeClr val="tx2">
                    <a:lumMod val="65000"/>
                    <a:lumOff val="35000"/>
                  </a:schemeClr>
                </a:solidFill>
              </a:defRPr>
            </a:lvl1pPr>
          </a:lstStyle>
          <a:p>
            <a:fld id="{E31375A4-56A4-47D6-9801-1991572033F7}" type="slidenum">
              <a:rPr lang="en-US" smtClean="0"/>
              <a:pPr/>
              <a:t>‹#›</a:t>
            </a:fld>
            <a:endParaRPr lang="en-US" dirty="0"/>
          </a:p>
        </p:txBody>
      </p:sp>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5000"/>
        </a:lnSpc>
        <a:spcBef>
          <a:spcPct val="0"/>
        </a:spcBef>
        <a:buNone/>
        <a:defRPr sz="4400" kern="1200" cap="all" baseline="0">
          <a:solidFill>
            <a:schemeClr val="accent1">
              <a:lumMod val="50000"/>
            </a:schemeClr>
          </a:solidFill>
          <a:latin typeface="+mj-lt"/>
          <a:ea typeface="+mj-ea"/>
          <a:cs typeface="+mj-cs"/>
        </a:defRPr>
      </a:lvl1pPr>
    </p:titleStyle>
    <p:bodyStyle>
      <a:lvl1pPr marL="274320" indent="-274320" algn="l" defTabSz="914400" rtl="0" eaLnBrk="1" latinLnBrk="0" hangingPunct="1">
        <a:lnSpc>
          <a:spcPct val="90000"/>
        </a:lnSpc>
        <a:spcBef>
          <a:spcPts val="1800"/>
        </a:spcBef>
        <a:buSzPct val="100000"/>
        <a:buFont typeface="Arial" pitchFamily="34" charset="0"/>
        <a:buChar char="▪"/>
        <a:defRPr sz="2400" kern="1200">
          <a:solidFill>
            <a:schemeClr val="tx1"/>
          </a:solidFill>
          <a:latin typeface="+mn-lt"/>
          <a:ea typeface="+mn-ea"/>
          <a:cs typeface="+mn-cs"/>
        </a:defRPr>
      </a:lvl1pPr>
      <a:lvl2pPr marL="685800" indent="-274320" algn="l" defTabSz="914400" rtl="0" eaLnBrk="1" latinLnBrk="0" hangingPunct="1">
        <a:lnSpc>
          <a:spcPct val="90000"/>
        </a:lnSpc>
        <a:spcBef>
          <a:spcPts val="1200"/>
        </a:spcBef>
        <a:buSzPct val="100000"/>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lnSpc>
          <a:spcPct val="90000"/>
        </a:lnSpc>
        <a:spcBef>
          <a:spcPts val="800"/>
        </a:spcBef>
        <a:buSzPct val="100000"/>
        <a:buFont typeface="Arial" pitchFamily="34" charset="0"/>
        <a:buChar char="▪"/>
        <a:defRPr sz="1800" kern="1200">
          <a:solidFill>
            <a:schemeClr val="tx1"/>
          </a:solidFill>
          <a:latin typeface="+mn-lt"/>
          <a:ea typeface="+mn-ea"/>
          <a:cs typeface="+mn-cs"/>
        </a:defRPr>
      </a:lvl3pPr>
      <a:lvl4pPr marL="123444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4pPr>
      <a:lvl5pPr marL="146304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5pPr>
      <a:lvl6pPr marL="169164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6pPr>
      <a:lvl7pPr marL="187452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7pPr>
      <a:lvl8pPr marL="210312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8pPr>
      <a:lvl9pPr marL="233172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0818" y="165653"/>
            <a:ext cx="8872330" cy="4022440"/>
          </a:xfrm>
        </p:spPr>
        <p:txBody>
          <a:bodyPr>
            <a:normAutofit/>
          </a:bodyPr>
          <a:lstStyle/>
          <a:p>
            <a:r>
              <a:rPr lang="en-US" b="1" dirty="0">
                <a:solidFill>
                  <a:srgbClr val="0070C0"/>
                </a:solidFill>
              </a:rPr>
              <a:t>Software Engineering I:</a:t>
            </a:r>
            <a:br>
              <a:rPr lang="en-US" dirty="0">
                <a:solidFill>
                  <a:srgbClr val="0070C0"/>
                </a:solidFill>
              </a:rPr>
            </a:br>
            <a:r>
              <a:rPr lang="en-US" sz="4400" dirty="0">
                <a:solidFill>
                  <a:srgbClr val="0070C0"/>
                </a:solidFill>
              </a:rPr>
              <a:t>The Wild Escape Game</a:t>
            </a:r>
          </a:p>
        </p:txBody>
      </p:sp>
      <p:sp>
        <p:nvSpPr>
          <p:cNvPr id="3" name="Subtitle 2"/>
          <p:cNvSpPr>
            <a:spLocks noGrp="1"/>
          </p:cNvSpPr>
          <p:nvPr>
            <p:ph type="subTitle" idx="1"/>
          </p:nvPr>
        </p:nvSpPr>
        <p:spPr>
          <a:xfrm>
            <a:off x="510209" y="5250105"/>
            <a:ext cx="6858000" cy="1097280"/>
          </a:xfrm>
        </p:spPr>
        <p:txBody>
          <a:bodyPr>
            <a:normAutofit fontScale="55000" lnSpcReduction="20000"/>
          </a:bodyPr>
          <a:lstStyle/>
          <a:p>
            <a:r>
              <a:rPr lang="en-US" dirty="0"/>
              <a:t>Created by:</a:t>
            </a:r>
          </a:p>
          <a:p>
            <a:endParaRPr lang="en-US" dirty="0"/>
          </a:p>
          <a:p>
            <a:r>
              <a:rPr lang="en-US" dirty="0"/>
              <a:t>Ashley Kelley</a:t>
            </a:r>
          </a:p>
          <a:p>
            <a:r>
              <a:rPr lang="en-US" dirty="0"/>
              <a:t>Kimberly Hernandez</a:t>
            </a:r>
          </a:p>
          <a:p>
            <a:r>
              <a:rPr lang="en-US" dirty="0"/>
              <a:t>Kevin Overton</a:t>
            </a:r>
          </a:p>
          <a:p>
            <a:r>
              <a:rPr lang="en-US" dirty="0"/>
              <a:t>Tiffany McArthur</a:t>
            </a:r>
          </a:p>
        </p:txBody>
      </p:sp>
    </p:spTree>
    <p:extLst>
      <p:ext uri="{BB962C8B-B14F-4D97-AF65-F5344CB8AC3E}">
        <p14:creationId xmlns:p14="http://schemas.microsoft.com/office/powerpoint/2010/main" val="2413251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6248" y="384048"/>
            <a:ext cx="4800600" cy="1828800"/>
          </a:xfrm>
        </p:spPr>
        <p:txBody>
          <a:bodyPr anchor="b">
            <a:normAutofit/>
          </a:bodyPr>
          <a:lstStyle/>
          <a:p>
            <a:r>
              <a:rPr lang="en-US" dirty="0"/>
              <a:t>Risk Matrix</a:t>
            </a:r>
          </a:p>
        </p:txBody>
      </p:sp>
      <p:pic>
        <p:nvPicPr>
          <p:cNvPr id="11" name="Picture 10">
            <a:extLst>
              <a:ext uri="{FF2B5EF4-FFF2-40B4-BE49-F238E27FC236}">
                <a16:creationId xmlns:a16="http://schemas.microsoft.com/office/drawing/2014/main" id="{F565F496-C52F-4397-936B-E1C3195FAC89}"/>
              </a:ext>
            </a:extLst>
          </p:cNvPr>
          <p:cNvPicPr>
            <a:picLocks noChangeAspect="1"/>
          </p:cNvPicPr>
          <p:nvPr/>
        </p:nvPicPr>
        <p:blipFill>
          <a:blip r:embed="rId2"/>
          <a:stretch>
            <a:fillRect/>
          </a:stretch>
        </p:blipFill>
        <p:spPr>
          <a:xfrm>
            <a:off x="201930" y="0"/>
            <a:ext cx="5692139" cy="6858000"/>
          </a:xfrm>
          <a:prstGeom prst="rect">
            <a:avLst/>
          </a:prstGeom>
          <a:noFill/>
          <a:ln>
            <a:noFill/>
          </a:ln>
        </p:spPr>
      </p:pic>
      <p:sp>
        <p:nvSpPr>
          <p:cNvPr id="16" name="Text Placeholder 3">
            <a:extLst>
              <a:ext uri="{FF2B5EF4-FFF2-40B4-BE49-F238E27FC236}">
                <a16:creationId xmlns:a16="http://schemas.microsoft.com/office/drawing/2014/main" id="{1D20D483-036A-4F6A-AE59-5BBA0876E4A1}"/>
              </a:ext>
            </a:extLst>
          </p:cNvPr>
          <p:cNvSpPr>
            <a:spLocks noGrp="1"/>
          </p:cNvSpPr>
          <p:nvPr>
            <p:ph type="body" sz="half" idx="2"/>
          </p:nvPr>
        </p:nvSpPr>
        <p:spPr>
          <a:xfrm>
            <a:off x="6556249" y="2240280"/>
            <a:ext cx="4799013" cy="3246437"/>
          </a:xfrm>
        </p:spPr>
        <p:txBody>
          <a:bodyPr/>
          <a:lstStyle/>
          <a:p>
            <a:r>
              <a:rPr lang="en-US" dirty="0"/>
              <a:t>The purpose of a risk matrix is to give the stakeholders and the company all the information they need to make an educated decision. As with any project or new build, there are always risks, some that can be avoided and some that are more likely to happen. A risk matrix helps determine the proper actions if the risk occurs and assigns someone to handle that risk. This allows risk damage to be very minor and the ability to handle risks in a timely manner. </a:t>
            </a:r>
          </a:p>
        </p:txBody>
      </p:sp>
    </p:spTree>
    <p:extLst>
      <p:ext uri="{BB962C8B-B14F-4D97-AF65-F5344CB8AC3E}">
        <p14:creationId xmlns:p14="http://schemas.microsoft.com/office/powerpoint/2010/main" val="1642664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FA4EF-28D8-48E3-9D31-EACD61D56F15}"/>
              </a:ext>
            </a:extLst>
          </p:cNvPr>
          <p:cNvSpPr>
            <a:spLocks noGrp="1"/>
          </p:cNvSpPr>
          <p:nvPr>
            <p:ph type="title"/>
          </p:nvPr>
        </p:nvSpPr>
        <p:spPr>
          <a:xfrm>
            <a:off x="3000375" y="962025"/>
            <a:ext cx="8686800" cy="967740"/>
          </a:xfrm>
        </p:spPr>
        <p:txBody>
          <a:bodyPr/>
          <a:lstStyle/>
          <a:p>
            <a:r>
              <a:rPr lang="en-US" dirty="0"/>
              <a:t>summary</a:t>
            </a:r>
          </a:p>
        </p:txBody>
      </p:sp>
      <p:sp>
        <p:nvSpPr>
          <p:cNvPr id="3" name="Text Placeholder 2">
            <a:extLst>
              <a:ext uri="{FF2B5EF4-FFF2-40B4-BE49-F238E27FC236}">
                <a16:creationId xmlns:a16="http://schemas.microsoft.com/office/drawing/2014/main" id="{7F61EF20-0EFE-4EC7-B53B-B0E007C02584}"/>
              </a:ext>
            </a:extLst>
          </p:cNvPr>
          <p:cNvSpPr>
            <a:spLocks noGrp="1"/>
          </p:cNvSpPr>
          <p:nvPr>
            <p:ph type="body" idx="1"/>
          </p:nvPr>
        </p:nvSpPr>
        <p:spPr>
          <a:xfrm>
            <a:off x="561975" y="2282190"/>
            <a:ext cx="9620250" cy="4337685"/>
          </a:xfrm>
        </p:spPr>
        <p:txBody>
          <a:bodyPr>
            <a:normAutofit/>
          </a:bodyPr>
          <a:lstStyle/>
          <a:p>
            <a:r>
              <a:rPr lang="en-US" sz="2400" dirty="0">
                <a:effectLst/>
                <a:latin typeface="Times New Roman" panose="02020603050405020304" pitchFamily="18" charset="0"/>
                <a:ea typeface="Times New Roman" panose="02020603050405020304" pitchFamily="18" charset="0"/>
              </a:rPr>
              <a:t>This is a hunter vs animal game that allows players to take on the role of a hunter or the animals being hunted in online Player-vs-Player or offline single-player mode. This game will be built using the Unreal Engine and feature 3D graphics. This game will run on PC using Windows or Linux, MAC OS X, Xbox, PlayStation, Android, and iOS devices using the Unreal Engine support for these platforms. The game will be a full 3D environment, featuring various stylized level locations that all include unique hiding locations for the animal players and tools for the hunter player. Each level will have one player designated as the hunter, while two players are designated as predator-type animals, and two to three other players are designated as prey-type animals. </a:t>
            </a:r>
            <a:endParaRPr lang="en-US" sz="2400" dirty="0"/>
          </a:p>
        </p:txBody>
      </p:sp>
    </p:spTree>
    <p:extLst>
      <p:ext uri="{BB962C8B-B14F-4D97-AF65-F5344CB8AC3E}">
        <p14:creationId xmlns:p14="http://schemas.microsoft.com/office/powerpoint/2010/main" val="1995534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A5496-F079-44A9-9494-7B262FBA0DFD}"/>
              </a:ext>
            </a:extLst>
          </p:cNvPr>
          <p:cNvSpPr>
            <a:spLocks noGrp="1"/>
          </p:cNvSpPr>
          <p:nvPr>
            <p:ph type="title"/>
          </p:nvPr>
        </p:nvSpPr>
        <p:spPr>
          <a:xfrm>
            <a:off x="3467101" y="499108"/>
            <a:ext cx="4229100" cy="1097281"/>
          </a:xfrm>
        </p:spPr>
        <p:txBody>
          <a:bodyPr/>
          <a:lstStyle/>
          <a:p>
            <a:r>
              <a:rPr lang="en-US" dirty="0"/>
              <a:t>summary</a:t>
            </a:r>
          </a:p>
        </p:txBody>
      </p:sp>
      <p:sp>
        <p:nvSpPr>
          <p:cNvPr id="3" name="Text Placeholder 2">
            <a:extLst>
              <a:ext uri="{FF2B5EF4-FFF2-40B4-BE49-F238E27FC236}">
                <a16:creationId xmlns:a16="http://schemas.microsoft.com/office/drawing/2014/main" id="{305E7E0A-0464-4C2B-BE30-2518A8AFBA9A}"/>
              </a:ext>
            </a:extLst>
          </p:cNvPr>
          <p:cNvSpPr>
            <a:spLocks noGrp="1"/>
          </p:cNvSpPr>
          <p:nvPr>
            <p:ph type="body" idx="1"/>
          </p:nvPr>
        </p:nvSpPr>
        <p:spPr>
          <a:xfrm>
            <a:off x="447675" y="1672589"/>
            <a:ext cx="9401175" cy="5080636"/>
          </a:xfrm>
        </p:spPr>
        <p:txBody>
          <a:bodyPr>
            <a:normAutofit/>
          </a:bodyPr>
          <a:lstStyle/>
          <a:p>
            <a:r>
              <a:rPr lang="en-US" sz="2800" dirty="0">
                <a:effectLst/>
                <a:latin typeface="Times New Roman" panose="02020603050405020304" pitchFamily="18" charset="0"/>
                <a:ea typeface="Times New Roman" panose="02020603050405020304" pitchFamily="18" charset="0"/>
              </a:rPr>
              <a:t>The hunter will attempt to use tools found in the environment to quickly find and eliminate the animal players, while the predator-type animals attempt to damage the hunter and the prey-type animals attempt to hide and escape the level. The animals win if the predators successfully defeat the hunter, time runs out, or all animals escape to safety. The hunter wins if they successfully close off the escape routes, or capture/kill all the animals. The players will have the ability to purchase items allowing them to customize the appearance of their animal and hunter avatars by earning coins through methods such as collecting them during the level and being awarded coins based on their performance during the game.</a:t>
            </a:r>
          </a:p>
          <a:p>
            <a:endParaRPr lang="en-US" dirty="0"/>
          </a:p>
        </p:txBody>
      </p:sp>
    </p:spTree>
    <p:extLst>
      <p:ext uri="{BB962C8B-B14F-4D97-AF65-F5344CB8AC3E}">
        <p14:creationId xmlns:p14="http://schemas.microsoft.com/office/powerpoint/2010/main" val="2830960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704BCD21-3EC1-48DE-B6CF-A03865E556AE}"/>
              </a:ext>
            </a:extLst>
          </p:cNvPr>
          <p:cNvSpPr>
            <a:spLocks noGrp="1"/>
          </p:cNvSpPr>
          <p:nvPr>
            <p:ph type="title"/>
          </p:nvPr>
        </p:nvSpPr>
        <p:spPr>
          <a:xfrm>
            <a:off x="6556248" y="384048"/>
            <a:ext cx="4800600" cy="1828800"/>
          </a:xfrm>
        </p:spPr>
        <p:txBody>
          <a:bodyPr/>
          <a:lstStyle/>
          <a:p>
            <a:r>
              <a:rPr lang="en-US" dirty="0"/>
              <a:t>Test case </a:t>
            </a:r>
          </a:p>
        </p:txBody>
      </p:sp>
      <p:pic>
        <p:nvPicPr>
          <p:cNvPr id="9" name="Picture 8">
            <a:extLst>
              <a:ext uri="{FF2B5EF4-FFF2-40B4-BE49-F238E27FC236}">
                <a16:creationId xmlns:a16="http://schemas.microsoft.com/office/drawing/2014/main" id="{3E293A90-68D8-4793-9E43-D6700D40420C}"/>
              </a:ext>
            </a:extLst>
          </p:cNvPr>
          <p:cNvPicPr>
            <a:picLocks noChangeAspect="1"/>
          </p:cNvPicPr>
          <p:nvPr/>
        </p:nvPicPr>
        <p:blipFill rotWithShape="1">
          <a:blip r:embed="rId2"/>
          <a:srcRect t="-1" r="69593" b="-4765"/>
          <a:stretch/>
        </p:blipFill>
        <p:spPr>
          <a:xfrm>
            <a:off x="1066801" y="0"/>
            <a:ext cx="4695824" cy="7168390"/>
          </a:xfrm>
          <a:prstGeom prst="rect">
            <a:avLst/>
          </a:prstGeom>
        </p:spPr>
      </p:pic>
    </p:spTree>
    <p:extLst>
      <p:ext uri="{BB962C8B-B14F-4D97-AF65-F5344CB8AC3E}">
        <p14:creationId xmlns:p14="http://schemas.microsoft.com/office/powerpoint/2010/main" val="503515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Individual evaluations</a:t>
            </a:r>
          </a:p>
        </p:txBody>
      </p:sp>
      <p:sp>
        <p:nvSpPr>
          <p:cNvPr id="3" name="Text Placeholder 2"/>
          <p:cNvSpPr>
            <a:spLocks noGrp="1"/>
          </p:cNvSpPr>
          <p:nvPr>
            <p:ph type="body" idx="1"/>
          </p:nvPr>
        </p:nvSpPr>
        <p:spPr/>
        <p:txBody>
          <a:bodyPr/>
          <a:lstStyle/>
          <a:p>
            <a:r>
              <a:rPr lang="en-US" dirty="0"/>
              <a:t>KIMBERLY HERNANDEZ</a:t>
            </a:r>
          </a:p>
        </p:txBody>
      </p:sp>
      <p:sp>
        <p:nvSpPr>
          <p:cNvPr id="4" name="Content Placeholder 3"/>
          <p:cNvSpPr>
            <a:spLocks noGrp="1"/>
          </p:cNvSpPr>
          <p:nvPr>
            <p:ph sz="half" idx="2"/>
          </p:nvPr>
        </p:nvSpPr>
        <p:spPr>
          <a:xfrm>
            <a:off x="1981200" y="2509935"/>
            <a:ext cx="8039100" cy="3833715"/>
          </a:xfrm>
        </p:spPr>
        <p:txBody>
          <a:bodyPr>
            <a:normAutofit fontScale="92500" lnSpcReduction="10000"/>
          </a:bodyPr>
          <a:lstStyle/>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Concepts learned for software engineering are the requirements needed to satisfy software products for a business need whether that is new or existing. </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end goal is producing high-quality software, and it takes more than just planning, developing, and releasing a product. It takes communication, planning, modeling, construction, and deployment. A more in-depth approach and structure to these concepts are process models. </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development process requires a thorough approach in each step; an example of this is design patterns that prepare for issues and contribute to adapting and managing change in the process.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While this is some information that pertained to course resources, knowledge was also obtained during research involving the IEEE standards and how it also provides structure to these software engineering concepts. </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Knowing these practices helps in providing me with a structured approach as well as adapting to change throughout the software development process.</a:t>
            </a:r>
          </a:p>
          <a:p>
            <a:endParaRPr lang="en-US" dirty="0"/>
          </a:p>
        </p:txBody>
      </p:sp>
    </p:spTree>
    <p:extLst>
      <p:ext uri="{BB962C8B-B14F-4D97-AF65-F5344CB8AC3E}">
        <p14:creationId xmlns:p14="http://schemas.microsoft.com/office/powerpoint/2010/main" val="1397893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F55EBE2-E827-4B13-932D-9E32D35B8B91}"/>
              </a:ext>
            </a:extLst>
          </p:cNvPr>
          <p:cNvSpPr>
            <a:spLocks noGrp="1"/>
          </p:cNvSpPr>
          <p:nvPr>
            <p:ph type="body" idx="1"/>
          </p:nvPr>
        </p:nvSpPr>
        <p:spPr>
          <a:xfrm>
            <a:off x="1981200" y="565023"/>
            <a:ext cx="4572000" cy="830487"/>
          </a:xfrm>
        </p:spPr>
        <p:txBody>
          <a:bodyPr/>
          <a:lstStyle/>
          <a:p>
            <a:r>
              <a:rPr lang="en-US" dirty="0"/>
              <a:t>ASHLEY KELLEY</a:t>
            </a:r>
          </a:p>
        </p:txBody>
      </p:sp>
      <p:sp>
        <p:nvSpPr>
          <p:cNvPr id="4" name="Content Placeholder 3">
            <a:extLst>
              <a:ext uri="{FF2B5EF4-FFF2-40B4-BE49-F238E27FC236}">
                <a16:creationId xmlns:a16="http://schemas.microsoft.com/office/drawing/2014/main" id="{EA97D52B-6B02-4D84-8B93-A1B9CF4C2546}"/>
              </a:ext>
            </a:extLst>
          </p:cNvPr>
          <p:cNvSpPr>
            <a:spLocks noGrp="1"/>
          </p:cNvSpPr>
          <p:nvPr>
            <p:ph sz="half" idx="2"/>
          </p:nvPr>
        </p:nvSpPr>
        <p:spPr>
          <a:xfrm>
            <a:off x="1981200" y="1359027"/>
            <a:ext cx="9715500" cy="4933950"/>
          </a:xfrm>
        </p:spPr>
        <p:txBody>
          <a:bodyPr>
            <a:normAutofit fontScale="92500" lnSpcReduction="10000"/>
          </a:bodyPr>
          <a:lstStyle/>
          <a:p>
            <a:r>
              <a:rPr lang="en-US" dirty="0"/>
              <a:t>Things I learned:</a:t>
            </a:r>
          </a:p>
          <a:p>
            <a:pPr marL="457200" indent="-457200">
              <a:buFont typeface="+mj-lt"/>
              <a:buAutoNum type="arabicPeriod"/>
            </a:pPr>
            <a:r>
              <a:rPr lang="en-US" dirty="0"/>
              <a:t>How to create test cases.</a:t>
            </a:r>
          </a:p>
          <a:p>
            <a:pPr marL="457200" indent="-457200">
              <a:buFont typeface="+mj-lt"/>
              <a:buAutoNum type="arabicPeriod"/>
            </a:pPr>
            <a:r>
              <a:rPr lang="en-US" dirty="0"/>
              <a:t>How to create a project plan in IEEE format.</a:t>
            </a:r>
          </a:p>
          <a:p>
            <a:pPr marL="457200" indent="-457200">
              <a:buFont typeface="+mj-lt"/>
              <a:buAutoNum type="arabicPeriod"/>
            </a:pPr>
            <a:r>
              <a:rPr lang="en-US" dirty="0"/>
              <a:t>How to create use cases and apply them to our game.</a:t>
            </a:r>
          </a:p>
          <a:p>
            <a:pPr marL="457200" indent="-457200">
              <a:buFont typeface="+mj-lt"/>
              <a:buAutoNum type="arabicPeriod"/>
            </a:pPr>
            <a:r>
              <a:rPr lang="en-US" dirty="0"/>
              <a:t>How to create and use OOAD diagrams.</a:t>
            </a:r>
          </a:p>
          <a:p>
            <a:pPr marL="457200" indent="-457200">
              <a:buFont typeface="+mj-lt"/>
              <a:buAutoNum type="arabicPeriod"/>
            </a:pPr>
            <a:r>
              <a:rPr lang="en-US" dirty="0"/>
              <a:t>How to test items and create a test plan.</a:t>
            </a:r>
          </a:p>
          <a:p>
            <a:pPr marL="457200" indent="-457200">
              <a:buFont typeface="+mj-lt"/>
              <a:buAutoNum type="arabicPeriod"/>
            </a:pPr>
            <a:r>
              <a:rPr lang="en-US" dirty="0"/>
              <a:t>How to create a risk matrix and plan what to do if a risk were to occur. </a:t>
            </a:r>
          </a:p>
          <a:p>
            <a:r>
              <a:rPr lang="en-US" dirty="0"/>
              <a:t>How I will apply these to my future:</a:t>
            </a:r>
          </a:p>
          <a:p>
            <a:pPr marL="0" indent="0">
              <a:buNone/>
            </a:pPr>
            <a:r>
              <a:rPr lang="en-US" dirty="0"/>
              <a:t>These skills will help me in my future business when planning and preparing for a gaming(or other) project. They are all important skills to have and will follow me and be utilized for years to come.</a:t>
            </a:r>
          </a:p>
          <a:p>
            <a:pPr marL="0" indent="0">
              <a:buNone/>
            </a:pPr>
            <a:endParaRPr lang="en-US" dirty="0"/>
          </a:p>
        </p:txBody>
      </p:sp>
    </p:spTree>
    <p:extLst>
      <p:ext uri="{BB962C8B-B14F-4D97-AF65-F5344CB8AC3E}">
        <p14:creationId xmlns:p14="http://schemas.microsoft.com/office/powerpoint/2010/main" val="185456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9510933-DACB-456C-A15A-7C451ED0B58C}"/>
              </a:ext>
            </a:extLst>
          </p:cNvPr>
          <p:cNvSpPr>
            <a:spLocks noGrp="1"/>
          </p:cNvSpPr>
          <p:nvPr>
            <p:ph sz="half" idx="2"/>
          </p:nvPr>
        </p:nvSpPr>
        <p:spPr>
          <a:xfrm>
            <a:off x="1981200" y="1452661"/>
            <a:ext cx="9696450" cy="4783166"/>
          </a:xfrm>
        </p:spPr>
        <p:txBody>
          <a:bodyPr>
            <a:normAutofit fontScale="85000" lnSpcReduction="20000"/>
          </a:bodyPr>
          <a:lstStyle/>
          <a:p>
            <a:r>
              <a:rPr lang="en-US" b="0" i="0" dirty="0">
                <a:solidFill>
                  <a:srgbClr val="1D1C1D"/>
                </a:solidFill>
                <a:effectLst/>
                <a:latin typeface="Slack-Lato"/>
              </a:rPr>
              <a:t>Throughout this course, I learned new software development techniques that will undoubtedly help me in my career. In previous courses, I learned most of the project management techniques we discussed, as well as the testing/release/support cycle.</a:t>
            </a:r>
          </a:p>
          <a:p>
            <a:r>
              <a:rPr lang="en-US" b="0" i="0" dirty="0">
                <a:solidFill>
                  <a:srgbClr val="1D1C1D"/>
                </a:solidFill>
                <a:effectLst/>
                <a:latin typeface="Slack-Lato"/>
              </a:rPr>
              <a:t> In this course I learned how best to ensure requirements become an efficient design by giving the person or people creating the requirements opportunities to update those requirements as the design process continues.</a:t>
            </a:r>
          </a:p>
          <a:p>
            <a:r>
              <a:rPr lang="en-US" b="0" i="0" dirty="0">
                <a:solidFill>
                  <a:srgbClr val="1D1C1D"/>
                </a:solidFill>
                <a:effectLst/>
                <a:latin typeface="Slack-Lato"/>
              </a:rPr>
              <a:t> In a similar vein, I learned how to better visualize software projects using state machine and use case diagrams. Having these tools to demonstrate what the software must be capable of at any given state is essential to ensuring proper functionality, and the visual diagrams here are far more useful than any notes I’ve made and used for previous projects. </a:t>
            </a:r>
          </a:p>
          <a:p>
            <a:r>
              <a:rPr lang="en-US" b="0" i="0" dirty="0">
                <a:solidFill>
                  <a:srgbClr val="1D1C1D"/>
                </a:solidFill>
                <a:effectLst/>
                <a:latin typeface="Slack-Lato"/>
              </a:rPr>
              <a:t>These concepts were all included in our module 2 lesson, with additional details in the textbook. Having these tools available will be most useful when working with a team, as in every class prior to this we have been programming everything in our projects ourselves. Knowing how best to ensure the entire team is on the same page regarding requirements and functions will be the most useful information from this course, in my opinion.</a:t>
            </a:r>
            <a:endParaRPr lang="en-US" dirty="0"/>
          </a:p>
          <a:p>
            <a:endParaRPr lang="en-US" dirty="0"/>
          </a:p>
        </p:txBody>
      </p:sp>
      <p:sp>
        <p:nvSpPr>
          <p:cNvPr id="5" name="Text Placeholder 4">
            <a:extLst>
              <a:ext uri="{FF2B5EF4-FFF2-40B4-BE49-F238E27FC236}">
                <a16:creationId xmlns:a16="http://schemas.microsoft.com/office/drawing/2014/main" id="{8332DF6B-1256-46B2-B80B-A7341CED6B33}"/>
              </a:ext>
            </a:extLst>
          </p:cNvPr>
          <p:cNvSpPr>
            <a:spLocks noGrp="1"/>
          </p:cNvSpPr>
          <p:nvPr>
            <p:ph type="body" sz="quarter" idx="3"/>
          </p:nvPr>
        </p:nvSpPr>
        <p:spPr>
          <a:xfrm>
            <a:off x="1981200" y="622173"/>
            <a:ext cx="4572000" cy="830487"/>
          </a:xfrm>
        </p:spPr>
        <p:txBody>
          <a:bodyPr/>
          <a:lstStyle/>
          <a:p>
            <a:r>
              <a:rPr lang="en-US" dirty="0"/>
              <a:t>KEVIN OVERTON</a:t>
            </a:r>
          </a:p>
        </p:txBody>
      </p:sp>
    </p:spTree>
    <p:extLst>
      <p:ext uri="{BB962C8B-B14F-4D97-AF65-F5344CB8AC3E}">
        <p14:creationId xmlns:p14="http://schemas.microsoft.com/office/powerpoint/2010/main" val="4140385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7825" y="381000"/>
            <a:ext cx="9372600" cy="1295400"/>
          </a:xfrm>
        </p:spPr>
        <p:txBody>
          <a:bodyPr>
            <a:normAutofit/>
          </a:bodyPr>
          <a:lstStyle/>
          <a:p>
            <a:r>
              <a:rPr lang="en-US" sz="2400" b="1" dirty="0">
                <a:solidFill>
                  <a:schemeClr val="tx2"/>
                </a:solidFill>
                <a:latin typeface="+mn-lt"/>
              </a:rPr>
              <a:t>Tiffany </a:t>
            </a:r>
            <a:r>
              <a:rPr lang="en-US" sz="2400" b="1" dirty="0" err="1">
                <a:solidFill>
                  <a:schemeClr val="tx2"/>
                </a:solidFill>
                <a:latin typeface="+mn-lt"/>
              </a:rPr>
              <a:t>mcArthur</a:t>
            </a:r>
            <a:endParaRPr lang="en-US" sz="2400" b="1" dirty="0">
              <a:solidFill>
                <a:schemeClr val="tx2"/>
              </a:solidFill>
              <a:latin typeface="+mn-lt"/>
            </a:endParaRPr>
          </a:p>
        </p:txBody>
      </p:sp>
      <p:sp>
        <p:nvSpPr>
          <p:cNvPr id="4" name="TextBox 3">
            <a:extLst>
              <a:ext uri="{FF2B5EF4-FFF2-40B4-BE49-F238E27FC236}">
                <a16:creationId xmlns:a16="http://schemas.microsoft.com/office/drawing/2014/main" id="{2E86AA31-7200-4B45-B0AB-2982DA67D2A8}"/>
              </a:ext>
            </a:extLst>
          </p:cNvPr>
          <p:cNvSpPr txBox="1"/>
          <p:nvPr/>
        </p:nvSpPr>
        <p:spPr>
          <a:xfrm>
            <a:off x="1647825" y="1790701"/>
            <a:ext cx="9629775" cy="3139321"/>
          </a:xfrm>
          <a:prstGeom prst="rect">
            <a:avLst/>
          </a:prstGeom>
          <a:noFill/>
        </p:spPr>
        <p:txBody>
          <a:bodyPr wrap="square">
            <a:spAutoFit/>
          </a:bodyPr>
          <a:lstStyle/>
          <a:p>
            <a:r>
              <a:rPr lang="en-US" dirty="0"/>
              <a:t>• I learned much more about project scope, time management, how to create a test plan that includes test case. I also learned how to evaluate a test plan. </a:t>
            </a:r>
          </a:p>
          <a:p>
            <a:endParaRPr lang="en-US" dirty="0"/>
          </a:p>
          <a:p>
            <a:r>
              <a:rPr lang="en-US" dirty="0"/>
              <a:t>• Learning how to determine the project scope helps you assess a project before you even begin working on it. To me the project scope is like an outline in my head that lets me start planning for the project. Time management is essential in both software development and project management. This allows the project/development to have a set timetable that it should be meeting and if it isn’t you will be able to notice immediately. The ability to create and evaluate a test plan with test cases is essential in software development. This allows you to check certain aspects of your software and what outcomes should be. This course has taught me the fundamental skills necessary to succeed in either software development or project management</a:t>
            </a:r>
          </a:p>
        </p:txBody>
      </p:sp>
    </p:spTree>
    <p:extLst>
      <p:ext uri="{BB962C8B-B14F-4D97-AF65-F5344CB8AC3E}">
        <p14:creationId xmlns:p14="http://schemas.microsoft.com/office/powerpoint/2010/main" val="2132301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E33DDDF-AAA0-4A20-BC5A-ED50329EDA36}"/>
              </a:ext>
            </a:extLst>
          </p:cNvPr>
          <p:cNvSpPr/>
          <p:nvPr/>
        </p:nvSpPr>
        <p:spPr>
          <a:xfrm>
            <a:off x="3752504" y="2548235"/>
            <a:ext cx="2172391" cy="1569660"/>
          </a:xfrm>
          <a:prstGeom prst="rect">
            <a:avLst/>
          </a:prstGeom>
          <a:noFill/>
        </p:spPr>
        <p:txBody>
          <a:bodyPr wrap="none" lIns="91440" tIns="45720" rIns="91440" bIns="45720">
            <a:spAutoFit/>
          </a:bodyPr>
          <a:lstStyle/>
          <a:p>
            <a:pPr algn="ctr"/>
            <a:r>
              <a:rPr lang="en-US" sz="96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THE</a:t>
            </a:r>
          </a:p>
        </p:txBody>
      </p:sp>
      <p:sp>
        <p:nvSpPr>
          <p:cNvPr id="10" name="TextBox 9">
            <a:extLst>
              <a:ext uri="{FF2B5EF4-FFF2-40B4-BE49-F238E27FC236}">
                <a16:creationId xmlns:a16="http://schemas.microsoft.com/office/drawing/2014/main" id="{BF187154-E9A5-4069-BEA2-43D742A6FD58}"/>
              </a:ext>
            </a:extLst>
          </p:cNvPr>
          <p:cNvSpPr txBox="1"/>
          <p:nvPr/>
        </p:nvSpPr>
        <p:spPr>
          <a:xfrm>
            <a:off x="6267107" y="2543770"/>
            <a:ext cx="3190875" cy="1569660"/>
          </a:xfrm>
          <a:prstGeom prst="rect">
            <a:avLst/>
          </a:prstGeom>
          <a:noFill/>
        </p:spPr>
        <p:txBody>
          <a:bodyPr wrap="square">
            <a:spAutoFit/>
          </a:bodyPr>
          <a:lstStyle/>
          <a:p>
            <a:r>
              <a:rPr lang="en-US" sz="9600" b="1" cap="none" spc="0" dirty="0">
                <a:ln w="12700">
                  <a:solidFill>
                    <a:schemeClr val="accent1"/>
                  </a:solidFill>
                  <a:prstDash val="solid"/>
                </a:ln>
                <a:solidFill>
                  <a:schemeClr val="bg1"/>
                </a:solidFill>
                <a:effectLst>
                  <a:outerShdw dist="38100" dir="2640000" algn="bl" rotWithShape="0">
                    <a:schemeClr val="accent1"/>
                  </a:outerShdw>
                </a:effectLst>
              </a:rPr>
              <a:t>END</a:t>
            </a:r>
            <a:endParaRPr lang="en-US" sz="9600" dirty="0">
              <a:solidFill>
                <a:schemeClr val="bg1"/>
              </a:solidFill>
            </a:endParaRPr>
          </a:p>
        </p:txBody>
      </p:sp>
    </p:spTree>
    <p:extLst>
      <p:ext uri="{BB962C8B-B14F-4D97-AF65-F5344CB8AC3E}">
        <p14:creationId xmlns:p14="http://schemas.microsoft.com/office/powerpoint/2010/main" val="3822490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89826"/>
            <a:ext cx="9808346" cy="2042604"/>
          </a:xfrm>
        </p:spPr>
        <p:txBody>
          <a:bodyPr>
            <a:normAutofit/>
          </a:bodyPr>
          <a:lstStyle/>
          <a:p>
            <a:r>
              <a:rPr lang="en-US" sz="3600" b="1" kern="1400" dirty="0">
                <a:effectLst/>
                <a:latin typeface="Times New Roman" panose="02020603050405020304" pitchFamily="18" charset="0"/>
                <a:ea typeface="Times New Roman" panose="02020603050405020304" pitchFamily="18" charset="0"/>
                <a:cs typeface="Times New Roman" panose="02020603050405020304" pitchFamily="18" charset="0"/>
              </a:rPr>
              <a:t>Project Level Summary Evaluation – Analysis and Design</a:t>
            </a:r>
            <a:br>
              <a:rPr lang="en-US" sz="6000" b="1" kern="1400" dirty="0">
                <a:effectLst/>
                <a:latin typeface="Times" panose="02020603050405020304" pitchFamily="18" charset="0"/>
                <a:ea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a:xfrm>
            <a:off x="1981200" y="2085073"/>
            <a:ext cx="9372600" cy="4483101"/>
          </a:xfrm>
        </p:spPr>
        <p:txBody>
          <a:bodyPr>
            <a:normAutofit lnSpcReduction="10000"/>
          </a:bodyPr>
          <a:lstStyle/>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What would you do better or differently? </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Group risk categories together to make it more uniform</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Put risk in each category with highest risk score first</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Evaluate more external risks and considering adding those</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solidFill>
                  <a:srgbClr val="1D1C1D"/>
                </a:solidFill>
                <a:effectLst/>
                <a:latin typeface="Times New Roman" panose="02020603050405020304" pitchFamily="18" charset="0"/>
                <a:ea typeface="Times New Roman" panose="02020603050405020304" pitchFamily="18" charset="0"/>
              </a:rPr>
              <a:t>Clarify a few more internal risks such as project group psychology</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Organize the sections by category or risk owner for others to easily analyze the risk assessment matrix.</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Since the matrix consists of low to medium risks, determine what type of risks are high.</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Since we can assume possible server failure consider adding server failure as an internal risk.</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Consider project portioning as an internal or external risk. Not partitioning the project in small enough pieces can complicate the project later in development and make errors or bugs harder to track, fix, or test. </a:t>
            </a:r>
            <a:endParaRPr lang="en-US" sz="1000" dirty="0">
              <a:effectLst/>
              <a:latin typeface="Times New Roman" panose="02020603050405020304" pitchFamily="18" charset="0"/>
              <a:ea typeface="Times New Roman" panose="02020603050405020304" pitchFamily="18" charset="0"/>
            </a:endParaRPr>
          </a:p>
          <a:p>
            <a:pPr marL="457200" marR="0">
              <a:spcBef>
                <a:spcPts val="0"/>
              </a:spcBef>
              <a:spcAft>
                <a:spcPts val="0"/>
              </a:spcAft>
            </a:pPr>
            <a:r>
              <a:rPr lang="en-US" sz="1200" dirty="0">
                <a:effectLst/>
                <a:latin typeface="Times New Roman" panose="02020603050405020304" pitchFamily="18"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Do they have a good understanding of key risks for their projects and how to mitigate risk (external and internal)?</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It seems the most important risks are observed and notated</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Several preventative measures have been listed to prevent the most notable risks</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Based on the matrix there is a very good understanding of key risks for the project including how the risks can be mitigated. </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This conclusion is drawn based on how the risk matrix presents each section; details of each section lead to the risk score which has colors to distinguish the risk severity levels including their cost impact.  </a:t>
            </a:r>
            <a:endParaRPr lang="en-US" sz="1000" dirty="0">
              <a:effectLst/>
              <a:latin typeface="Times New Roman" panose="02020603050405020304" pitchFamily="18" charset="0"/>
              <a:ea typeface="Times New Roman" panose="02020603050405020304" pitchFamily="18" charset="0"/>
            </a:endParaRPr>
          </a:p>
          <a:p>
            <a:pPr marL="457200" marR="0">
              <a:spcBef>
                <a:spcPts val="0"/>
              </a:spcBef>
              <a:spcAft>
                <a:spcPts val="0"/>
              </a:spcAft>
            </a:pPr>
            <a:r>
              <a:rPr lang="en-US" sz="1200" dirty="0">
                <a:effectLst/>
                <a:latin typeface="Times New Roman" panose="02020603050405020304" pitchFamily="18"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What additional risks would you consider for the project (minimum of three)?  </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Lack of connection speeds</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Stretched resources</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Lack of customer interest</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Natural disasters</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Actively unsupportive stakeholders</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Performance across platforms</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Server failure (Internal/External)</a:t>
            </a:r>
            <a:endParaRPr lang="en-US" sz="10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Project partitioning (Internal) </a:t>
            </a:r>
            <a:endParaRPr lang="en-US" sz="1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23332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B27A8-4AFE-4BF2-960E-C86024865BC4}"/>
              </a:ext>
            </a:extLst>
          </p:cNvPr>
          <p:cNvSpPr>
            <a:spLocks noGrp="1"/>
          </p:cNvSpPr>
          <p:nvPr>
            <p:ph type="title"/>
          </p:nvPr>
        </p:nvSpPr>
        <p:spPr>
          <a:xfrm>
            <a:off x="1910179" y="816006"/>
            <a:ext cx="9372600" cy="1295400"/>
          </a:xfrm>
        </p:spPr>
        <p:txBody>
          <a:bodyPr>
            <a:normAutofit fontScale="90000"/>
          </a:bodyPr>
          <a:lstStyle/>
          <a:p>
            <a:r>
              <a:rPr lang="en-US" sz="3600" b="1" kern="1400" dirty="0">
                <a:effectLst/>
                <a:latin typeface="Times New Roman" panose="02020603050405020304" pitchFamily="18" charset="0"/>
                <a:ea typeface="Times New Roman" panose="02020603050405020304" pitchFamily="18" charset="0"/>
                <a:cs typeface="Times New Roman" panose="02020603050405020304" pitchFamily="18" charset="0"/>
              </a:rPr>
              <a:t>Project Level Summary Evaluation – Testing </a:t>
            </a:r>
            <a:br>
              <a:rPr lang="en-US" sz="6000" b="1" kern="1400" dirty="0">
                <a:effectLst/>
                <a:latin typeface="Times" panose="02020603050405020304" pitchFamily="18" charset="0"/>
                <a:ea typeface="Times New Roman" panose="02020603050405020304" pitchFamily="18"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9E12A9A4-65EF-4FAE-9272-C9946FB9E198}"/>
              </a:ext>
            </a:extLst>
          </p:cNvPr>
          <p:cNvSpPr>
            <a:spLocks noGrp="1"/>
          </p:cNvSpPr>
          <p:nvPr>
            <p:ph idx="1"/>
          </p:nvPr>
        </p:nvSpPr>
        <p:spPr>
          <a:xfrm>
            <a:off x="1981200" y="1987420"/>
            <a:ext cx="9151398" cy="3729800"/>
          </a:xfrm>
        </p:spPr>
        <p:txBody>
          <a:bodyPr>
            <a:normAutofit/>
          </a:bodyPr>
          <a:lstStyle/>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What would you do better or differently? </a:t>
            </a:r>
          </a:p>
          <a:p>
            <a:pPr marL="868680" lvl="1">
              <a:spcBef>
                <a:spcPts val="0"/>
              </a:spcBef>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I would add who performed the test and estimated testing process time. Including the time could also be an indication if there is a problem with the test as well.</a:t>
            </a:r>
          </a:p>
          <a:p>
            <a:pPr marL="0" indent="0">
              <a:spcBef>
                <a:spcPts val="0"/>
              </a:spcBef>
              <a:buNone/>
            </a:pP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Do you get a good understanding of their testing process or the thoroughness of their testing? Yes or no? Explain either way.</a:t>
            </a:r>
          </a:p>
          <a:p>
            <a:pPr marL="868680" lvl="1">
              <a:spcBef>
                <a:spcPts val="0"/>
              </a:spcBef>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Yes, I get a good understanding of their testing process. You clearly understand how the test is performed and the expected outcomes.</a:t>
            </a:r>
          </a:p>
          <a:p>
            <a:pPr marL="0" marR="0" indent="0">
              <a:spcBef>
                <a:spcPts val="0"/>
              </a:spcBef>
              <a:spcAft>
                <a:spcPts val="0"/>
              </a:spcAft>
              <a:buNone/>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Is there traceability from requirements? </a:t>
            </a:r>
          </a:p>
          <a:p>
            <a:pPr marL="868680" lvl="1">
              <a:spcBef>
                <a:spcPts val="0"/>
              </a:spcBef>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Yes, all test cases have traceability.</a:t>
            </a:r>
          </a:p>
          <a:p>
            <a:pPr marL="0" marR="0" indent="0">
              <a:spcBef>
                <a:spcPts val="0"/>
              </a:spcBef>
              <a:spcAft>
                <a:spcPts val="0"/>
              </a:spcAft>
              <a:buNone/>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Do they have a test plan and test cases? If so, describe the quality. How do they apply to the three testing concepts of verify, validate, and explore?  </a:t>
            </a:r>
          </a:p>
          <a:p>
            <a:pPr marL="868680" lvl="1">
              <a:spcBef>
                <a:spcPts val="0"/>
              </a:spcBef>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Yes, they have a test plan and cases. The team verified whether the cases passed or failed. Validation took place and can verified by the traceability in each case. Validation is also verified by the list of various possibilities for each case. Exploration took place as they have listed new requirements along with a very through test plan. </a:t>
            </a:r>
          </a:p>
          <a:p>
            <a:pPr marL="182880" marR="0" indent="0">
              <a:spcBef>
                <a:spcPts val="0"/>
              </a:spcBef>
              <a:spcAft>
                <a:spcPts val="0"/>
              </a:spcAft>
              <a:buNone/>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How would your new functional requirements for the project impact the testing process?</a:t>
            </a:r>
          </a:p>
          <a:p>
            <a:pPr marL="868680" lvl="1">
              <a:spcBef>
                <a:spcPts val="0"/>
              </a:spcBef>
              <a:buFont typeface="Courier New" panose="02070309020205020404" pitchFamily="49" charset="0"/>
              <a:buChar char="o"/>
            </a:pPr>
            <a:r>
              <a:rPr lang="en-US" sz="1200" dirty="0">
                <a:solidFill>
                  <a:srgbClr val="1D1C1D"/>
                </a:solidFill>
                <a:effectLst/>
                <a:latin typeface="Times New Roman" panose="02020603050405020304" pitchFamily="18" charset="0"/>
                <a:ea typeface="Times New Roman" panose="02020603050405020304" pitchFamily="18" charset="0"/>
                <a:cs typeface="Times New Roman" panose="02020603050405020304" pitchFamily="18" charset="0"/>
              </a:rPr>
              <a:t>You would also need to check the graphic needs for the character skins to be rendered correctly. While the character selection being limited you need to make sure that the correct number available characters is available per game.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245636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33645" y="5191134"/>
            <a:ext cx="4025005" cy="1240739"/>
          </a:xfrm>
        </p:spPr>
        <p:txBody>
          <a:bodyPr>
            <a:normAutofit/>
          </a:bodyPr>
          <a:lstStyle/>
          <a:p>
            <a:r>
              <a:rPr lang="en-US" dirty="0"/>
              <a:t>OOAD use case Diagram 1</a:t>
            </a:r>
          </a:p>
        </p:txBody>
      </p:sp>
      <p:sp>
        <p:nvSpPr>
          <p:cNvPr id="5" name="Rectangle 2">
            <a:extLst>
              <a:ext uri="{FF2B5EF4-FFF2-40B4-BE49-F238E27FC236}">
                <a16:creationId xmlns:a16="http://schemas.microsoft.com/office/drawing/2014/main" id="{9526DF27-2E87-4C4F-A38F-EB50D308D579}"/>
              </a:ext>
            </a:extLst>
          </p:cNvPr>
          <p:cNvSpPr>
            <a:spLocks noChangeArrowheads="1"/>
          </p:cNvSpPr>
          <p:nvPr/>
        </p:nvSpPr>
        <p:spPr bwMode="auto">
          <a:xfrm>
            <a:off x="1651247" y="183673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1C277B12-F73F-4D35-913D-F3F4BFBEBB9A}"/>
              </a:ext>
            </a:extLst>
          </p:cNvPr>
          <p:cNvGraphicFramePr>
            <a:graphicFrameLocks noChangeAspect="1"/>
          </p:cNvGraphicFramePr>
          <p:nvPr>
            <p:extLst>
              <p:ext uri="{D42A27DB-BD31-4B8C-83A1-F6EECF244321}">
                <p14:modId xmlns:p14="http://schemas.microsoft.com/office/powerpoint/2010/main" val="575578799"/>
              </p:ext>
            </p:extLst>
          </p:nvPr>
        </p:nvGraphicFramePr>
        <p:xfrm>
          <a:off x="417250" y="141306"/>
          <a:ext cx="9072979" cy="6575387"/>
        </p:xfrm>
        <a:graphic>
          <a:graphicData uri="http://schemas.openxmlformats.org/presentationml/2006/ole">
            <mc:AlternateContent xmlns:mc="http://schemas.openxmlformats.org/markup-compatibility/2006">
              <mc:Choice xmlns:v="urn:schemas-microsoft-com:vml" Requires="v">
                <p:oleObj spid="_x0000_s1033" r:id="rId3" imgW="5915156" imgH="5019819" progId="Visio.Drawing.15">
                  <p:embed/>
                </p:oleObj>
              </mc:Choice>
              <mc:Fallback>
                <p:oleObj r:id="rId3" imgW="5915156" imgH="5019819"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250" y="141306"/>
                        <a:ext cx="9072979" cy="6575387"/>
                      </a:xfrm>
                      <a:prstGeom prst="rect">
                        <a:avLst/>
                      </a:prstGeom>
                      <a:noFill/>
                    </p:spPr>
                  </p:pic>
                </p:oleObj>
              </mc:Fallback>
            </mc:AlternateContent>
          </a:graphicData>
        </a:graphic>
      </p:graphicFrame>
    </p:spTree>
    <p:extLst>
      <p:ext uri="{BB962C8B-B14F-4D97-AF65-F5344CB8AC3E}">
        <p14:creationId xmlns:p14="http://schemas.microsoft.com/office/powerpoint/2010/main" val="293695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2296" y="5033915"/>
            <a:ext cx="4046830" cy="1366885"/>
          </a:xfrm>
        </p:spPr>
        <p:txBody>
          <a:bodyPr>
            <a:normAutofit/>
          </a:bodyPr>
          <a:lstStyle/>
          <a:p>
            <a:r>
              <a:rPr lang="en-US" dirty="0"/>
              <a:t>OOAD use case Diagram 2</a:t>
            </a:r>
          </a:p>
        </p:txBody>
      </p:sp>
      <p:sp>
        <p:nvSpPr>
          <p:cNvPr id="9" name="Rectangle 2">
            <a:extLst>
              <a:ext uri="{FF2B5EF4-FFF2-40B4-BE49-F238E27FC236}">
                <a16:creationId xmlns:a16="http://schemas.microsoft.com/office/drawing/2014/main" id="{F850AA38-642E-4C90-BFDC-1144775A9F14}"/>
              </a:ext>
            </a:extLst>
          </p:cNvPr>
          <p:cNvSpPr>
            <a:spLocks noChangeArrowheads="1"/>
          </p:cNvSpPr>
          <p:nvPr/>
        </p:nvSpPr>
        <p:spPr bwMode="auto">
          <a:xfrm>
            <a:off x="1100701" y="118653"/>
            <a:ext cx="155361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031F0987-1ECC-46E4-A144-54F66C8FA201}"/>
              </a:ext>
            </a:extLst>
          </p:cNvPr>
          <p:cNvGraphicFramePr>
            <a:graphicFrameLocks noChangeAspect="1"/>
          </p:cNvGraphicFramePr>
          <p:nvPr>
            <p:extLst>
              <p:ext uri="{D42A27DB-BD31-4B8C-83A1-F6EECF244321}">
                <p14:modId xmlns:p14="http://schemas.microsoft.com/office/powerpoint/2010/main" val="3177246136"/>
              </p:ext>
            </p:extLst>
          </p:nvPr>
        </p:nvGraphicFramePr>
        <p:xfrm>
          <a:off x="1100701" y="118654"/>
          <a:ext cx="7563775" cy="6621816"/>
        </p:xfrm>
        <a:graphic>
          <a:graphicData uri="http://schemas.openxmlformats.org/presentationml/2006/ole">
            <mc:AlternateContent xmlns:mc="http://schemas.openxmlformats.org/markup-compatibility/2006">
              <mc:Choice xmlns:v="urn:schemas-microsoft-com:vml" Requires="v">
                <p:oleObj spid="_x0000_s2057" r:id="rId3" imgW="7015259" imgH="7343610" progId="Visio.Drawing.15">
                  <p:embed/>
                </p:oleObj>
              </mc:Choice>
              <mc:Fallback>
                <p:oleObj r:id="rId3" imgW="7015259" imgH="7343610"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0701" y="118654"/>
                        <a:ext cx="7563775" cy="6621816"/>
                      </a:xfrm>
                      <a:prstGeom prst="rect">
                        <a:avLst/>
                      </a:prstGeom>
                      <a:noFill/>
                    </p:spPr>
                  </p:pic>
                </p:oleObj>
              </mc:Fallback>
            </mc:AlternateContent>
          </a:graphicData>
        </a:graphic>
      </p:graphicFrame>
    </p:spTree>
    <p:extLst>
      <p:ext uri="{BB962C8B-B14F-4D97-AF65-F5344CB8AC3E}">
        <p14:creationId xmlns:p14="http://schemas.microsoft.com/office/powerpoint/2010/main" val="401983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ECA8B-9F7D-48EC-ABE1-BCD9808B7B4F}"/>
              </a:ext>
            </a:extLst>
          </p:cNvPr>
          <p:cNvSpPr>
            <a:spLocks noGrp="1"/>
          </p:cNvSpPr>
          <p:nvPr>
            <p:ph type="title"/>
          </p:nvPr>
        </p:nvSpPr>
        <p:spPr>
          <a:xfrm>
            <a:off x="1304925" y="2619376"/>
            <a:ext cx="4133850" cy="1390650"/>
          </a:xfrm>
        </p:spPr>
        <p:txBody>
          <a:bodyPr/>
          <a:lstStyle/>
          <a:p>
            <a:r>
              <a:rPr lang="en-US" dirty="0"/>
              <a:t>OOAD Class Diagram</a:t>
            </a:r>
          </a:p>
        </p:txBody>
      </p:sp>
      <p:pic>
        <p:nvPicPr>
          <p:cNvPr id="6" name="Picture 5">
            <a:extLst>
              <a:ext uri="{FF2B5EF4-FFF2-40B4-BE49-F238E27FC236}">
                <a16:creationId xmlns:a16="http://schemas.microsoft.com/office/drawing/2014/main" id="{E1475194-7FFB-4CDC-B221-306625DF20AF}"/>
              </a:ext>
            </a:extLst>
          </p:cNvPr>
          <p:cNvPicPr>
            <a:picLocks noChangeAspect="1"/>
          </p:cNvPicPr>
          <p:nvPr/>
        </p:nvPicPr>
        <p:blipFill>
          <a:blip r:embed="rId2"/>
          <a:stretch>
            <a:fillRect/>
          </a:stretch>
        </p:blipFill>
        <p:spPr>
          <a:xfrm>
            <a:off x="5157787" y="180975"/>
            <a:ext cx="6962775" cy="6677025"/>
          </a:xfrm>
          <a:prstGeom prst="rect">
            <a:avLst/>
          </a:prstGeom>
        </p:spPr>
      </p:pic>
    </p:spTree>
    <p:extLst>
      <p:ext uri="{BB962C8B-B14F-4D97-AF65-F5344CB8AC3E}">
        <p14:creationId xmlns:p14="http://schemas.microsoft.com/office/powerpoint/2010/main" val="2965177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A7814-F20A-48FB-985E-3D929B3450DB}"/>
              </a:ext>
            </a:extLst>
          </p:cNvPr>
          <p:cNvSpPr>
            <a:spLocks noGrp="1"/>
          </p:cNvSpPr>
          <p:nvPr>
            <p:ph type="title"/>
          </p:nvPr>
        </p:nvSpPr>
        <p:spPr>
          <a:xfrm>
            <a:off x="523876" y="2809875"/>
            <a:ext cx="4095750" cy="1181100"/>
          </a:xfrm>
        </p:spPr>
        <p:txBody>
          <a:bodyPr>
            <a:normAutofit fontScale="90000"/>
          </a:bodyPr>
          <a:lstStyle/>
          <a:p>
            <a:r>
              <a:rPr lang="en-US" dirty="0" err="1"/>
              <a:t>OOAd</a:t>
            </a:r>
            <a:r>
              <a:rPr lang="en-US" dirty="0"/>
              <a:t> Sequence diagram 1</a:t>
            </a:r>
          </a:p>
        </p:txBody>
      </p:sp>
      <p:pic>
        <p:nvPicPr>
          <p:cNvPr id="6" name="Picture 5">
            <a:extLst>
              <a:ext uri="{FF2B5EF4-FFF2-40B4-BE49-F238E27FC236}">
                <a16:creationId xmlns:a16="http://schemas.microsoft.com/office/drawing/2014/main" id="{584EFB9B-AFA3-4A37-A362-3CEACE8A050E}"/>
              </a:ext>
            </a:extLst>
          </p:cNvPr>
          <p:cNvPicPr>
            <a:picLocks noChangeAspect="1"/>
          </p:cNvPicPr>
          <p:nvPr/>
        </p:nvPicPr>
        <p:blipFill rotWithShape="1">
          <a:blip r:embed="rId2"/>
          <a:srcRect l="5845" t="5186" r="6197" b="6942"/>
          <a:stretch/>
        </p:blipFill>
        <p:spPr>
          <a:xfrm>
            <a:off x="4257675" y="533400"/>
            <a:ext cx="7824720" cy="5619749"/>
          </a:xfrm>
          <a:prstGeom prst="rect">
            <a:avLst/>
          </a:prstGeom>
        </p:spPr>
      </p:pic>
    </p:spTree>
    <p:extLst>
      <p:ext uri="{BB962C8B-B14F-4D97-AF65-F5344CB8AC3E}">
        <p14:creationId xmlns:p14="http://schemas.microsoft.com/office/powerpoint/2010/main" val="2684996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C9CC9-8B3E-4D65-A1DE-CC86B60CF221}"/>
              </a:ext>
            </a:extLst>
          </p:cNvPr>
          <p:cNvSpPr>
            <a:spLocks noGrp="1"/>
          </p:cNvSpPr>
          <p:nvPr>
            <p:ph type="title"/>
          </p:nvPr>
        </p:nvSpPr>
        <p:spPr>
          <a:xfrm>
            <a:off x="552450" y="2581275"/>
            <a:ext cx="3905250" cy="1695450"/>
          </a:xfrm>
        </p:spPr>
        <p:txBody>
          <a:bodyPr>
            <a:normAutofit fontScale="90000"/>
          </a:bodyPr>
          <a:lstStyle/>
          <a:p>
            <a:r>
              <a:rPr lang="en-US" dirty="0" err="1"/>
              <a:t>OOAd</a:t>
            </a:r>
            <a:r>
              <a:rPr lang="en-US" dirty="0"/>
              <a:t> Sequence diagram 2</a:t>
            </a:r>
          </a:p>
        </p:txBody>
      </p:sp>
      <p:pic>
        <p:nvPicPr>
          <p:cNvPr id="6" name="Picture 5">
            <a:extLst>
              <a:ext uri="{FF2B5EF4-FFF2-40B4-BE49-F238E27FC236}">
                <a16:creationId xmlns:a16="http://schemas.microsoft.com/office/drawing/2014/main" id="{F329CAB9-D015-4D44-A5EE-F75CB20933CE}"/>
              </a:ext>
            </a:extLst>
          </p:cNvPr>
          <p:cNvPicPr>
            <a:picLocks noChangeAspect="1"/>
          </p:cNvPicPr>
          <p:nvPr/>
        </p:nvPicPr>
        <p:blipFill rotWithShape="1">
          <a:blip r:embed="rId2"/>
          <a:srcRect l="4906" t="5856" r="3456" b="5221"/>
          <a:stretch/>
        </p:blipFill>
        <p:spPr>
          <a:xfrm>
            <a:off x="4457700" y="752475"/>
            <a:ext cx="7673521" cy="5353050"/>
          </a:xfrm>
          <a:prstGeom prst="rect">
            <a:avLst/>
          </a:prstGeom>
        </p:spPr>
      </p:pic>
    </p:spTree>
    <p:extLst>
      <p:ext uri="{BB962C8B-B14F-4D97-AF65-F5344CB8AC3E}">
        <p14:creationId xmlns:p14="http://schemas.microsoft.com/office/powerpoint/2010/main" val="762605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9B03D-8D37-44CB-A625-8C0D23914091}"/>
              </a:ext>
            </a:extLst>
          </p:cNvPr>
          <p:cNvSpPr>
            <a:spLocks noGrp="1"/>
          </p:cNvSpPr>
          <p:nvPr>
            <p:ph type="title"/>
          </p:nvPr>
        </p:nvSpPr>
        <p:spPr>
          <a:xfrm>
            <a:off x="2619375" y="0"/>
            <a:ext cx="9372600" cy="1295400"/>
          </a:xfrm>
        </p:spPr>
        <p:txBody>
          <a:bodyPr/>
          <a:lstStyle/>
          <a:p>
            <a:r>
              <a:rPr lang="en-US" dirty="0" err="1"/>
              <a:t>Ooad</a:t>
            </a:r>
            <a:r>
              <a:rPr lang="en-US" dirty="0"/>
              <a:t> state machine diagram</a:t>
            </a:r>
          </a:p>
        </p:txBody>
      </p:sp>
      <p:pic>
        <p:nvPicPr>
          <p:cNvPr id="6" name="Picture 5">
            <a:extLst>
              <a:ext uri="{FF2B5EF4-FFF2-40B4-BE49-F238E27FC236}">
                <a16:creationId xmlns:a16="http://schemas.microsoft.com/office/drawing/2014/main" id="{E6DFA663-0DF9-4F4F-9BF5-7239A21A2D24}"/>
              </a:ext>
            </a:extLst>
          </p:cNvPr>
          <p:cNvPicPr>
            <a:picLocks noChangeAspect="1"/>
          </p:cNvPicPr>
          <p:nvPr/>
        </p:nvPicPr>
        <p:blipFill>
          <a:blip r:embed="rId2"/>
          <a:stretch>
            <a:fillRect/>
          </a:stretch>
        </p:blipFill>
        <p:spPr>
          <a:xfrm>
            <a:off x="2105025" y="1200791"/>
            <a:ext cx="7067550" cy="5295259"/>
          </a:xfrm>
          <a:prstGeom prst="rect">
            <a:avLst/>
          </a:prstGeom>
        </p:spPr>
      </p:pic>
    </p:spTree>
    <p:extLst>
      <p:ext uri="{BB962C8B-B14F-4D97-AF65-F5344CB8AC3E}">
        <p14:creationId xmlns:p14="http://schemas.microsoft.com/office/powerpoint/2010/main" val="2091553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Wireframe Building 16x9">
  <a:themeElements>
    <a:clrScheme name="WireframeBuilding">
      <a:dk1>
        <a:srgbClr val="404040"/>
      </a:dk1>
      <a:lt1>
        <a:sysClr val="window" lastClr="FFFFFF"/>
      </a:lt1>
      <a:dk2>
        <a:srgbClr val="000000"/>
      </a:dk2>
      <a:lt2>
        <a:srgbClr val="E4F9F9"/>
      </a:lt2>
      <a:accent1>
        <a:srgbClr val="1BDCFF"/>
      </a:accent1>
      <a:accent2>
        <a:srgbClr val="3AC673"/>
      </a:accent2>
      <a:accent3>
        <a:srgbClr val="F6BD1E"/>
      </a:accent3>
      <a:accent4>
        <a:srgbClr val="C74167"/>
      </a:accent4>
      <a:accent5>
        <a:srgbClr val="F17E1F"/>
      </a:accent5>
      <a:accent6>
        <a:srgbClr val="6681CC"/>
      </a:accent6>
      <a:hlink>
        <a:srgbClr val="F17E1F"/>
      </a:hlink>
      <a:folHlink>
        <a:srgbClr val="969696"/>
      </a:folHlink>
    </a:clrScheme>
    <a:fontScheme name="Calibri">
      <a:maj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usiness wireframe building presentation (widescreen).potx" id="{58CE74E2-616B-447D-963B-87527DA5909A}" vid="{49D84436-E293-416F-BC4D-7976A1E115A4}"/>
    </a:ext>
  </a:extLst>
</a:theme>
</file>

<file path=ppt/theme/theme2.xml><?xml version="1.0" encoding="utf-8"?>
<a:theme xmlns:a="http://schemas.openxmlformats.org/drawingml/2006/main" name="Office Theme">
  <a:themeElements>
    <a:clrScheme name="WireframeBuilding">
      <a:dk1>
        <a:srgbClr val="404040"/>
      </a:dk1>
      <a:lt1>
        <a:sysClr val="window" lastClr="FFFFFF"/>
      </a:lt1>
      <a:dk2>
        <a:srgbClr val="000000"/>
      </a:dk2>
      <a:lt2>
        <a:srgbClr val="E4F9F9"/>
      </a:lt2>
      <a:accent1>
        <a:srgbClr val="1BDCFF"/>
      </a:accent1>
      <a:accent2>
        <a:srgbClr val="3AC673"/>
      </a:accent2>
      <a:accent3>
        <a:srgbClr val="F6BD1E"/>
      </a:accent3>
      <a:accent4>
        <a:srgbClr val="C74167"/>
      </a:accent4>
      <a:accent5>
        <a:srgbClr val="F17E1F"/>
      </a:accent5>
      <a:accent6>
        <a:srgbClr val="6681CC"/>
      </a:accent6>
      <a:hlink>
        <a:srgbClr val="F17E1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WireframeBuilding">
      <a:dk1>
        <a:srgbClr val="404040"/>
      </a:dk1>
      <a:lt1>
        <a:sysClr val="window" lastClr="FFFFFF"/>
      </a:lt1>
      <a:dk2>
        <a:srgbClr val="000000"/>
      </a:dk2>
      <a:lt2>
        <a:srgbClr val="E4F9F9"/>
      </a:lt2>
      <a:accent1>
        <a:srgbClr val="1BDCFF"/>
      </a:accent1>
      <a:accent2>
        <a:srgbClr val="3AC673"/>
      </a:accent2>
      <a:accent3>
        <a:srgbClr val="F6BD1E"/>
      </a:accent3>
      <a:accent4>
        <a:srgbClr val="C74167"/>
      </a:accent4>
      <a:accent5>
        <a:srgbClr val="F17E1F"/>
      </a:accent5>
      <a:accent6>
        <a:srgbClr val="6681CC"/>
      </a:accent6>
      <a:hlink>
        <a:srgbClr val="F17E1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Business wireframe building presentation (widescreen)</Template>
  <TotalTime>14494</TotalTime>
  <Words>1658</Words>
  <Application>Microsoft Office PowerPoint</Application>
  <PresentationFormat>Widescreen</PresentationFormat>
  <Paragraphs>89</Paragraphs>
  <Slides>18</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7" baseType="lpstr">
      <vt:lpstr>Arial</vt:lpstr>
      <vt:lpstr>Calibri</vt:lpstr>
      <vt:lpstr>Courier New</vt:lpstr>
      <vt:lpstr>Slack-Lato</vt:lpstr>
      <vt:lpstr>Symbol</vt:lpstr>
      <vt:lpstr>Times</vt:lpstr>
      <vt:lpstr>Times New Roman</vt:lpstr>
      <vt:lpstr>Wireframe Building 16x9</vt:lpstr>
      <vt:lpstr>Microsoft Visio Drawing</vt:lpstr>
      <vt:lpstr>Software Engineering I: The Wild Escape Game</vt:lpstr>
      <vt:lpstr>Project Level Summary Evaluation – Analysis and Design </vt:lpstr>
      <vt:lpstr>Project Level Summary Evaluation – Testing  </vt:lpstr>
      <vt:lpstr>OOAD use case Diagram 1</vt:lpstr>
      <vt:lpstr>OOAD use case Diagram 2</vt:lpstr>
      <vt:lpstr>OOAD Class Diagram</vt:lpstr>
      <vt:lpstr>OOAd Sequence diagram 1</vt:lpstr>
      <vt:lpstr>OOAd Sequence diagram 2</vt:lpstr>
      <vt:lpstr>Ooad state machine diagram</vt:lpstr>
      <vt:lpstr>Risk Matrix</vt:lpstr>
      <vt:lpstr>summary</vt:lpstr>
      <vt:lpstr>summary</vt:lpstr>
      <vt:lpstr>Test case </vt:lpstr>
      <vt:lpstr>Individual evaluations</vt:lpstr>
      <vt:lpstr>PowerPoint Presentation</vt:lpstr>
      <vt:lpstr>PowerPoint Presentation</vt:lpstr>
      <vt:lpstr>Tiffany mcArthur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Wild Escape Game</dc:title>
  <dc:creator>ashley kelley</dc:creator>
  <cp:lastModifiedBy>Kim ..</cp:lastModifiedBy>
  <cp:revision>3</cp:revision>
  <dcterms:created xsi:type="dcterms:W3CDTF">2021-12-06T15:51:11Z</dcterms:created>
  <dcterms:modified xsi:type="dcterms:W3CDTF">2022-02-06T21:06:08Z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InternalTags">
    <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