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56" r:id="rId2"/>
    <p:sldId id="257" r:id="rId3"/>
    <p:sldId id="293" r:id="rId4"/>
    <p:sldId id="258" r:id="rId5"/>
    <p:sldId id="294" r:id="rId6"/>
    <p:sldId id="260" r:id="rId7"/>
    <p:sldId id="295" r:id="rId8"/>
    <p:sldId id="262" r:id="rId9"/>
    <p:sldId id="264" r:id="rId10"/>
    <p:sldId id="265" r:id="rId11"/>
    <p:sldId id="266" r:id="rId12"/>
    <p:sldId id="267" r:id="rId13"/>
    <p:sldId id="268" r:id="rId14"/>
    <p:sldId id="297" r:id="rId15"/>
    <p:sldId id="296" r:id="rId16"/>
    <p:sldId id="270" r:id="rId17"/>
    <p:sldId id="271" r:id="rId18"/>
    <p:sldId id="272" r:id="rId19"/>
    <p:sldId id="274" r:id="rId20"/>
    <p:sldId id="276" r:id="rId21"/>
    <p:sldId id="275" r:id="rId22"/>
    <p:sldId id="277" r:id="rId23"/>
    <p:sldId id="279" r:id="rId24"/>
    <p:sldId id="280" r:id="rId25"/>
    <p:sldId id="298" r:id="rId26"/>
    <p:sldId id="282" r:id="rId27"/>
    <p:sldId id="284" r:id="rId28"/>
    <p:sldId id="288" r:id="rId29"/>
    <p:sldId id="285" r:id="rId30"/>
    <p:sldId id="286" r:id="rId31"/>
    <p:sldId id="287" r:id="rId32"/>
    <p:sldId id="290" r:id="rId33"/>
    <p:sldId id="291" r:id="rId34"/>
    <p:sldId id="29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694" autoAdjust="0"/>
    <p:restoredTop sz="94660"/>
  </p:normalViewPr>
  <p:slideViewPr>
    <p:cSldViewPr snapToGrid="0">
      <p:cViewPr varScale="1">
        <p:scale>
          <a:sx n="60" d="100"/>
          <a:sy n="60" d="100"/>
        </p:scale>
        <p:origin x="78"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8598E7-E09D-4BB9-8448-B61317638422}"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645AC610-168B-4CB6-B656-E4DFA6DF2538}">
      <dgm:prSet custT="1"/>
      <dgm:spPr/>
      <dgm:t>
        <a:bodyPr/>
        <a:lstStyle/>
        <a:p>
          <a:pPr>
            <a:lnSpc>
              <a:spcPct val="100000"/>
            </a:lnSpc>
            <a:defRPr b="1"/>
          </a:pPr>
          <a:r>
            <a:rPr lang="en-US" sz="2000" dirty="0">
              <a:latin typeface="Rockwell Nova" panose="02060503020205020403" pitchFamily="18" charset="0"/>
            </a:rPr>
            <a:t>The host machine is:</a:t>
          </a:r>
        </a:p>
        <a:p>
          <a:pPr>
            <a:lnSpc>
              <a:spcPct val="100000"/>
            </a:lnSpc>
            <a:defRPr b="1"/>
          </a:pPr>
          <a:r>
            <a:rPr lang="en-US" sz="2000" b="0" dirty="0">
              <a:latin typeface="Rockwell Nova" panose="02060503020205020403" pitchFamily="18" charset="0"/>
            </a:rPr>
            <a:t>An HP Laptop.</a:t>
          </a:r>
        </a:p>
      </dgm:t>
    </dgm:pt>
    <dgm:pt modelId="{B012C3A3-080A-47AA-9DF5-FB3234886A21}" type="parTrans" cxnId="{92BD9765-F58F-4711-8E9A-68548668E9F9}">
      <dgm:prSet/>
      <dgm:spPr/>
      <dgm:t>
        <a:bodyPr/>
        <a:lstStyle/>
        <a:p>
          <a:endParaRPr lang="en-US"/>
        </a:p>
      </dgm:t>
    </dgm:pt>
    <dgm:pt modelId="{225A1094-3057-4849-AD60-F25ECE340EC7}" type="sibTrans" cxnId="{92BD9765-F58F-4711-8E9A-68548668E9F9}">
      <dgm:prSet/>
      <dgm:spPr/>
      <dgm:t>
        <a:bodyPr/>
        <a:lstStyle/>
        <a:p>
          <a:endParaRPr lang="en-US"/>
        </a:p>
      </dgm:t>
    </dgm:pt>
    <dgm:pt modelId="{FF4BEBD0-9D4B-4DC1-B3AD-B720AE0F1C72}">
      <dgm:prSet custT="1"/>
      <dgm:spPr/>
      <dgm:t>
        <a:bodyPr/>
        <a:lstStyle/>
        <a:p>
          <a:pPr>
            <a:lnSpc>
              <a:spcPct val="100000"/>
            </a:lnSpc>
            <a:defRPr b="1"/>
          </a:pPr>
          <a:r>
            <a:rPr lang="en-US" sz="2000" b="1" dirty="0">
              <a:latin typeface="Rockwell Nova" panose="02060503020205020403" pitchFamily="18" charset="0"/>
            </a:rPr>
            <a:t>The travel routers used are:</a:t>
          </a:r>
        </a:p>
        <a:p>
          <a:pPr>
            <a:lnSpc>
              <a:spcPct val="100000"/>
            </a:lnSpc>
            <a:defRPr b="1"/>
          </a:pPr>
          <a:r>
            <a:rPr lang="en-US" sz="2000" b="0" dirty="0">
              <a:latin typeface="Rockwell Nova" panose="02060503020205020403" pitchFamily="18" charset="0"/>
            </a:rPr>
            <a:t>The GL-MT300N-V2</a:t>
          </a:r>
        </a:p>
        <a:p>
          <a:pPr>
            <a:lnSpc>
              <a:spcPct val="100000"/>
            </a:lnSpc>
            <a:defRPr b="1"/>
          </a:pPr>
          <a:r>
            <a:rPr lang="en-US" sz="2000" b="0" dirty="0">
              <a:latin typeface="Rockwell Nova" panose="02060503020205020403" pitchFamily="18" charset="0"/>
            </a:rPr>
            <a:t>GL-AR750</a:t>
          </a:r>
        </a:p>
      </dgm:t>
    </dgm:pt>
    <dgm:pt modelId="{FFB03FB1-B6E6-4C0F-9332-957DFEC796B7}" type="parTrans" cxnId="{FEF97570-6F3A-46DF-86C9-CA8124A8209B}">
      <dgm:prSet/>
      <dgm:spPr/>
      <dgm:t>
        <a:bodyPr/>
        <a:lstStyle/>
        <a:p>
          <a:endParaRPr lang="en-US"/>
        </a:p>
      </dgm:t>
    </dgm:pt>
    <dgm:pt modelId="{4D28FF6E-8C73-4D59-B457-F2CEDEE5264C}" type="sibTrans" cxnId="{FEF97570-6F3A-46DF-86C9-CA8124A8209B}">
      <dgm:prSet/>
      <dgm:spPr/>
      <dgm:t>
        <a:bodyPr/>
        <a:lstStyle/>
        <a:p>
          <a:endParaRPr lang="en-US"/>
        </a:p>
      </dgm:t>
    </dgm:pt>
    <dgm:pt modelId="{831234D6-CD60-4489-8D6F-76AF7EB25285}">
      <dgm:prSet custT="1"/>
      <dgm:spPr/>
      <dgm:t>
        <a:bodyPr/>
        <a:lstStyle/>
        <a:p>
          <a:pPr>
            <a:lnSpc>
              <a:spcPct val="100000"/>
            </a:lnSpc>
            <a:defRPr b="1"/>
          </a:pPr>
          <a:r>
            <a:rPr lang="en-US" sz="2000" b="1" dirty="0">
              <a:latin typeface="Rockwell Nova" panose="02060503020205020403" pitchFamily="18" charset="0"/>
            </a:rPr>
            <a:t>The VMware environment contains:</a:t>
          </a:r>
        </a:p>
        <a:p>
          <a:pPr>
            <a:lnSpc>
              <a:spcPct val="100000"/>
            </a:lnSpc>
            <a:defRPr b="1"/>
          </a:pPr>
          <a:r>
            <a:rPr lang="en-US" sz="2000" b="0" dirty="0">
              <a:solidFill>
                <a:schemeClr val="tx1"/>
              </a:solidFill>
              <a:latin typeface="Rockwell Nova" panose="02060503020205020403" pitchFamily="18" charset="0"/>
            </a:rPr>
            <a:t>Ubuntu VM</a:t>
          </a:r>
        </a:p>
        <a:p>
          <a:pPr>
            <a:lnSpc>
              <a:spcPct val="100000"/>
            </a:lnSpc>
            <a:defRPr b="1"/>
          </a:pPr>
          <a:r>
            <a:rPr lang="en-US" sz="2000" b="0" dirty="0">
              <a:solidFill>
                <a:schemeClr val="tx1"/>
              </a:solidFill>
              <a:latin typeface="Rockwell Nova" panose="02060503020205020403" pitchFamily="18" charset="0"/>
            </a:rPr>
            <a:t>Kali VM</a:t>
          </a:r>
        </a:p>
        <a:p>
          <a:pPr>
            <a:lnSpc>
              <a:spcPct val="100000"/>
            </a:lnSpc>
            <a:defRPr b="1"/>
          </a:pPr>
          <a:r>
            <a:rPr lang="en-US" sz="2000" b="0" dirty="0">
              <a:solidFill>
                <a:schemeClr val="tx1"/>
              </a:solidFill>
              <a:latin typeface="Rockwell Nova" panose="02060503020205020403" pitchFamily="18" charset="0"/>
            </a:rPr>
            <a:t>Linux Server VM</a:t>
          </a:r>
          <a:endParaRPr lang="en-US" sz="2000" b="0" dirty="0">
            <a:latin typeface="Rockwell Nova" panose="02060503020205020403" pitchFamily="18" charset="0"/>
          </a:endParaRPr>
        </a:p>
      </dgm:t>
    </dgm:pt>
    <dgm:pt modelId="{4C7EDA20-A6A5-4360-98F4-98209AC7C58B}" type="parTrans" cxnId="{242DF48D-BDB5-48BD-A95A-BE43E1274FAA}">
      <dgm:prSet/>
      <dgm:spPr/>
      <dgm:t>
        <a:bodyPr/>
        <a:lstStyle/>
        <a:p>
          <a:endParaRPr lang="en-US"/>
        </a:p>
      </dgm:t>
    </dgm:pt>
    <dgm:pt modelId="{E59DD2CF-4D9D-4EF2-90D7-6FA1F56602EB}" type="sibTrans" cxnId="{242DF48D-BDB5-48BD-A95A-BE43E1274FAA}">
      <dgm:prSet/>
      <dgm:spPr/>
      <dgm:t>
        <a:bodyPr/>
        <a:lstStyle/>
        <a:p>
          <a:endParaRPr lang="en-US"/>
        </a:p>
      </dgm:t>
    </dgm:pt>
    <dgm:pt modelId="{ED7CB09E-3C62-48E7-A876-E5A141104B4C}" type="pres">
      <dgm:prSet presAssocID="{DC8598E7-E09D-4BB9-8448-B61317638422}" presName="root" presStyleCnt="0">
        <dgm:presLayoutVars>
          <dgm:dir/>
          <dgm:resizeHandles val="exact"/>
        </dgm:presLayoutVars>
      </dgm:prSet>
      <dgm:spPr/>
    </dgm:pt>
    <dgm:pt modelId="{5A70172D-A075-42CC-AAD4-24EA92A40303}" type="pres">
      <dgm:prSet presAssocID="{645AC610-168B-4CB6-B656-E4DFA6DF2538}" presName="compNode" presStyleCnt="0"/>
      <dgm:spPr/>
    </dgm:pt>
    <dgm:pt modelId="{144F7B14-2F9E-43A5-BE78-955E3F1A57A1}" type="pres">
      <dgm:prSet presAssocID="{645AC610-168B-4CB6-B656-E4DFA6DF2538}" presName="iconRect" presStyleLbl="node1" presStyleIdx="0" presStyleCnt="3" custScaleX="155564" custScaleY="172913" custLinFactX="359774" custLinFactNeighborX="400000" custLinFactNeighborY="-512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26BFF4E9-1666-4471-94C5-B550629D07EC}" type="pres">
      <dgm:prSet presAssocID="{645AC610-168B-4CB6-B656-E4DFA6DF2538}" presName="iconSpace" presStyleCnt="0"/>
      <dgm:spPr/>
    </dgm:pt>
    <dgm:pt modelId="{8E5A5613-118B-4905-93A7-6E95A51DAD47}" type="pres">
      <dgm:prSet presAssocID="{645AC610-168B-4CB6-B656-E4DFA6DF2538}" presName="parTx" presStyleLbl="revTx" presStyleIdx="0" presStyleCnt="6" custLinFactNeighborX="-5667" custLinFactNeighborY="6872">
        <dgm:presLayoutVars>
          <dgm:chMax val="0"/>
          <dgm:chPref val="0"/>
        </dgm:presLayoutVars>
      </dgm:prSet>
      <dgm:spPr/>
    </dgm:pt>
    <dgm:pt modelId="{0AD3FBC5-74F7-424E-8375-2D9923106C32}" type="pres">
      <dgm:prSet presAssocID="{645AC610-168B-4CB6-B656-E4DFA6DF2538}" presName="txSpace" presStyleCnt="0"/>
      <dgm:spPr/>
    </dgm:pt>
    <dgm:pt modelId="{B059C6A4-6690-4C71-9E4E-14B6FCFE7386}" type="pres">
      <dgm:prSet presAssocID="{645AC610-168B-4CB6-B656-E4DFA6DF2538}" presName="desTx" presStyleLbl="revTx" presStyleIdx="1" presStyleCnt="6">
        <dgm:presLayoutVars/>
      </dgm:prSet>
      <dgm:spPr/>
    </dgm:pt>
    <dgm:pt modelId="{8153AEBC-60F5-4789-AE76-769330F622B9}" type="pres">
      <dgm:prSet presAssocID="{225A1094-3057-4849-AD60-F25ECE340EC7}" presName="sibTrans" presStyleCnt="0"/>
      <dgm:spPr/>
    </dgm:pt>
    <dgm:pt modelId="{1BA48ADD-1FF6-4C93-80D9-621F090D7FFA}" type="pres">
      <dgm:prSet presAssocID="{FF4BEBD0-9D4B-4DC1-B3AD-B720AE0F1C72}" presName="compNode" presStyleCnt="0"/>
      <dgm:spPr/>
    </dgm:pt>
    <dgm:pt modelId="{4295D6CA-E170-46FD-8E74-F642464E7EFC}" type="pres">
      <dgm:prSet presAssocID="{FF4BEBD0-9D4B-4DC1-B3AD-B720AE0F1C72}" presName="iconRect" presStyleLbl="node1" presStyleIdx="1" presStyleCnt="3" custScaleX="174694" custScaleY="156758" custLinFactNeighborX="15246" custLinFactNeighborY="-1172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ireless router"/>
        </a:ext>
      </dgm:extLst>
    </dgm:pt>
    <dgm:pt modelId="{2DCDA0A3-AA3C-4FC9-A446-B973C12D8DD9}" type="pres">
      <dgm:prSet presAssocID="{FF4BEBD0-9D4B-4DC1-B3AD-B720AE0F1C72}" presName="iconSpace" presStyleCnt="0"/>
      <dgm:spPr/>
    </dgm:pt>
    <dgm:pt modelId="{9979826A-B5EF-4190-91BB-E450EE856AAB}" type="pres">
      <dgm:prSet presAssocID="{FF4BEBD0-9D4B-4DC1-B3AD-B720AE0F1C72}" presName="parTx" presStyleLbl="revTx" presStyleIdx="2" presStyleCnt="6" custLinFactNeighborX="-15862" custLinFactNeighborY="5682">
        <dgm:presLayoutVars>
          <dgm:chMax val="0"/>
          <dgm:chPref val="0"/>
        </dgm:presLayoutVars>
      </dgm:prSet>
      <dgm:spPr/>
    </dgm:pt>
    <dgm:pt modelId="{3233E684-5783-4D27-902D-23FF8B57D017}" type="pres">
      <dgm:prSet presAssocID="{FF4BEBD0-9D4B-4DC1-B3AD-B720AE0F1C72}" presName="txSpace" presStyleCnt="0"/>
      <dgm:spPr/>
    </dgm:pt>
    <dgm:pt modelId="{8751BFFC-EC16-41D6-9B71-19665A552333}" type="pres">
      <dgm:prSet presAssocID="{FF4BEBD0-9D4B-4DC1-B3AD-B720AE0F1C72}" presName="desTx" presStyleLbl="revTx" presStyleIdx="3" presStyleCnt="6" custScaleY="84254" custLinFactNeighborX="1270" custLinFactNeighborY="-71380">
        <dgm:presLayoutVars/>
      </dgm:prSet>
      <dgm:spPr/>
    </dgm:pt>
    <dgm:pt modelId="{8A429026-24B6-414B-932B-13F6BA1D1A4B}" type="pres">
      <dgm:prSet presAssocID="{4D28FF6E-8C73-4D59-B457-F2CEDEE5264C}" presName="sibTrans" presStyleCnt="0"/>
      <dgm:spPr/>
    </dgm:pt>
    <dgm:pt modelId="{130FF23F-3ED4-4FB8-81D9-BC1EBF0E4FF7}" type="pres">
      <dgm:prSet presAssocID="{831234D6-CD60-4489-8D6F-76AF7EB25285}" presName="compNode" presStyleCnt="0"/>
      <dgm:spPr/>
    </dgm:pt>
    <dgm:pt modelId="{75863873-9B21-4CAE-9144-644411279299}" type="pres">
      <dgm:prSet presAssocID="{831234D6-CD60-4489-8D6F-76AF7EB25285}" presName="iconRect" presStyleLbl="node1" presStyleIdx="2" presStyleCnt="3" custScaleX="171044" custScaleY="143081" custLinFactX="-300000" custLinFactNeighborX="-387959" custLinFactNeighborY="716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aptop"/>
        </a:ext>
      </dgm:extLst>
    </dgm:pt>
    <dgm:pt modelId="{B9D1A829-AE2C-4CBF-AFA2-812E4E802056}" type="pres">
      <dgm:prSet presAssocID="{831234D6-CD60-4489-8D6F-76AF7EB25285}" presName="iconSpace" presStyleCnt="0"/>
      <dgm:spPr/>
    </dgm:pt>
    <dgm:pt modelId="{AF65233D-8AD7-48EE-8DD6-9B1FA7FF41B7}" type="pres">
      <dgm:prSet presAssocID="{831234D6-CD60-4489-8D6F-76AF7EB25285}" presName="parTx" presStyleLbl="revTx" presStyleIdx="4" presStyleCnt="6" custScaleX="131100" custLinFactNeighborX="-12926" custLinFactNeighborY="8752">
        <dgm:presLayoutVars>
          <dgm:chMax val="0"/>
          <dgm:chPref val="0"/>
        </dgm:presLayoutVars>
      </dgm:prSet>
      <dgm:spPr/>
    </dgm:pt>
    <dgm:pt modelId="{C1C4BD3C-AD71-4878-BCD1-8918F1E2C7F7}" type="pres">
      <dgm:prSet presAssocID="{831234D6-CD60-4489-8D6F-76AF7EB25285}" presName="txSpace" presStyleCnt="0"/>
      <dgm:spPr/>
    </dgm:pt>
    <dgm:pt modelId="{DBE9B967-C7B9-4E46-B690-D21435E24B2D}" type="pres">
      <dgm:prSet presAssocID="{831234D6-CD60-4489-8D6F-76AF7EB25285}" presName="desTx" presStyleLbl="revTx" presStyleIdx="5" presStyleCnt="6">
        <dgm:presLayoutVars/>
      </dgm:prSet>
      <dgm:spPr/>
    </dgm:pt>
  </dgm:ptLst>
  <dgm:cxnLst>
    <dgm:cxn modelId="{92BD9765-F58F-4711-8E9A-68548668E9F9}" srcId="{DC8598E7-E09D-4BB9-8448-B61317638422}" destId="{645AC610-168B-4CB6-B656-E4DFA6DF2538}" srcOrd="0" destOrd="0" parTransId="{B012C3A3-080A-47AA-9DF5-FB3234886A21}" sibTransId="{225A1094-3057-4849-AD60-F25ECE340EC7}"/>
    <dgm:cxn modelId="{FF60706C-7293-4E3B-A17C-38BC884190B5}" type="presOf" srcId="{645AC610-168B-4CB6-B656-E4DFA6DF2538}" destId="{8E5A5613-118B-4905-93A7-6E95A51DAD47}" srcOrd="0" destOrd="0" presId="urn:microsoft.com/office/officeart/2018/2/layout/IconLabelDescriptionList"/>
    <dgm:cxn modelId="{FEF97570-6F3A-46DF-86C9-CA8124A8209B}" srcId="{DC8598E7-E09D-4BB9-8448-B61317638422}" destId="{FF4BEBD0-9D4B-4DC1-B3AD-B720AE0F1C72}" srcOrd="1" destOrd="0" parTransId="{FFB03FB1-B6E6-4C0F-9332-957DFEC796B7}" sibTransId="{4D28FF6E-8C73-4D59-B457-F2CEDEE5264C}"/>
    <dgm:cxn modelId="{A0221B54-97BE-4C47-9CD7-DD68F92EBCFE}" type="presOf" srcId="{DC8598E7-E09D-4BB9-8448-B61317638422}" destId="{ED7CB09E-3C62-48E7-A876-E5A141104B4C}" srcOrd="0" destOrd="0" presId="urn:microsoft.com/office/officeart/2018/2/layout/IconLabelDescriptionList"/>
    <dgm:cxn modelId="{242DF48D-BDB5-48BD-A95A-BE43E1274FAA}" srcId="{DC8598E7-E09D-4BB9-8448-B61317638422}" destId="{831234D6-CD60-4489-8D6F-76AF7EB25285}" srcOrd="2" destOrd="0" parTransId="{4C7EDA20-A6A5-4360-98F4-98209AC7C58B}" sibTransId="{E59DD2CF-4D9D-4EF2-90D7-6FA1F56602EB}"/>
    <dgm:cxn modelId="{ECCC9C9A-52E0-4419-AF74-D78E60FECF21}" type="presOf" srcId="{FF4BEBD0-9D4B-4DC1-B3AD-B720AE0F1C72}" destId="{9979826A-B5EF-4190-91BB-E450EE856AAB}" srcOrd="0" destOrd="0" presId="urn:microsoft.com/office/officeart/2018/2/layout/IconLabelDescriptionList"/>
    <dgm:cxn modelId="{381B22A3-7B85-43FD-BA42-2DACC348EDFE}" type="presOf" srcId="{831234D6-CD60-4489-8D6F-76AF7EB25285}" destId="{AF65233D-8AD7-48EE-8DD6-9B1FA7FF41B7}" srcOrd="0" destOrd="0" presId="urn:microsoft.com/office/officeart/2018/2/layout/IconLabelDescriptionList"/>
    <dgm:cxn modelId="{31C53736-8003-4EFB-9522-1C23C59496DB}" type="presParOf" srcId="{ED7CB09E-3C62-48E7-A876-E5A141104B4C}" destId="{5A70172D-A075-42CC-AAD4-24EA92A40303}" srcOrd="0" destOrd="0" presId="urn:microsoft.com/office/officeart/2018/2/layout/IconLabelDescriptionList"/>
    <dgm:cxn modelId="{88A77179-58DA-4369-A679-93E037C93A95}" type="presParOf" srcId="{5A70172D-A075-42CC-AAD4-24EA92A40303}" destId="{144F7B14-2F9E-43A5-BE78-955E3F1A57A1}" srcOrd="0" destOrd="0" presId="urn:microsoft.com/office/officeart/2018/2/layout/IconLabelDescriptionList"/>
    <dgm:cxn modelId="{0235A350-503E-402A-AE1B-0379371BCD3C}" type="presParOf" srcId="{5A70172D-A075-42CC-AAD4-24EA92A40303}" destId="{26BFF4E9-1666-4471-94C5-B550629D07EC}" srcOrd="1" destOrd="0" presId="urn:microsoft.com/office/officeart/2018/2/layout/IconLabelDescriptionList"/>
    <dgm:cxn modelId="{DDA282AB-999E-43B2-BCBF-ABF1858B300A}" type="presParOf" srcId="{5A70172D-A075-42CC-AAD4-24EA92A40303}" destId="{8E5A5613-118B-4905-93A7-6E95A51DAD47}" srcOrd="2" destOrd="0" presId="urn:microsoft.com/office/officeart/2018/2/layout/IconLabelDescriptionList"/>
    <dgm:cxn modelId="{562DB594-E856-4202-9EC8-AFE29BFA943D}" type="presParOf" srcId="{5A70172D-A075-42CC-AAD4-24EA92A40303}" destId="{0AD3FBC5-74F7-424E-8375-2D9923106C32}" srcOrd="3" destOrd="0" presId="urn:microsoft.com/office/officeart/2018/2/layout/IconLabelDescriptionList"/>
    <dgm:cxn modelId="{D58B53E7-A481-4CEB-8174-2E1D1A696785}" type="presParOf" srcId="{5A70172D-A075-42CC-AAD4-24EA92A40303}" destId="{B059C6A4-6690-4C71-9E4E-14B6FCFE7386}" srcOrd="4" destOrd="0" presId="urn:microsoft.com/office/officeart/2018/2/layout/IconLabelDescriptionList"/>
    <dgm:cxn modelId="{77E2476D-7ABC-49A4-8ED3-6840047F18A5}" type="presParOf" srcId="{ED7CB09E-3C62-48E7-A876-E5A141104B4C}" destId="{8153AEBC-60F5-4789-AE76-769330F622B9}" srcOrd="1" destOrd="0" presId="urn:microsoft.com/office/officeart/2018/2/layout/IconLabelDescriptionList"/>
    <dgm:cxn modelId="{6D088A17-27CC-4967-AF7E-8DB24ED697C7}" type="presParOf" srcId="{ED7CB09E-3C62-48E7-A876-E5A141104B4C}" destId="{1BA48ADD-1FF6-4C93-80D9-621F090D7FFA}" srcOrd="2" destOrd="0" presId="urn:microsoft.com/office/officeart/2018/2/layout/IconLabelDescriptionList"/>
    <dgm:cxn modelId="{9CCEE7ED-DF31-475C-8626-1407DF79C8F8}" type="presParOf" srcId="{1BA48ADD-1FF6-4C93-80D9-621F090D7FFA}" destId="{4295D6CA-E170-46FD-8E74-F642464E7EFC}" srcOrd="0" destOrd="0" presId="urn:microsoft.com/office/officeart/2018/2/layout/IconLabelDescriptionList"/>
    <dgm:cxn modelId="{BC7022CC-9F76-483F-BDE4-D0BE39D06751}" type="presParOf" srcId="{1BA48ADD-1FF6-4C93-80D9-621F090D7FFA}" destId="{2DCDA0A3-AA3C-4FC9-A446-B973C12D8DD9}" srcOrd="1" destOrd="0" presId="urn:microsoft.com/office/officeart/2018/2/layout/IconLabelDescriptionList"/>
    <dgm:cxn modelId="{9DD04CC9-07E7-47F1-9460-E3002123920B}" type="presParOf" srcId="{1BA48ADD-1FF6-4C93-80D9-621F090D7FFA}" destId="{9979826A-B5EF-4190-91BB-E450EE856AAB}" srcOrd="2" destOrd="0" presId="urn:microsoft.com/office/officeart/2018/2/layout/IconLabelDescriptionList"/>
    <dgm:cxn modelId="{479274F2-96E3-4956-82A2-B0B3C8001481}" type="presParOf" srcId="{1BA48ADD-1FF6-4C93-80D9-621F090D7FFA}" destId="{3233E684-5783-4D27-902D-23FF8B57D017}" srcOrd="3" destOrd="0" presId="urn:microsoft.com/office/officeart/2018/2/layout/IconLabelDescriptionList"/>
    <dgm:cxn modelId="{2706CDBC-B753-4D2F-82E1-CE942FA9AE88}" type="presParOf" srcId="{1BA48ADD-1FF6-4C93-80D9-621F090D7FFA}" destId="{8751BFFC-EC16-41D6-9B71-19665A552333}" srcOrd="4" destOrd="0" presId="urn:microsoft.com/office/officeart/2018/2/layout/IconLabelDescriptionList"/>
    <dgm:cxn modelId="{785CDB0D-8F10-441C-8FAB-E78DA4B3722A}" type="presParOf" srcId="{ED7CB09E-3C62-48E7-A876-E5A141104B4C}" destId="{8A429026-24B6-414B-932B-13F6BA1D1A4B}" srcOrd="3" destOrd="0" presId="urn:microsoft.com/office/officeart/2018/2/layout/IconLabelDescriptionList"/>
    <dgm:cxn modelId="{7530C22D-171B-4CAD-A6CC-2337EC8881EE}" type="presParOf" srcId="{ED7CB09E-3C62-48E7-A876-E5A141104B4C}" destId="{130FF23F-3ED4-4FB8-81D9-BC1EBF0E4FF7}" srcOrd="4" destOrd="0" presId="urn:microsoft.com/office/officeart/2018/2/layout/IconLabelDescriptionList"/>
    <dgm:cxn modelId="{6B147EB1-416B-4A14-8CD3-30182B2E764C}" type="presParOf" srcId="{130FF23F-3ED4-4FB8-81D9-BC1EBF0E4FF7}" destId="{75863873-9B21-4CAE-9144-644411279299}" srcOrd="0" destOrd="0" presId="urn:microsoft.com/office/officeart/2018/2/layout/IconLabelDescriptionList"/>
    <dgm:cxn modelId="{A6A04C3F-5DF8-4041-A9B7-4FA8E9DBB40F}" type="presParOf" srcId="{130FF23F-3ED4-4FB8-81D9-BC1EBF0E4FF7}" destId="{B9D1A829-AE2C-4CBF-AFA2-812E4E802056}" srcOrd="1" destOrd="0" presId="urn:microsoft.com/office/officeart/2018/2/layout/IconLabelDescriptionList"/>
    <dgm:cxn modelId="{0D87CE1B-E5F3-4FAB-9BE9-DFC8E82A2F89}" type="presParOf" srcId="{130FF23F-3ED4-4FB8-81D9-BC1EBF0E4FF7}" destId="{AF65233D-8AD7-48EE-8DD6-9B1FA7FF41B7}" srcOrd="2" destOrd="0" presId="urn:microsoft.com/office/officeart/2018/2/layout/IconLabelDescriptionList"/>
    <dgm:cxn modelId="{5B0CDC01-41AD-4462-8DFA-691BAF4A2CAD}" type="presParOf" srcId="{130FF23F-3ED4-4FB8-81D9-BC1EBF0E4FF7}" destId="{C1C4BD3C-AD71-4878-BCD1-8918F1E2C7F7}" srcOrd="3" destOrd="0" presId="urn:microsoft.com/office/officeart/2018/2/layout/IconLabelDescriptionList"/>
    <dgm:cxn modelId="{C4556EB1-1773-4EAC-9AA4-63C85CB16688}" type="presParOf" srcId="{130FF23F-3ED4-4FB8-81D9-BC1EBF0E4FF7}" destId="{DBE9B967-C7B9-4E46-B690-D21435E24B2D}"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B3FACD-AA5D-42CC-9AE7-B00D277F7AF2}"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C9311D43-CC7E-4C21-8E3A-B8E3B714859A}">
      <dgm:prSet custT="1"/>
      <dgm:spPr/>
      <dgm:t>
        <a:bodyPr/>
        <a:lstStyle/>
        <a:p>
          <a:r>
            <a:rPr lang="en-US" sz="1600" dirty="0">
              <a:latin typeface="Rockwell Nova" panose="02060503020205020403" pitchFamily="18" charset="0"/>
            </a:rPr>
            <a:t>One challenge faced was having difficulty generating enough traffic without internet connectivity during the performance monitoring.</a:t>
          </a:r>
        </a:p>
      </dgm:t>
    </dgm:pt>
    <dgm:pt modelId="{75E7A0D8-F8C6-477C-8A10-C07F1EE425D4}" type="parTrans" cxnId="{08FAB57E-BBF1-4D9F-878A-7AEF8EF1AA6B}">
      <dgm:prSet/>
      <dgm:spPr/>
      <dgm:t>
        <a:bodyPr/>
        <a:lstStyle/>
        <a:p>
          <a:endParaRPr lang="en-US"/>
        </a:p>
      </dgm:t>
    </dgm:pt>
    <dgm:pt modelId="{9286979C-DCF0-429E-8909-B4BB8F94022B}" type="sibTrans" cxnId="{08FAB57E-BBF1-4D9F-878A-7AEF8EF1AA6B}">
      <dgm:prSet/>
      <dgm:spPr/>
      <dgm:t>
        <a:bodyPr/>
        <a:lstStyle/>
        <a:p>
          <a:endParaRPr lang="en-US"/>
        </a:p>
      </dgm:t>
    </dgm:pt>
    <dgm:pt modelId="{B18A6846-1A1E-4FC4-BD58-243A6152EE38}">
      <dgm:prSet custT="1"/>
      <dgm:spPr/>
      <dgm:t>
        <a:bodyPr/>
        <a:lstStyle/>
        <a:p>
          <a:r>
            <a:rPr lang="en-US" sz="1500" dirty="0">
              <a:latin typeface="Rockwell Nova" panose="02060503020205020403" pitchFamily="18" charset="0"/>
            </a:rPr>
            <a:t>To fix this issue different links that were able to be used offline were accessed multiple times and this allowed traffic to generate.</a:t>
          </a:r>
        </a:p>
      </dgm:t>
    </dgm:pt>
    <dgm:pt modelId="{514686C0-B593-4B92-B955-FF150525CE33}" type="parTrans" cxnId="{DE2964D3-1DB1-454B-9AF5-DB126EFE9EFB}">
      <dgm:prSet/>
      <dgm:spPr/>
      <dgm:t>
        <a:bodyPr/>
        <a:lstStyle/>
        <a:p>
          <a:endParaRPr lang="en-US"/>
        </a:p>
      </dgm:t>
    </dgm:pt>
    <dgm:pt modelId="{F2ED5CA3-D757-48A7-A0A9-38ECE0B1CE99}" type="sibTrans" cxnId="{DE2964D3-1DB1-454B-9AF5-DB126EFE9EFB}">
      <dgm:prSet/>
      <dgm:spPr/>
      <dgm:t>
        <a:bodyPr/>
        <a:lstStyle/>
        <a:p>
          <a:endParaRPr lang="en-US"/>
        </a:p>
      </dgm:t>
    </dgm:pt>
    <dgm:pt modelId="{F7A55741-535E-44C9-AE26-741522F6A721}">
      <dgm:prSet custT="1"/>
      <dgm:spPr/>
      <dgm:t>
        <a:bodyPr/>
        <a:lstStyle/>
        <a:p>
          <a:r>
            <a:rPr lang="en-US" sz="1600" dirty="0">
              <a:latin typeface="Rockwell Nova" panose="02060503020205020403" pitchFamily="18" charset="0"/>
            </a:rPr>
            <a:t>The Kali VM IP address changed during mid project without any changes being made. </a:t>
          </a:r>
        </a:p>
      </dgm:t>
    </dgm:pt>
    <dgm:pt modelId="{95D906FF-F954-477F-8D87-3C6C21CCF04D}" type="parTrans" cxnId="{3B223071-EF55-4F2C-BF12-E8A3FE6104BE}">
      <dgm:prSet/>
      <dgm:spPr/>
      <dgm:t>
        <a:bodyPr/>
        <a:lstStyle/>
        <a:p>
          <a:endParaRPr lang="en-US"/>
        </a:p>
      </dgm:t>
    </dgm:pt>
    <dgm:pt modelId="{60E8AC45-1EEF-496F-AF52-8D49A1DFF4C0}" type="sibTrans" cxnId="{3B223071-EF55-4F2C-BF12-E8A3FE6104BE}">
      <dgm:prSet/>
      <dgm:spPr/>
      <dgm:t>
        <a:bodyPr/>
        <a:lstStyle/>
        <a:p>
          <a:endParaRPr lang="en-US"/>
        </a:p>
      </dgm:t>
    </dgm:pt>
    <dgm:pt modelId="{56F29B72-B6B9-4BB5-B6E3-5705BC6A43C2}">
      <dgm:prSet/>
      <dgm:spPr/>
      <dgm:t>
        <a:bodyPr/>
        <a:lstStyle/>
        <a:p>
          <a:r>
            <a:rPr lang="en-US" dirty="0">
              <a:latin typeface="Rockwell Nova" panose="02060503020205020403" pitchFamily="18" charset="0"/>
            </a:rPr>
            <a:t>While there was trouble trying to find the issue of why this could occur. It was concluded that with exiting the VMware containing the Kali VM and Linux server have the potential to reset IP addresses from the DHCP of the GL-MT300N-V2 travel router . </a:t>
          </a:r>
        </a:p>
      </dgm:t>
    </dgm:pt>
    <dgm:pt modelId="{75AEABCD-7859-4069-8C00-C0FAB1B2FD69}" type="parTrans" cxnId="{7FFDA005-09A1-4D12-A014-F85BC406CDBD}">
      <dgm:prSet/>
      <dgm:spPr/>
      <dgm:t>
        <a:bodyPr/>
        <a:lstStyle/>
        <a:p>
          <a:endParaRPr lang="en-US"/>
        </a:p>
      </dgm:t>
    </dgm:pt>
    <dgm:pt modelId="{83DFB424-6DF2-4991-BF86-B91C21D54436}" type="sibTrans" cxnId="{7FFDA005-09A1-4D12-A014-F85BC406CDBD}">
      <dgm:prSet/>
      <dgm:spPr/>
      <dgm:t>
        <a:bodyPr/>
        <a:lstStyle/>
        <a:p>
          <a:endParaRPr lang="en-US"/>
        </a:p>
      </dgm:t>
    </dgm:pt>
    <dgm:pt modelId="{3086AF65-39DC-42BF-AA42-9826A2AFB93F}">
      <dgm:prSet custT="1"/>
      <dgm:spPr/>
      <dgm:t>
        <a:bodyPr/>
        <a:lstStyle/>
        <a:p>
          <a:r>
            <a:rPr lang="en-US" sz="1600" dirty="0">
              <a:latin typeface="Rockwell Nova" panose="02060503020205020403" pitchFamily="18" charset="0"/>
            </a:rPr>
            <a:t>Figuring out the subnets of the major network was very challenging. </a:t>
          </a:r>
        </a:p>
      </dgm:t>
    </dgm:pt>
    <dgm:pt modelId="{55F69373-4368-47EB-AEA0-EE17EABAB349}" type="parTrans" cxnId="{410B2865-E713-425F-A854-6E7FFA3857D5}">
      <dgm:prSet/>
      <dgm:spPr/>
      <dgm:t>
        <a:bodyPr/>
        <a:lstStyle/>
        <a:p>
          <a:endParaRPr lang="en-US"/>
        </a:p>
      </dgm:t>
    </dgm:pt>
    <dgm:pt modelId="{91EB7090-B455-4592-99DA-445C215303F9}" type="sibTrans" cxnId="{410B2865-E713-425F-A854-6E7FFA3857D5}">
      <dgm:prSet/>
      <dgm:spPr/>
      <dgm:t>
        <a:bodyPr/>
        <a:lstStyle/>
        <a:p>
          <a:endParaRPr lang="en-US"/>
        </a:p>
      </dgm:t>
    </dgm:pt>
    <dgm:pt modelId="{069C057D-EC22-4CE5-B9B4-4143792BF7F6}">
      <dgm:prSet/>
      <dgm:spPr/>
      <dgm:t>
        <a:bodyPr/>
        <a:lstStyle/>
        <a:p>
          <a:r>
            <a:rPr lang="en-US" dirty="0">
              <a:latin typeface="Rockwell Nova" panose="02060503020205020403" pitchFamily="18" charset="0"/>
            </a:rPr>
            <a:t>Reviewing the chapter in subnetting and several practice runs were done in order to feel comfortable in this area and overcome this challenge.</a:t>
          </a:r>
        </a:p>
      </dgm:t>
    </dgm:pt>
    <dgm:pt modelId="{9EFBC31E-61E3-427A-AC48-2631888E959B}" type="parTrans" cxnId="{AA4A9357-8189-495B-ABE2-FA35B3625A29}">
      <dgm:prSet/>
      <dgm:spPr/>
      <dgm:t>
        <a:bodyPr/>
        <a:lstStyle/>
        <a:p>
          <a:endParaRPr lang="en-US"/>
        </a:p>
      </dgm:t>
    </dgm:pt>
    <dgm:pt modelId="{F2D8233C-BD37-4165-9C06-225F68325D61}" type="sibTrans" cxnId="{AA4A9357-8189-495B-ABE2-FA35B3625A29}">
      <dgm:prSet/>
      <dgm:spPr/>
      <dgm:t>
        <a:bodyPr/>
        <a:lstStyle/>
        <a:p>
          <a:endParaRPr lang="en-US"/>
        </a:p>
      </dgm:t>
    </dgm:pt>
    <dgm:pt modelId="{66BA271F-172C-4481-A199-3DBC5641A5C3}" type="pres">
      <dgm:prSet presAssocID="{21B3FACD-AA5D-42CC-9AE7-B00D277F7AF2}" presName="Name0" presStyleCnt="0">
        <dgm:presLayoutVars>
          <dgm:dir/>
          <dgm:animLvl val="lvl"/>
          <dgm:resizeHandles val="exact"/>
        </dgm:presLayoutVars>
      </dgm:prSet>
      <dgm:spPr/>
    </dgm:pt>
    <dgm:pt modelId="{01AC1E26-BEE7-4005-9E75-57C5574CBFC2}" type="pres">
      <dgm:prSet presAssocID="{C9311D43-CC7E-4C21-8E3A-B8E3B714859A}" presName="linNode" presStyleCnt="0"/>
      <dgm:spPr/>
    </dgm:pt>
    <dgm:pt modelId="{D36E59E3-F0FD-4877-8E7A-D93FEB86292E}" type="pres">
      <dgm:prSet presAssocID="{C9311D43-CC7E-4C21-8E3A-B8E3B714859A}" presName="parentText" presStyleLbl="node1" presStyleIdx="0" presStyleCnt="3">
        <dgm:presLayoutVars>
          <dgm:chMax val="1"/>
          <dgm:bulletEnabled val="1"/>
        </dgm:presLayoutVars>
      </dgm:prSet>
      <dgm:spPr/>
    </dgm:pt>
    <dgm:pt modelId="{DE2D3239-A3CD-4251-999D-8207F10AE358}" type="pres">
      <dgm:prSet presAssocID="{C9311D43-CC7E-4C21-8E3A-B8E3B714859A}" presName="descendantText" presStyleLbl="alignAccFollowNode1" presStyleIdx="0" presStyleCnt="3">
        <dgm:presLayoutVars>
          <dgm:bulletEnabled val="1"/>
        </dgm:presLayoutVars>
      </dgm:prSet>
      <dgm:spPr/>
    </dgm:pt>
    <dgm:pt modelId="{B99794DB-0C06-49EE-A975-F98F9A12F44E}" type="pres">
      <dgm:prSet presAssocID="{9286979C-DCF0-429E-8909-B4BB8F94022B}" presName="sp" presStyleCnt="0"/>
      <dgm:spPr/>
    </dgm:pt>
    <dgm:pt modelId="{592C84EC-CAEF-47D3-98AC-03C9A0135A39}" type="pres">
      <dgm:prSet presAssocID="{F7A55741-535E-44C9-AE26-741522F6A721}" presName="linNode" presStyleCnt="0"/>
      <dgm:spPr/>
    </dgm:pt>
    <dgm:pt modelId="{4DC4DFAC-A177-4749-8794-839E558C387E}" type="pres">
      <dgm:prSet presAssocID="{F7A55741-535E-44C9-AE26-741522F6A721}" presName="parentText" presStyleLbl="node1" presStyleIdx="1" presStyleCnt="3">
        <dgm:presLayoutVars>
          <dgm:chMax val="1"/>
          <dgm:bulletEnabled val="1"/>
        </dgm:presLayoutVars>
      </dgm:prSet>
      <dgm:spPr/>
    </dgm:pt>
    <dgm:pt modelId="{AC60BBE4-B0C9-4026-BD3C-8D526153EB1E}" type="pres">
      <dgm:prSet presAssocID="{F7A55741-535E-44C9-AE26-741522F6A721}" presName="descendantText" presStyleLbl="alignAccFollowNode1" presStyleIdx="1" presStyleCnt="3">
        <dgm:presLayoutVars>
          <dgm:bulletEnabled val="1"/>
        </dgm:presLayoutVars>
      </dgm:prSet>
      <dgm:spPr/>
    </dgm:pt>
    <dgm:pt modelId="{F5AC811F-5281-4DF7-B370-5C840BED8E4C}" type="pres">
      <dgm:prSet presAssocID="{60E8AC45-1EEF-496F-AF52-8D49A1DFF4C0}" presName="sp" presStyleCnt="0"/>
      <dgm:spPr/>
    </dgm:pt>
    <dgm:pt modelId="{0DDB192F-8F2C-4A39-9BF8-0108BD45A945}" type="pres">
      <dgm:prSet presAssocID="{3086AF65-39DC-42BF-AA42-9826A2AFB93F}" presName="linNode" presStyleCnt="0"/>
      <dgm:spPr/>
    </dgm:pt>
    <dgm:pt modelId="{4F88BAAD-11E0-409E-9A0F-56D8696BB6D4}" type="pres">
      <dgm:prSet presAssocID="{3086AF65-39DC-42BF-AA42-9826A2AFB93F}" presName="parentText" presStyleLbl="node1" presStyleIdx="2" presStyleCnt="3">
        <dgm:presLayoutVars>
          <dgm:chMax val="1"/>
          <dgm:bulletEnabled val="1"/>
        </dgm:presLayoutVars>
      </dgm:prSet>
      <dgm:spPr/>
    </dgm:pt>
    <dgm:pt modelId="{B24B3CA3-FC7E-41DB-A903-1D09F096F2BB}" type="pres">
      <dgm:prSet presAssocID="{3086AF65-39DC-42BF-AA42-9826A2AFB93F}" presName="descendantText" presStyleLbl="alignAccFollowNode1" presStyleIdx="2" presStyleCnt="3">
        <dgm:presLayoutVars>
          <dgm:bulletEnabled val="1"/>
        </dgm:presLayoutVars>
      </dgm:prSet>
      <dgm:spPr/>
    </dgm:pt>
  </dgm:ptLst>
  <dgm:cxnLst>
    <dgm:cxn modelId="{7FFDA005-09A1-4D12-A014-F85BC406CDBD}" srcId="{F7A55741-535E-44C9-AE26-741522F6A721}" destId="{56F29B72-B6B9-4BB5-B6E3-5705BC6A43C2}" srcOrd="0" destOrd="0" parTransId="{75AEABCD-7859-4069-8C00-C0FAB1B2FD69}" sibTransId="{83DFB424-6DF2-4991-BF86-B91C21D54436}"/>
    <dgm:cxn modelId="{54CDFC2F-F48E-40FD-AB96-81B98D343DED}" type="presOf" srcId="{56F29B72-B6B9-4BB5-B6E3-5705BC6A43C2}" destId="{AC60BBE4-B0C9-4026-BD3C-8D526153EB1E}" srcOrd="0" destOrd="0" presId="urn:microsoft.com/office/officeart/2005/8/layout/vList5"/>
    <dgm:cxn modelId="{410B2865-E713-425F-A854-6E7FFA3857D5}" srcId="{21B3FACD-AA5D-42CC-9AE7-B00D277F7AF2}" destId="{3086AF65-39DC-42BF-AA42-9826A2AFB93F}" srcOrd="2" destOrd="0" parTransId="{55F69373-4368-47EB-AEA0-EE17EABAB349}" sibTransId="{91EB7090-B455-4592-99DA-445C215303F9}"/>
    <dgm:cxn modelId="{BFAA0D70-EA1D-44E9-B1B9-674A3D5F6F76}" type="presOf" srcId="{B18A6846-1A1E-4FC4-BD58-243A6152EE38}" destId="{DE2D3239-A3CD-4251-999D-8207F10AE358}" srcOrd="0" destOrd="0" presId="urn:microsoft.com/office/officeart/2005/8/layout/vList5"/>
    <dgm:cxn modelId="{3B223071-EF55-4F2C-BF12-E8A3FE6104BE}" srcId="{21B3FACD-AA5D-42CC-9AE7-B00D277F7AF2}" destId="{F7A55741-535E-44C9-AE26-741522F6A721}" srcOrd="1" destOrd="0" parTransId="{95D906FF-F954-477F-8D87-3C6C21CCF04D}" sibTransId="{60E8AC45-1EEF-496F-AF52-8D49A1DFF4C0}"/>
    <dgm:cxn modelId="{AA4A9357-8189-495B-ABE2-FA35B3625A29}" srcId="{3086AF65-39DC-42BF-AA42-9826A2AFB93F}" destId="{069C057D-EC22-4CE5-B9B4-4143792BF7F6}" srcOrd="0" destOrd="0" parTransId="{9EFBC31E-61E3-427A-AC48-2631888E959B}" sibTransId="{F2D8233C-BD37-4165-9C06-225F68325D61}"/>
    <dgm:cxn modelId="{61883178-0F04-4CDE-94DC-D9828CCD66F5}" type="presOf" srcId="{069C057D-EC22-4CE5-B9B4-4143792BF7F6}" destId="{B24B3CA3-FC7E-41DB-A903-1D09F096F2BB}" srcOrd="0" destOrd="0" presId="urn:microsoft.com/office/officeart/2005/8/layout/vList5"/>
    <dgm:cxn modelId="{02AA8D59-38EE-44B0-A543-2F4C54DE8872}" type="presOf" srcId="{C9311D43-CC7E-4C21-8E3A-B8E3B714859A}" destId="{D36E59E3-F0FD-4877-8E7A-D93FEB86292E}" srcOrd="0" destOrd="0" presId="urn:microsoft.com/office/officeart/2005/8/layout/vList5"/>
    <dgm:cxn modelId="{08FAB57E-BBF1-4D9F-878A-7AEF8EF1AA6B}" srcId="{21B3FACD-AA5D-42CC-9AE7-B00D277F7AF2}" destId="{C9311D43-CC7E-4C21-8E3A-B8E3B714859A}" srcOrd="0" destOrd="0" parTransId="{75E7A0D8-F8C6-477C-8A10-C07F1EE425D4}" sibTransId="{9286979C-DCF0-429E-8909-B4BB8F94022B}"/>
    <dgm:cxn modelId="{8B1A3681-0B82-42D8-AFFD-72A7DA14976A}" type="presOf" srcId="{F7A55741-535E-44C9-AE26-741522F6A721}" destId="{4DC4DFAC-A177-4749-8794-839E558C387E}" srcOrd="0" destOrd="0" presId="urn:microsoft.com/office/officeart/2005/8/layout/vList5"/>
    <dgm:cxn modelId="{DE2964D3-1DB1-454B-9AF5-DB126EFE9EFB}" srcId="{C9311D43-CC7E-4C21-8E3A-B8E3B714859A}" destId="{B18A6846-1A1E-4FC4-BD58-243A6152EE38}" srcOrd="0" destOrd="0" parTransId="{514686C0-B593-4B92-B955-FF150525CE33}" sibTransId="{F2ED5CA3-D757-48A7-A0A9-38ECE0B1CE99}"/>
    <dgm:cxn modelId="{F6956DDF-3033-492B-A6F7-A9568B8269E2}" type="presOf" srcId="{3086AF65-39DC-42BF-AA42-9826A2AFB93F}" destId="{4F88BAAD-11E0-409E-9A0F-56D8696BB6D4}" srcOrd="0" destOrd="0" presId="urn:microsoft.com/office/officeart/2005/8/layout/vList5"/>
    <dgm:cxn modelId="{7CBFBAF5-54B9-4C5D-8D0D-2093114F10F4}" type="presOf" srcId="{21B3FACD-AA5D-42CC-9AE7-B00D277F7AF2}" destId="{66BA271F-172C-4481-A199-3DBC5641A5C3}" srcOrd="0" destOrd="0" presId="urn:microsoft.com/office/officeart/2005/8/layout/vList5"/>
    <dgm:cxn modelId="{EE528960-8AB2-472A-ACE2-B7B1C88E47A1}" type="presParOf" srcId="{66BA271F-172C-4481-A199-3DBC5641A5C3}" destId="{01AC1E26-BEE7-4005-9E75-57C5574CBFC2}" srcOrd="0" destOrd="0" presId="urn:microsoft.com/office/officeart/2005/8/layout/vList5"/>
    <dgm:cxn modelId="{04CC6BBA-3ED5-4E4F-8BB1-B509AD9E7E7F}" type="presParOf" srcId="{01AC1E26-BEE7-4005-9E75-57C5574CBFC2}" destId="{D36E59E3-F0FD-4877-8E7A-D93FEB86292E}" srcOrd="0" destOrd="0" presId="urn:microsoft.com/office/officeart/2005/8/layout/vList5"/>
    <dgm:cxn modelId="{6A3702B7-A33E-44D3-BC45-2C914C5C4561}" type="presParOf" srcId="{01AC1E26-BEE7-4005-9E75-57C5574CBFC2}" destId="{DE2D3239-A3CD-4251-999D-8207F10AE358}" srcOrd="1" destOrd="0" presId="urn:microsoft.com/office/officeart/2005/8/layout/vList5"/>
    <dgm:cxn modelId="{1AABD8D0-459E-4FEA-9C30-69C1BCDD6ED5}" type="presParOf" srcId="{66BA271F-172C-4481-A199-3DBC5641A5C3}" destId="{B99794DB-0C06-49EE-A975-F98F9A12F44E}" srcOrd="1" destOrd="0" presId="urn:microsoft.com/office/officeart/2005/8/layout/vList5"/>
    <dgm:cxn modelId="{AAB22F02-1D4D-4A01-B963-847243472DF1}" type="presParOf" srcId="{66BA271F-172C-4481-A199-3DBC5641A5C3}" destId="{592C84EC-CAEF-47D3-98AC-03C9A0135A39}" srcOrd="2" destOrd="0" presId="urn:microsoft.com/office/officeart/2005/8/layout/vList5"/>
    <dgm:cxn modelId="{52743548-C36D-4451-BF4A-1DD61E5AA8A7}" type="presParOf" srcId="{592C84EC-CAEF-47D3-98AC-03C9A0135A39}" destId="{4DC4DFAC-A177-4749-8794-839E558C387E}" srcOrd="0" destOrd="0" presId="urn:microsoft.com/office/officeart/2005/8/layout/vList5"/>
    <dgm:cxn modelId="{E04F7CFD-00E4-4E82-B3F1-860257054935}" type="presParOf" srcId="{592C84EC-CAEF-47D3-98AC-03C9A0135A39}" destId="{AC60BBE4-B0C9-4026-BD3C-8D526153EB1E}" srcOrd="1" destOrd="0" presId="urn:microsoft.com/office/officeart/2005/8/layout/vList5"/>
    <dgm:cxn modelId="{F372FEBA-1931-4322-9482-78718FAF647A}" type="presParOf" srcId="{66BA271F-172C-4481-A199-3DBC5641A5C3}" destId="{F5AC811F-5281-4DF7-B370-5C840BED8E4C}" srcOrd="3" destOrd="0" presId="urn:microsoft.com/office/officeart/2005/8/layout/vList5"/>
    <dgm:cxn modelId="{AFDD8529-73E4-4376-BC1D-52CD52DA05E2}" type="presParOf" srcId="{66BA271F-172C-4481-A199-3DBC5641A5C3}" destId="{0DDB192F-8F2C-4A39-9BF8-0108BD45A945}" srcOrd="4" destOrd="0" presId="urn:microsoft.com/office/officeart/2005/8/layout/vList5"/>
    <dgm:cxn modelId="{42DC0657-0CC4-4EFD-99C3-290AC798FF8C}" type="presParOf" srcId="{0DDB192F-8F2C-4A39-9BF8-0108BD45A945}" destId="{4F88BAAD-11E0-409E-9A0F-56D8696BB6D4}" srcOrd="0" destOrd="0" presId="urn:microsoft.com/office/officeart/2005/8/layout/vList5"/>
    <dgm:cxn modelId="{8504A675-75D7-4E01-87AD-F7E2904263B8}" type="presParOf" srcId="{0DDB192F-8F2C-4A39-9BF8-0108BD45A945}" destId="{B24B3CA3-FC7E-41DB-A903-1D09F096F2B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9EDC16-E998-4F8A-B2F4-9210B5B401C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137B3C65-B043-4A5E-8228-AB40DE896ABD}">
      <dgm:prSet custT="1"/>
      <dgm:spPr/>
      <dgm:t>
        <a:bodyPr/>
        <a:lstStyle/>
        <a:p>
          <a:r>
            <a:rPr lang="en-US" sz="2000" b="1" dirty="0">
              <a:latin typeface="Rockwell Nova" panose="02060503020205020403" pitchFamily="18" charset="0"/>
            </a:rPr>
            <a:t>Networking- </a:t>
          </a:r>
        </a:p>
        <a:p>
          <a:r>
            <a:rPr lang="en-US" sz="2000" dirty="0">
              <a:latin typeface="Rockwell Nova" panose="02060503020205020403" pitchFamily="18" charset="0"/>
            </a:rPr>
            <a:t>Being able to create a small network.</a:t>
          </a:r>
        </a:p>
      </dgm:t>
    </dgm:pt>
    <dgm:pt modelId="{DE5F1442-9018-4BAD-B786-B6CF49F1588D}" type="parTrans" cxnId="{2637916F-862F-4208-8CF2-D1D8BB96DAD5}">
      <dgm:prSet/>
      <dgm:spPr/>
      <dgm:t>
        <a:bodyPr/>
        <a:lstStyle/>
        <a:p>
          <a:endParaRPr lang="en-US"/>
        </a:p>
      </dgm:t>
    </dgm:pt>
    <dgm:pt modelId="{44F83135-48F4-4178-A21C-68609263A019}" type="sibTrans" cxnId="{2637916F-862F-4208-8CF2-D1D8BB96DAD5}">
      <dgm:prSet/>
      <dgm:spPr/>
      <dgm:t>
        <a:bodyPr/>
        <a:lstStyle/>
        <a:p>
          <a:endParaRPr lang="en-US"/>
        </a:p>
      </dgm:t>
    </dgm:pt>
    <dgm:pt modelId="{E62BABF5-7025-47C6-9BF4-BB1043CE2715}">
      <dgm:prSet custT="1"/>
      <dgm:spPr/>
      <dgm:t>
        <a:bodyPr/>
        <a:lstStyle/>
        <a:p>
          <a:r>
            <a:rPr lang="en-US" sz="2000" b="1" dirty="0">
              <a:latin typeface="Rockwell Nova" panose="02060503020205020403" pitchFamily="18" charset="0"/>
            </a:rPr>
            <a:t>Security-</a:t>
          </a:r>
          <a:r>
            <a:rPr lang="en-US" sz="2000" dirty="0">
              <a:latin typeface="Rockwell Nova" panose="02060503020205020403" pitchFamily="18" charset="0"/>
            </a:rPr>
            <a:t> </a:t>
          </a:r>
        </a:p>
        <a:p>
          <a:r>
            <a:rPr lang="en-US" sz="1800" dirty="0">
              <a:latin typeface="Rockwell Nova" panose="02060503020205020403" pitchFamily="18" charset="0"/>
            </a:rPr>
            <a:t>Being able to monitor password credentials of users with the John The Riper security tool and with the “/var/log/auth.log ” command.</a:t>
          </a:r>
        </a:p>
      </dgm:t>
    </dgm:pt>
    <dgm:pt modelId="{75FFA4CF-4CD8-4174-AFCB-58BC00A0E8F7}" type="parTrans" cxnId="{5D5ECCA9-38E6-4859-AA9A-76BC2FC0079D}">
      <dgm:prSet/>
      <dgm:spPr/>
      <dgm:t>
        <a:bodyPr/>
        <a:lstStyle/>
        <a:p>
          <a:endParaRPr lang="en-US"/>
        </a:p>
      </dgm:t>
    </dgm:pt>
    <dgm:pt modelId="{685E540A-062B-474C-A24B-772CEE2D6120}" type="sibTrans" cxnId="{5D5ECCA9-38E6-4859-AA9A-76BC2FC0079D}">
      <dgm:prSet/>
      <dgm:spPr/>
      <dgm:t>
        <a:bodyPr/>
        <a:lstStyle/>
        <a:p>
          <a:endParaRPr lang="en-US"/>
        </a:p>
      </dgm:t>
    </dgm:pt>
    <dgm:pt modelId="{4956FFE0-0BFA-47D0-A0A8-4F32D85CFE99}">
      <dgm:prSet custT="1"/>
      <dgm:spPr/>
      <dgm:t>
        <a:bodyPr/>
        <a:lstStyle/>
        <a:p>
          <a:r>
            <a:rPr lang="en-US" sz="2000" b="1" dirty="0">
              <a:latin typeface="Rockwell Nova" panose="02060503020205020403" pitchFamily="18" charset="0"/>
            </a:rPr>
            <a:t>Hardware- </a:t>
          </a:r>
        </a:p>
        <a:p>
          <a:r>
            <a:rPr lang="en-US" sz="2000" dirty="0">
              <a:latin typeface="Rockwell Nova" panose="02060503020205020403" pitchFamily="18" charset="0"/>
            </a:rPr>
            <a:t>Using the HP laptop, and the two travel routers have added more experience with hardware.</a:t>
          </a:r>
        </a:p>
      </dgm:t>
    </dgm:pt>
    <dgm:pt modelId="{A67A294F-C712-4D79-825E-03529B680E0B}" type="parTrans" cxnId="{C88B5A3C-01AE-467A-A86B-3B23FA30E554}">
      <dgm:prSet/>
      <dgm:spPr/>
      <dgm:t>
        <a:bodyPr/>
        <a:lstStyle/>
        <a:p>
          <a:endParaRPr lang="en-US"/>
        </a:p>
      </dgm:t>
    </dgm:pt>
    <dgm:pt modelId="{501BC849-1F07-4E6F-9E15-F5160055FE91}" type="sibTrans" cxnId="{C88B5A3C-01AE-467A-A86B-3B23FA30E554}">
      <dgm:prSet/>
      <dgm:spPr/>
      <dgm:t>
        <a:bodyPr/>
        <a:lstStyle/>
        <a:p>
          <a:endParaRPr lang="en-US"/>
        </a:p>
      </dgm:t>
    </dgm:pt>
    <dgm:pt modelId="{D9657FBB-7D66-48EC-9648-2237F73FB320}">
      <dgm:prSet custT="1"/>
      <dgm:spPr/>
      <dgm:t>
        <a:bodyPr/>
        <a:lstStyle/>
        <a:p>
          <a:r>
            <a:rPr lang="en-US" sz="2000" b="1" dirty="0">
              <a:latin typeface="Rockwell Nova" panose="02060503020205020403" pitchFamily="18" charset="0"/>
            </a:rPr>
            <a:t>Troubleshooting-</a:t>
          </a:r>
          <a:r>
            <a:rPr lang="en-US" sz="2000" dirty="0">
              <a:latin typeface="Rockwell Nova" panose="02060503020205020403" pitchFamily="18" charset="0"/>
            </a:rPr>
            <a:t> </a:t>
          </a:r>
        </a:p>
        <a:p>
          <a:r>
            <a:rPr lang="en-US" sz="2000" dirty="0">
              <a:latin typeface="Rockwell Nova" panose="02060503020205020403" pitchFamily="18" charset="0"/>
            </a:rPr>
            <a:t>Using different commands in the Kali VM terminal window as well as the HP laptop.</a:t>
          </a:r>
        </a:p>
      </dgm:t>
    </dgm:pt>
    <dgm:pt modelId="{CDD4E5E8-7A8C-494B-93A6-8D1D7E331D3F}" type="parTrans" cxnId="{EAB5BF0C-B64F-4FB5-9804-962A2D463EC7}">
      <dgm:prSet/>
      <dgm:spPr/>
      <dgm:t>
        <a:bodyPr/>
        <a:lstStyle/>
        <a:p>
          <a:endParaRPr lang="en-US"/>
        </a:p>
      </dgm:t>
    </dgm:pt>
    <dgm:pt modelId="{BBE390C6-481C-4213-AEA1-414A99D58D3C}" type="sibTrans" cxnId="{EAB5BF0C-B64F-4FB5-9804-962A2D463EC7}">
      <dgm:prSet/>
      <dgm:spPr/>
      <dgm:t>
        <a:bodyPr/>
        <a:lstStyle/>
        <a:p>
          <a:endParaRPr lang="en-US"/>
        </a:p>
      </dgm:t>
    </dgm:pt>
    <dgm:pt modelId="{A08FE9DB-2569-4F36-AEC9-538CC4A9AD1B}">
      <dgm:prSet custT="1"/>
      <dgm:spPr/>
      <dgm:t>
        <a:bodyPr/>
        <a:lstStyle/>
        <a:p>
          <a:r>
            <a:rPr lang="en-US" sz="2000" b="1" dirty="0">
              <a:latin typeface="Rockwell Nova" panose="02060503020205020403" pitchFamily="18" charset="0"/>
            </a:rPr>
            <a:t>Software-</a:t>
          </a:r>
          <a:r>
            <a:rPr lang="en-US" sz="2000" dirty="0">
              <a:latin typeface="Rockwell Nova" panose="02060503020205020403" pitchFamily="18" charset="0"/>
            </a:rPr>
            <a:t> </a:t>
          </a:r>
        </a:p>
        <a:p>
          <a:r>
            <a:rPr lang="en-US" sz="1600" dirty="0">
              <a:latin typeface="Rockwell Nova" panose="02060503020205020403" pitchFamily="18" charset="0"/>
            </a:rPr>
            <a:t>Using and managing the two travel routers GUI and the VMware environment/settings, as well as, the Kali VM, Ubuntu VM, and the Linux-Server. </a:t>
          </a:r>
        </a:p>
      </dgm:t>
    </dgm:pt>
    <dgm:pt modelId="{EC2CE997-D17E-4FD6-9E01-B2BAF9E4DAD8}" type="parTrans" cxnId="{B261F0F0-4231-44D6-AA80-997057E0E6A1}">
      <dgm:prSet/>
      <dgm:spPr/>
      <dgm:t>
        <a:bodyPr/>
        <a:lstStyle/>
        <a:p>
          <a:endParaRPr lang="en-US"/>
        </a:p>
      </dgm:t>
    </dgm:pt>
    <dgm:pt modelId="{7B970176-D704-41D3-8DA5-93D65A6C4F89}" type="sibTrans" cxnId="{B261F0F0-4231-44D6-AA80-997057E0E6A1}">
      <dgm:prSet/>
      <dgm:spPr/>
      <dgm:t>
        <a:bodyPr/>
        <a:lstStyle/>
        <a:p>
          <a:endParaRPr lang="en-US"/>
        </a:p>
      </dgm:t>
    </dgm:pt>
    <dgm:pt modelId="{3C39F99D-AF1C-4862-8156-F4125655FCE3}">
      <dgm:prSet custT="1"/>
      <dgm:spPr/>
      <dgm:t>
        <a:bodyPr/>
        <a:lstStyle/>
        <a:p>
          <a:r>
            <a:rPr lang="en-US" sz="2000" b="1" dirty="0">
              <a:latin typeface="Rockwell Nova" panose="02060503020205020403" pitchFamily="18" charset="0"/>
            </a:rPr>
            <a:t>Data Analysis- </a:t>
          </a:r>
        </a:p>
        <a:p>
          <a:r>
            <a:rPr lang="en-US" sz="2000" dirty="0">
              <a:latin typeface="Rockwell Nova" panose="02060503020205020403" pitchFamily="18" charset="0"/>
            </a:rPr>
            <a:t>The </a:t>
          </a:r>
          <a:r>
            <a:rPr lang="en-US" sz="2000" dirty="0" err="1">
              <a:latin typeface="Rockwell Nova" panose="02060503020205020403" pitchFamily="18" charset="0"/>
            </a:rPr>
            <a:t>EtherApe</a:t>
          </a:r>
          <a:r>
            <a:rPr lang="en-US" sz="2000" dirty="0">
              <a:latin typeface="Rockwell Nova" panose="02060503020205020403" pitchFamily="18" charset="0"/>
            </a:rPr>
            <a:t>, </a:t>
          </a:r>
          <a:r>
            <a:rPr lang="en-US" sz="2000" dirty="0" err="1">
              <a:latin typeface="Rockwell Nova" panose="02060503020205020403" pitchFamily="18" charset="0"/>
            </a:rPr>
            <a:t>Monitorix</a:t>
          </a:r>
          <a:r>
            <a:rPr lang="en-US" sz="2000" dirty="0">
              <a:latin typeface="Rockwell Nova" panose="02060503020205020403" pitchFamily="18" charset="0"/>
            </a:rPr>
            <a:t>, and Wireshark have provided experience to obtain these skills.</a:t>
          </a:r>
        </a:p>
      </dgm:t>
    </dgm:pt>
    <dgm:pt modelId="{2734D03F-02E8-4750-9E23-48C29A3D8CE2}" type="parTrans" cxnId="{D4FF9FDA-4372-445E-BBC2-4FD2C8216093}">
      <dgm:prSet/>
      <dgm:spPr/>
      <dgm:t>
        <a:bodyPr/>
        <a:lstStyle/>
        <a:p>
          <a:endParaRPr lang="en-US"/>
        </a:p>
      </dgm:t>
    </dgm:pt>
    <dgm:pt modelId="{92B519A6-24A1-4976-BAF9-68C0FFCC15E1}" type="sibTrans" cxnId="{D4FF9FDA-4372-445E-BBC2-4FD2C8216093}">
      <dgm:prSet/>
      <dgm:spPr/>
      <dgm:t>
        <a:bodyPr/>
        <a:lstStyle/>
        <a:p>
          <a:endParaRPr lang="en-US"/>
        </a:p>
      </dgm:t>
    </dgm:pt>
    <dgm:pt modelId="{BB5CFABB-AC36-48F6-94F3-05858CAA223B}" type="pres">
      <dgm:prSet presAssocID="{489EDC16-E998-4F8A-B2F4-9210B5B401C8}" presName="diagram" presStyleCnt="0">
        <dgm:presLayoutVars>
          <dgm:dir/>
          <dgm:resizeHandles val="exact"/>
        </dgm:presLayoutVars>
      </dgm:prSet>
      <dgm:spPr/>
    </dgm:pt>
    <dgm:pt modelId="{22E5E055-F7ED-48EA-B4EF-C04577DA603E}" type="pres">
      <dgm:prSet presAssocID="{137B3C65-B043-4A5E-8228-AB40DE896ABD}" presName="node" presStyleLbl="node1" presStyleIdx="0" presStyleCnt="6" custScaleY="114415">
        <dgm:presLayoutVars>
          <dgm:bulletEnabled val="1"/>
        </dgm:presLayoutVars>
      </dgm:prSet>
      <dgm:spPr/>
    </dgm:pt>
    <dgm:pt modelId="{D4FF62FC-A2A4-4C8B-87B7-9CC6381CAC2D}" type="pres">
      <dgm:prSet presAssocID="{44F83135-48F4-4178-A21C-68609263A019}" presName="sibTrans" presStyleCnt="0"/>
      <dgm:spPr/>
    </dgm:pt>
    <dgm:pt modelId="{D9B1675B-2E4B-40F1-8786-D45BDACDC073}" type="pres">
      <dgm:prSet presAssocID="{E62BABF5-7025-47C6-9BF4-BB1043CE2715}" presName="node" presStyleLbl="node1" presStyleIdx="1" presStyleCnt="6" custScaleY="115052">
        <dgm:presLayoutVars>
          <dgm:bulletEnabled val="1"/>
        </dgm:presLayoutVars>
      </dgm:prSet>
      <dgm:spPr/>
    </dgm:pt>
    <dgm:pt modelId="{B2FB36AA-280C-4E10-BB88-C50574EDF215}" type="pres">
      <dgm:prSet presAssocID="{685E540A-062B-474C-A24B-772CEE2D6120}" presName="sibTrans" presStyleCnt="0"/>
      <dgm:spPr/>
    </dgm:pt>
    <dgm:pt modelId="{1DCF47B4-27E9-416C-AE88-BAE3F915936B}" type="pres">
      <dgm:prSet presAssocID="{4956FFE0-0BFA-47D0-A0A8-4F32D85CFE99}" presName="node" presStyleLbl="node1" presStyleIdx="2" presStyleCnt="6" custScaleY="114415">
        <dgm:presLayoutVars>
          <dgm:bulletEnabled val="1"/>
        </dgm:presLayoutVars>
      </dgm:prSet>
      <dgm:spPr/>
    </dgm:pt>
    <dgm:pt modelId="{8F11CE36-C59F-4608-824A-8F41849920B1}" type="pres">
      <dgm:prSet presAssocID="{501BC849-1F07-4E6F-9E15-F5160055FE91}" presName="sibTrans" presStyleCnt="0"/>
      <dgm:spPr/>
    </dgm:pt>
    <dgm:pt modelId="{FC97CED3-B67B-46E7-B326-576482BA1CCD}" type="pres">
      <dgm:prSet presAssocID="{D9657FBB-7D66-48EC-9648-2237F73FB320}" presName="node" presStyleLbl="node1" presStyleIdx="3" presStyleCnt="6">
        <dgm:presLayoutVars>
          <dgm:bulletEnabled val="1"/>
        </dgm:presLayoutVars>
      </dgm:prSet>
      <dgm:spPr/>
    </dgm:pt>
    <dgm:pt modelId="{1AE2DF61-7B9D-4244-BED6-5548D0FBF9AD}" type="pres">
      <dgm:prSet presAssocID="{BBE390C6-481C-4213-AEA1-414A99D58D3C}" presName="sibTrans" presStyleCnt="0"/>
      <dgm:spPr/>
    </dgm:pt>
    <dgm:pt modelId="{7C100DEF-26CE-4861-B224-B085D905C7EE}" type="pres">
      <dgm:prSet presAssocID="{A08FE9DB-2569-4F36-AEC9-538CC4A9AD1B}" presName="node" presStyleLbl="node1" presStyleIdx="4" presStyleCnt="6">
        <dgm:presLayoutVars>
          <dgm:bulletEnabled val="1"/>
        </dgm:presLayoutVars>
      </dgm:prSet>
      <dgm:spPr/>
    </dgm:pt>
    <dgm:pt modelId="{AB4276AD-DDB6-44BC-AD06-54D2A4DD3FE5}" type="pres">
      <dgm:prSet presAssocID="{7B970176-D704-41D3-8DA5-93D65A6C4F89}" presName="sibTrans" presStyleCnt="0"/>
      <dgm:spPr/>
    </dgm:pt>
    <dgm:pt modelId="{58F87919-069D-4DED-82B1-F96C04A30C02}" type="pres">
      <dgm:prSet presAssocID="{3C39F99D-AF1C-4862-8156-F4125655FCE3}" presName="node" presStyleLbl="node1" presStyleIdx="5" presStyleCnt="6">
        <dgm:presLayoutVars>
          <dgm:bulletEnabled val="1"/>
        </dgm:presLayoutVars>
      </dgm:prSet>
      <dgm:spPr/>
    </dgm:pt>
  </dgm:ptLst>
  <dgm:cxnLst>
    <dgm:cxn modelId="{9D683900-1030-4756-99B8-1F14313AD2CF}" type="presOf" srcId="{A08FE9DB-2569-4F36-AEC9-538CC4A9AD1B}" destId="{7C100DEF-26CE-4861-B224-B085D905C7EE}" srcOrd="0" destOrd="0" presId="urn:microsoft.com/office/officeart/2005/8/layout/default"/>
    <dgm:cxn modelId="{EAB5BF0C-B64F-4FB5-9804-962A2D463EC7}" srcId="{489EDC16-E998-4F8A-B2F4-9210B5B401C8}" destId="{D9657FBB-7D66-48EC-9648-2237F73FB320}" srcOrd="3" destOrd="0" parTransId="{CDD4E5E8-7A8C-494B-93A6-8D1D7E331D3F}" sibTransId="{BBE390C6-481C-4213-AEA1-414A99D58D3C}"/>
    <dgm:cxn modelId="{8FD96217-39B2-44C6-9451-6E8397BD505C}" type="presOf" srcId="{489EDC16-E998-4F8A-B2F4-9210B5B401C8}" destId="{BB5CFABB-AC36-48F6-94F3-05858CAA223B}" srcOrd="0" destOrd="0" presId="urn:microsoft.com/office/officeart/2005/8/layout/default"/>
    <dgm:cxn modelId="{A32E0720-1C78-4971-BA46-0082D20270D8}" type="presOf" srcId="{3C39F99D-AF1C-4862-8156-F4125655FCE3}" destId="{58F87919-069D-4DED-82B1-F96C04A30C02}" srcOrd="0" destOrd="0" presId="urn:microsoft.com/office/officeart/2005/8/layout/default"/>
    <dgm:cxn modelId="{C88B5A3C-01AE-467A-A86B-3B23FA30E554}" srcId="{489EDC16-E998-4F8A-B2F4-9210B5B401C8}" destId="{4956FFE0-0BFA-47D0-A0A8-4F32D85CFE99}" srcOrd="2" destOrd="0" parTransId="{A67A294F-C712-4D79-825E-03529B680E0B}" sibTransId="{501BC849-1F07-4E6F-9E15-F5160055FE91}"/>
    <dgm:cxn modelId="{891E086F-6FB0-4AB7-B935-40BC5B50C5FF}" type="presOf" srcId="{137B3C65-B043-4A5E-8228-AB40DE896ABD}" destId="{22E5E055-F7ED-48EA-B4EF-C04577DA603E}" srcOrd="0" destOrd="0" presId="urn:microsoft.com/office/officeart/2005/8/layout/default"/>
    <dgm:cxn modelId="{2637916F-862F-4208-8CF2-D1D8BB96DAD5}" srcId="{489EDC16-E998-4F8A-B2F4-9210B5B401C8}" destId="{137B3C65-B043-4A5E-8228-AB40DE896ABD}" srcOrd="0" destOrd="0" parTransId="{DE5F1442-9018-4BAD-B786-B6CF49F1588D}" sibTransId="{44F83135-48F4-4178-A21C-68609263A019}"/>
    <dgm:cxn modelId="{86EB8574-2867-4DF7-9C5E-12C7DEE5B010}" type="presOf" srcId="{D9657FBB-7D66-48EC-9648-2237F73FB320}" destId="{FC97CED3-B67B-46E7-B326-576482BA1CCD}" srcOrd="0" destOrd="0" presId="urn:microsoft.com/office/officeart/2005/8/layout/default"/>
    <dgm:cxn modelId="{5D5ECCA9-38E6-4859-AA9A-76BC2FC0079D}" srcId="{489EDC16-E998-4F8A-B2F4-9210B5B401C8}" destId="{E62BABF5-7025-47C6-9BF4-BB1043CE2715}" srcOrd="1" destOrd="0" parTransId="{75FFA4CF-4CD8-4174-AFCB-58BC00A0E8F7}" sibTransId="{685E540A-062B-474C-A24B-772CEE2D6120}"/>
    <dgm:cxn modelId="{D4FF9FDA-4372-445E-BBC2-4FD2C8216093}" srcId="{489EDC16-E998-4F8A-B2F4-9210B5B401C8}" destId="{3C39F99D-AF1C-4862-8156-F4125655FCE3}" srcOrd="5" destOrd="0" parTransId="{2734D03F-02E8-4750-9E23-48C29A3D8CE2}" sibTransId="{92B519A6-24A1-4976-BAF9-68C0FFCC15E1}"/>
    <dgm:cxn modelId="{2A84EBDD-9036-4073-AD2C-FD8D1D95D46C}" type="presOf" srcId="{E62BABF5-7025-47C6-9BF4-BB1043CE2715}" destId="{D9B1675B-2E4B-40F1-8786-D45BDACDC073}" srcOrd="0" destOrd="0" presId="urn:microsoft.com/office/officeart/2005/8/layout/default"/>
    <dgm:cxn modelId="{B261F0F0-4231-44D6-AA80-997057E0E6A1}" srcId="{489EDC16-E998-4F8A-B2F4-9210B5B401C8}" destId="{A08FE9DB-2569-4F36-AEC9-538CC4A9AD1B}" srcOrd="4" destOrd="0" parTransId="{EC2CE997-D17E-4FD6-9E01-B2BAF9E4DAD8}" sibTransId="{7B970176-D704-41D3-8DA5-93D65A6C4F89}"/>
    <dgm:cxn modelId="{0EAEE4F8-62CB-40C4-A1D2-F95056D3A416}" type="presOf" srcId="{4956FFE0-0BFA-47D0-A0A8-4F32D85CFE99}" destId="{1DCF47B4-27E9-416C-AE88-BAE3F915936B}" srcOrd="0" destOrd="0" presId="urn:microsoft.com/office/officeart/2005/8/layout/default"/>
    <dgm:cxn modelId="{EBBCE442-AC50-407A-A920-04E26162350C}" type="presParOf" srcId="{BB5CFABB-AC36-48F6-94F3-05858CAA223B}" destId="{22E5E055-F7ED-48EA-B4EF-C04577DA603E}" srcOrd="0" destOrd="0" presId="urn:microsoft.com/office/officeart/2005/8/layout/default"/>
    <dgm:cxn modelId="{15A44036-2675-4D28-9194-0D086F1E0156}" type="presParOf" srcId="{BB5CFABB-AC36-48F6-94F3-05858CAA223B}" destId="{D4FF62FC-A2A4-4C8B-87B7-9CC6381CAC2D}" srcOrd="1" destOrd="0" presId="urn:microsoft.com/office/officeart/2005/8/layout/default"/>
    <dgm:cxn modelId="{8AF25294-060A-4FB1-A7E0-E8CBD91D531F}" type="presParOf" srcId="{BB5CFABB-AC36-48F6-94F3-05858CAA223B}" destId="{D9B1675B-2E4B-40F1-8786-D45BDACDC073}" srcOrd="2" destOrd="0" presId="urn:microsoft.com/office/officeart/2005/8/layout/default"/>
    <dgm:cxn modelId="{3A8EC04E-36D9-46C2-9DC2-7E4F2152C2F1}" type="presParOf" srcId="{BB5CFABB-AC36-48F6-94F3-05858CAA223B}" destId="{B2FB36AA-280C-4E10-BB88-C50574EDF215}" srcOrd="3" destOrd="0" presId="urn:microsoft.com/office/officeart/2005/8/layout/default"/>
    <dgm:cxn modelId="{C42A4C15-7BD4-4204-A0BC-E5993D137A4D}" type="presParOf" srcId="{BB5CFABB-AC36-48F6-94F3-05858CAA223B}" destId="{1DCF47B4-27E9-416C-AE88-BAE3F915936B}" srcOrd="4" destOrd="0" presId="urn:microsoft.com/office/officeart/2005/8/layout/default"/>
    <dgm:cxn modelId="{8D02ECE3-B9FA-4CA1-8FBE-09E050E812C2}" type="presParOf" srcId="{BB5CFABB-AC36-48F6-94F3-05858CAA223B}" destId="{8F11CE36-C59F-4608-824A-8F41849920B1}" srcOrd="5" destOrd="0" presId="urn:microsoft.com/office/officeart/2005/8/layout/default"/>
    <dgm:cxn modelId="{71A49DFE-9A50-4875-859C-1C5C228EA4A5}" type="presParOf" srcId="{BB5CFABB-AC36-48F6-94F3-05858CAA223B}" destId="{FC97CED3-B67B-46E7-B326-576482BA1CCD}" srcOrd="6" destOrd="0" presId="urn:microsoft.com/office/officeart/2005/8/layout/default"/>
    <dgm:cxn modelId="{0F579E3E-2ABE-4F3D-8488-7C22C8018E24}" type="presParOf" srcId="{BB5CFABB-AC36-48F6-94F3-05858CAA223B}" destId="{1AE2DF61-7B9D-4244-BED6-5548D0FBF9AD}" srcOrd="7" destOrd="0" presId="urn:microsoft.com/office/officeart/2005/8/layout/default"/>
    <dgm:cxn modelId="{EDFEB48B-A271-4CE1-8EC4-F9EA470E1560}" type="presParOf" srcId="{BB5CFABB-AC36-48F6-94F3-05858CAA223B}" destId="{7C100DEF-26CE-4861-B224-B085D905C7EE}" srcOrd="8" destOrd="0" presId="urn:microsoft.com/office/officeart/2005/8/layout/default"/>
    <dgm:cxn modelId="{570BF489-ABAA-43DF-9376-5496CE6E1540}" type="presParOf" srcId="{BB5CFABB-AC36-48F6-94F3-05858CAA223B}" destId="{AB4276AD-DDB6-44BC-AD06-54D2A4DD3FE5}" srcOrd="9" destOrd="0" presId="urn:microsoft.com/office/officeart/2005/8/layout/default"/>
    <dgm:cxn modelId="{00D9D2FC-6CF9-42AD-B4A3-9AA966D93D99}" type="presParOf" srcId="{BB5CFABB-AC36-48F6-94F3-05858CAA223B}" destId="{58F87919-069D-4DED-82B1-F96C04A30C0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4F7B14-2F9E-43A5-BE78-955E3F1A57A1}">
      <dsp:nvSpPr>
        <dsp:cNvPr id="0" name=""/>
        <dsp:cNvSpPr/>
      </dsp:nvSpPr>
      <dsp:spPr>
        <a:xfrm>
          <a:off x="7102855" y="146810"/>
          <a:ext cx="1405538" cy="15622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5A5613-118B-4905-93A7-6E95A51DAD47}">
      <dsp:nvSpPr>
        <dsp:cNvPr id="0" name=""/>
        <dsp:cNvSpPr/>
      </dsp:nvSpPr>
      <dsp:spPr>
        <a:xfrm>
          <a:off x="342933" y="1667552"/>
          <a:ext cx="2581460" cy="1745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dirty="0">
              <a:latin typeface="Rockwell Nova" panose="02060503020205020403" pitchFamily="18" charset="0"/>
            </a:rPr>
            <a:t>The host machine is:</a:t>
          </a:r>
        </a:p>
        <a:p>
          <a:pPr marL="0" lvl="0" indent="0" algn="l" defTabSz="889000">
            <a:lnSpc>
              <a:spcPct val="100000"/>
            </a:lnSpc>
            <a:spcBef>
              <a:spcPct val="0"/>
            </a:spcBef>
            <a:spcAft>
              <a:spcPct val="35000"/>
            </a:spcAft>
            <a:buNone/>
            <a:defRPr b="1"/>
          </a:pPr>
          <a:r>
            <a:rPr lang="en-US" sz="2000" b="0" kern="1200" dirty="0">
              <a:latin typeface="Rockwell Nova" panose="02060503020205020403" pitchFamily="18" charset="0"/>
            </a:rPr>
            <a:t>An HP Laptop.</a:t>
          </a:r>
        </a:p>
      </dsp:txBody>
      <dsp:txXfrm>
        <a:off x="342933" y="1667552"/>
        <a:ext cx="2581460" cy="1745293"/>
      </dsp:txXfrm>
    </dsp:sp>
    <dsp:sp modelId="{B059C6A4-6690-4C71-9E4E-14B6FCFE7386}">
      <dsp:nvSpPr>
        <dsp:cNvPr id="0" name=""/>
        <dsp:cNvSpPr/>
      </dsp:nvSpPr>
      <dsp:spPr>
        <a:xfrm>
          <a:off x="489225" y="3349476"/>
          <a:ext cx="2581460" cy="1276"/>
        </a:xfrm>
        <a:prstGeom prst="rect">
          <a:avLst/>
        </a:prstGeom>
        <a:noFill/>
        <a:ln>
          <a:noFill/>
        </a:ln>
        <a:effectLst/>
      </dsp:spPr>
      <dsp:style>
        <a:lnRef idx="0">
          <a:scrgbClr r="0" g="0" b="0"/>
        </a:lnRef>
        <a:fillRef idx="0">
          <a:scrgbClr r="0" g="0" b="0"/>
        </a:fillRef>
        <a:effectRef idx="0">
          <a:scrgbClr r="0" g="0" b="0"/>
        </a:effectRef>
        <a:fontRef idx="minor"/>
      </dsp:style>
    </dsp:sp>
    <dsp:sp modelId="{4295D6CA-E170-46FD-8E74-F642464E7EFC}">
      <dsp:nvSpPr>
        <dsp:cNvPr id="0" name=""/>
        <dsp:cNvSpPr/>
      </dsp:nvSpPr>
      <dsp:spPr>
        <a:xfrm>
          <a:off x="3660191" y="123758"/>
          <a:ext cx="1578380" cy="1416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79826A-B5EF-4190-91BB-E450EE856AAB}">
      <dsp:nvSpPr>
        <dsp:cNvPr id="0" name=""/>
        <dsp:cNvSpPr/>
      </dsp:nvSpPr>
      <dsp:spPr>
        <a:xfrm>
          <a:off x="3450404" y="1610435"/>
          <a:ext cx="2581460" cy="1745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b="1" kern="1200" dirty="0">
              <a:latin typeface="Rockwell Nova" panose="02060503020205020403" pitchFamily="18" charset="0"/>
            </a:rPr>
            <a:t>The travel routers used are:</a:t>
          </a:r>
        </a:p>
        <a:p>
          <a:pPr marL="0" lvl="0" indent="0" algn="l" defTabSz="889000">
            <a:lnSpc>
              <a:spcPct val="100000"/>
            </a:lnSpc>
            <a:spcBef>
              <a:spcPct val="0"/>
            </a:spcBef>
            <a:spcAft>
              <a:spcPct val="35000"/>
            </a:spcAft>
            <a:buNone/>
            <a:defRPr b="1"/>
          </a:pPr>
          <a:r>
            <a:rPr lang="en-US" sz="2000" b="0" kern="1200" dirty="0">
              <a:latin typeface="Rockwell Nova" panose="02060503020205020403" pitchFamily="18" charset="0"/>
            </a:rPr>
            <a:t>The GL-MT300N-V2</a:t>
          </a:r>
        </a:p>
        <a:p>
          <a:pPr marL="0" lvl="0" indent="0" algn="l" defTabSz="889000">
            <a:lnSpc>
              <a:spcPct val="100000"/>
            </a:lnSpc>
            <a:spcBef>
              <a:spcPct val="0"/>
            </a:spcBef>
            <a:spcAft>
              <a:spcPct val="35000"/>
            </a:spcAft>
            <a:buNone/>
            <a:defRPr b="1"/>
          </a:pPr>
          <a:r>
            <a:rPr lang="en-US" sz="2000" b="0" kern="1200" dirty="0">
              <a:latin typeface="Rockwell Nova" panose="02060503020205020403" pitchFamily="18" charset="0"/>
            </a:rPr>
            <a:t>GL-AR750</a:t>
          </a:r>
        </a:p>
      </dsp:txBody>
      <dsp:txXfrm>
        <a:off x="3450404" y="1610435"/>
        <a:ext cx="2581460" cy="1745293"/>
      </dsp:txXfrm>
    </dsp:sp>
    <dsp:sp modelId="{8751BFFC-EC16-41D6-9B71-19665A552333}">
      <dsp:nvSpPr>
        <dsp:cNvPr id="0" name=""/>
        <dsp:cNvSpPr/>
      </dsp:nvSpPr>
      <dsp:spPr>
        <a:xfrm>
          <a:off x="3892660" y="3312445"/>
          <a:ext cx="2581460" cy="905"/>
        </a:xfrm>
        <a:prstGeom prst="rect">
          <a:avLst/>
        </a:prstGeom>
        <a:noFill/>
        <a:ln>
          <a:noFill/>
        </a:ln>
        <a:effectLst/>
      </dsp:spPr>
      <dsp:style>
        <a:lnRef idx="0">
          <a:scrgbClr r="0" g="0" b="0"/>
        </a:lnRef>
        <a:fillRef idx="0">
          <a:scrgbClr r="0" g="0" b="0"/>
        </a:fillRef>
        <a:effectRef idx="0">
          <a:scrgbClr r="0" g="0" b="0"/>
        </a:effectRef>
        <a:fontRef idx="minor"/>
      </dsp:style>
    </dsp:sp>
    <dsp:sp modelId="{75863873-9B21-4CAE-9144-644411279299}">
      <dsp:nvSpPr>
        <dsp:cNvPr id="0" name=""/>
        <dsp:cNvSpPr/>
      </dsp:nvSpPr>
      <dsp:spPr>
        <a:xfrm>
          <a:off x="757777" y="325254"/>
          <a:ext cx="1545401" cy="12927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65233D-8AD7-48EE-8DD6-9B1FA7FF41B7}">
      <dsp:nvSpPr>
        <dsp:cNvPr id="0" name=""/>
        <dsp:cNvSpPr/>
      </dsp:nvSpPr>
      <dsp:spPr>
        <a:xfrm>
          <a:off x="6559413" y="1632980"/>
          <a:ext cx="3384295" cy="1745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b="1" kern="1200" dirty="0">
              <a:latin typeface="Rockwell Nova" panose="02060503020205020403" pitchFamily="18" charset="0"/>
            </a:rPr>
            <a:t>The VMware environment contains:</a:t>
          </a:r>
        </a:p>
        <a:p>
          <a:pPr marL="0" lvl="0" indent="0" algn="l" defTabSz="889000">
            <a:lnSpc>
              <a:spcPct val="100000"/>
            </a:lnSpc>
            <a:spcBef>
              <a:spcPct val="0"/>
            </a:spcBef>
            <a:spcAft>
              <a:spcPct val="35000"/>
            </a:spcAft>
            <a:buNone/>
            <a:defRPr b="1"/>
          </a:pPr>
          <a:r>
            <a:rPr lang="en-US" sz="2000" b="0" kern="1200" dirty="0">
              <a:solidFill>
                <a:schemeClr val="tx1"/>
              </a:solidFill>
              <a:latin typeface="Rockwell Nova" panose="02060503020205020403" pitchFamily="18" charset="0"/>
            </a:rPr>
            <a:t>Ubuntu VM</a:t>
          </a:r>
        </a:p>
        <a:p>
          <a:pPr marL="0" lvl="0" indent="0" algn="l" defTabSz="889000">
            <a:lnSpc>
              <a:spcPct val="100000"/>
            </a:lnSpc>
            <a:spcBef>
              <a:spcPct val="0"/>
            </a:spcBef>
            <a:spcAft>
              <a:spcPct val="35000"/>
            </a:spcAft>
            <a:buNone/>
            <a:defRPr b="1"/>
          </a:pPr>
          <a:r>
            <a:rPr lang="en-US" sz="2000" b="0" kern="1200" dirty="0">
              <a:solidFill>
                <a:schemeClr val="tx1"/>
              </a:solidFill>
              <a:latin typeface="Rockwell Nova" panose="02060503020205020403" pitchFamily="18" charset="0"/>
            </a:rPr>
            <a:t>Kali VM</a:t>
          </a:r>
        </a:p>
        <a:p>
          <a:pPr marL="0" lvl="0" indent="0" algn="l" defTabSz="889000">
            <a:lnSpc>
              <a:spcPct val="100000"/>
            </a:lnSpc>
            <a:spcBef>
              <a:spcPct val="0"/>
            </a:spcBef>
            <a:spcAft>
              <a:spcPct val="35000"/>
            </a:spcAft>
            <a:buNone/>
            <a:defRPr b="1"/>
          </a:pPr>
          <a:r>
            <a:rPr lang="en-US" sz="2000" b="0" kern="1200" dirty="0">
              <a:solidFill>
                <a:schemeClr val="tx1"/>
              </a:solidFill>
              <a:latin typeface="Rockwell Nova" panose="02060503020205020403" pitchFamily="18" charset="0"/>
            </a:rPr>
            <a:t>Linux Server VM</a:t>
          </a:r>
          <a:endParaRPr lang="en-US" sz="2000" b="0" kern="1200" dirty="0">
            <a:latin typeface="Rockwell Nova" panose="02060503020205020403" pitchFamily="18" charset="0"/>
          </a:endParaRPr>
        </a:p>
      </dsp:txBody>
      <dsp:txXfrm>
        <a:off x="6559413" y="1632980"/>
        <a:ext cx="3384295" cy="1745293"/>
      </dsp:txXfrm>
    </dsp:sp>
    <dsp:sp modelId="{DBE9B967-C7B9-4E46-B690-D21435E24B2D}">
      <dsp:nvSpPr>
        <dsp:cNvPr id="0" name=""/>
        <dsp:cNvSpPr/>
      </dsp:nvSpPr>
      <dsp:spPr>
        <a:xfrm>
          <a:off x="7294510" y="3282092"/>
          <a:ext cx="2581460" cy="1276"/>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2D3239-A3CD-4251-999D-8207F10AE358}">
      <dsp:nvSpPr>
        <dsp:cNvPr id="0" name=""/>
        <dsp:cNvSpPr/>
      </dsp:nvSpPr>
      <dsp:spPr>
        <a:xfrm rot="5400000">
          <a:off x="6589693" y="-2661723"/>
          <a:ext cx="1121829" cy="672998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latin typeface="Rockwell Nova" panose="02060503020205020403" pitchFamily="18" charset="0"/>
            </a:rPr>
            <a:t>To fix this issue different links that were able to be used offline were accessed multiple times and this allowed traffic to generate.</a:t>
          </a:r>
        </a:p>
      </dsp:txBody>
      <dsp:txXfrm rot="-5400000">
        <a:off x="3785616" y="197117"/>
        <a:ext cx="6675221" cy="1012303"/>
      </dsp:txXfrm>
    </dsp:sp>
    <dsp:sp modelId="{D36E59E3-F0FD-4877-8E7A-D93FEB86292E}">
      <dsp:nvSpPr>
        <dsp:cNvPr id="0" name=""/>
        <dsp:cNvSpPr/>
      </dsp:nvSpPr>
      <dsp:spPr>
        <a:xfrm>
          <a:off x="0" y="2124"/>
          <a:ext cx="3785616" cy="140228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Rockwell Nova" panose="02060503020205020403" pitchFamily="18" charset="0"/>
            </a:rPr>
            <a:t>One challenge faced was having difficulty generating enough traffic without internet connectivity during the performance monitoring.</a:t>
          </a:r>
        </a:p>
      </dsp:txBody>
      <dsp:txXfrm>
        <a:off x="68454" y="70578"/>
        <a:ext cx="3648708" cy="1265378"/>
      </dsp:txXfrm>
    </dsp:sp>
    <dsp:sp modelId="{AC60BBE4-B0C9-4026-BD3C-8D526153EB1E}">
      <dsp:nvSpPr>
        <dsp:cNvPr id="0" name=""/>
        <dsp:cNvSpPr/>
      </dsp:nvSpPr>
      <dsp:spPr>
        <a:xfrm rot="5400000">
          <a:off x="6589693" y="-1189323"/>
          <a:ext cx="1121829" cy="6729984"/>
        </a:xfrm>
        <a:prstGeom prst="round2SameRect">
          <a:avLst/>
        </a:prstGeom>
        <a:solidFill>
          <a:schemeClr val="accent2">
            <a:tint val="40000"/>
            <a:alpha val="90000"/>
            <a:hueOff val="-597220"/>
            <a:satOff val="6985"/>
            <a:lumOff val="767"/>
            <a:alphaOff val="0"/>
          </a:schemeClr>
        </a:solidFill>
        <a:ln w="12700" cap="flat" cmpd="sng" algn="ctr">
          <a:solidFill>
            <a:schemeClr val="accent2">
              <a:tint val="40000"/>
              <a:alpha val="90000"/>
              <a:hueOff val="-597220"/>
              <a:satOff val="6985"/>
              <a:lumOff val="76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latin typeface="Rockwell Nova" panose="02060503020205020403" pitchFamily="18" charset="0"/>
            </a:rPr>
            <a:t>While there was trouble trying to find the issue of why this could occur. It was concluded that with exiting the VMware containing the Kali VM and Linux server have the potential to reset IP addresses from the DHCP of the GL-MT300N-V2 travel router . </a:t>
          </a:r>
        </a:p>
      </dsp:txBody>
      <dsp:txXfrm rot="-5400000">
        <a:off x="3785616" y="1669517"/>
        <a:ext cx="6675221" cy="1012303"/>
      </dsp:txXfrm>
    </dsp:sp>
    <dsp:sp modelId="{4DC4DFAC-A177-4749-8794-839E558C387E}">
      <dsp:nvSpPr>
        <dsp:cNvPr id="0" name=""/>
        <dsp:cNvSpPr/>
      </dsp:nvSpPr>
      <dsp:spPr>
        <a:xfrm>
          <a:off x="0" y="1474525"/>
          <a:ext cx="3785616" cy="1402286"/>
        </a:xfrm>
        <a:prstGeom prst="roundRect">
          <a:avLst/>
        </a:prstGeom>
        <a:solidFill>
          <a:schemeClr val="accent2">
            <a:hueOff val="-441348"/>
            <a:satOff val="2109"/>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Rockwell Nova" panose="02060503020205020403" pitchFamily="18" charset="0"/>
            </a:rPr>
            <a:t>The Kali VM IP address changed during mid project without any changes being made. </a:t>
          </a:r>
        </a:p>
      </dsp:txBody>
      <dsp:txXfrm>
        <a:off x="68454" y="1542979"/>
        <a:ext cx="3648708" cy="1265378"/>
      </dsp:txXfrm>
    </dsp:sp>
    <dsp:sp modelId="{B24B3CA3-FC7E-41DB-A903-1D09F096F2BB}">
      <dsp:nvSpPr>
        <dsp:cNvPr id="0" name=""/>
        <dsp:cNvSpPr/>
      </dsp:nvSpPr>
      <dsp:spPr>
        <a:xfrm rot="5400000">
          <a:off x="6589693" y="283077"/>
          <a:ext cx="1121829" cy="6729984"/>
        </a:xfrm>
        <a:prstGeom prst="round2SameRect">
          <a:avLst/>
        </a:prstGeom>
        <a:solidFill>
          <a:schemeClr val="accent2">
            <a:tint val="40000"/>
            <a:alpha val="90000"/>
            <a:hueOff val="-1194440"/>
            <a:satOff val="13969"/>
            <a:lumOff val="1535"/>
            <a:alphaOff val="0"/>
          </a:schemeClr>
        </a:solidFill>
        <a:ln w="12700" cap="flat" cmpd="sng" algn="ctr">
          <a:solidFill>
            <a:schemeClr val="accent2">
              <a:tint val="40000"/>
              <a:alpha val="90000"/>
              <a:hueOff val="-1194440"/>
              <a:satOff val="13969"/>
              <a:lumOff val="153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latin typeface="Rockwell Nova" panose="02060503020205020403" pitchFamily="18" charset="0"/>
            </a:rPr>
            <a:t>Reviewing the chapter in subnetting and several practice runs were done in order to feel comfortable in this area and overcome this challenge.</a:t>
          </a:r>
        </a:p>
      </dsp:txBody>
      <dsp:txXfrm rot="-5400000">
        <a:off x="3785616" y="3141918"/>
        <a:ext cx="6675221" cy="1012303"/>
      </dsp:txXfrm>
    </dsp:sp>
    <dsp:sp modelId="{4F88BAAD-11E0-409E-9A0F-56D8696BB6D4}">
      <dsp:nvSpPr>
        <dsp:cNvPr id="0" name=""/>
        <dsp:cNvSpPr/>
      </dsp:nvSpPr>
      <dsp:spPr>
        <a:xfrm>
          <a:off x="0" y="2946926"/>
          <a:ext cx="3785616" cy="1402286"/>
        </a:xfrm>
        <a:prstGeom prst="roundRect">
          <a:avLst/>
        </a:prstGeom>
        <a:solidFill>
          <a:schemeClr val="accent2">
            <a:hueOff val="-882696"/>
            <a:satOff val="4218"/>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Rockwell Nova" panose="02060503020205020403" pitchFamily="18" charset="0"/>
            </a:rPr>
            <a:t>Figuring out the subnets of the major network was very challenging. </a:t>
          </a:r>
        </a:p>
      </dsp:txBody>
      <dsp:txXfrm>
        <a:off x="68454" y="3015380"/>
        <a:ext cx="3648708" cy="12653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E5E055-F7ED-48EA-B4EF-C04577DA603E}">
      <dsp:nvSpPr>
        <dsp:cNvPr id="0" name=""/>
        <dsp:cNvSpPr/>
      </dsp:nvSpPr>
      <dsp:spPr>
        <a:xfrm>
          <a:off x="0" y="78400"/>
          <a:ext cx="3286125" cy="225589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Rockwell Nova" panose="02060503020205020403" pitchFamily="18" charset="0"/>
            </a:rPr>
            <a:t>Networking- </a:t>
          </a:r>
        </a:p>
        <a:p>
          <a:pPr marL="0" lvl="0" indent="0" algn="ctr" defTabSz="889000">
            <a:lnSpc>
              <a:spcPct val="90000"/>
            </a:lnSpc>
            <a:spcBef>
              <a:spcPct val="0"/>
            </a:spcBef>
            <a:spcAft>
              <a:spcPct val="35000"/>
            </a:spcAft>
            <a:buNone/>
          </a:pPr>
          <a:r>
            <a:rPr lang="en-US" sz="2000" kern="1200" dirty="0">
              <a:latin typeface="Rockwell Nova" panose="02060503020205020403" pitchFamily="18" charset="0"/>
            </a:rPr>
            <a:t>Being able to create a small network.</a:t>
          </a:r>
        </a:p>
      </dsp:txBody>
      <dsp:txXfrm>
        <a:off x="0" y="78400"/>
        <a:ext cx="3286125" cy="2255891"/>
      </dsp:txXfrm>
    </dsp:sp>
    <dsp:sp modelId="{D9B1675B-2E4B-40F1-8786-D45BDACDC073}">
      <dsp:nvSpPr>
        <dsp:cNvPr id="0" name=""/>
        <dsp:cNvSpPr/>
      </dsp:nvSpPr>
      <dsp:spPr>
        <a:xfrm>
          <a:off x="3614737" y="72120"/>
          <a:ext cx="3286125" cy="226845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Rockwell Nova" panose="02060503020205020403" pitchFamily="18" charset="0"/>
            </a:rPr>
            <a:t>Security-</a:t>
          </a:r>
          <a:r>
            <a:rPr lang="en-US" sz="2000" kern="1200" dirty="0">
              <a:latin typeface="Rockwell Nova" panose="02060503020205020403" pitchFamily="18" charset="0"/>
            </a:rPr>
            <a:t> </a:t>
          </a:r>
        </a:p>
        <a:p>
          <a:pPr marL="0" lvl="0" indent="0" algn="ctr" defTabSz="889000">
            <a:lnSpc>
              <a:spcPct val="90000"/>
            </a:lnSpc>
            <a:spcBef>
              <a:spcPct val="0"/>
            </a:spcBef>
            <a:spcAft>
              <a:spcPct val="35000"/>
            </a:spcAft>
            <a:buNone/>
          </a:pPr>
          <a:r>
            <a:rPr lang="en-US" sz="1800" kern="1200" dirty="0">
              <a:latin typeface="Rockwell Nova" panose="02060503020205020403" pitchFamily="18" charset="0"/>
            </a:rPr>
            <a:t>Being able to monitor password credentials of users with the John The Riper security tool and with the “/var/log/auth.log ” command.</a:t>
          </a:r>
        </a:p>
      </dsp:txBody>
      <dsp:txXfrm>
        <a:off x="3614737" y="72120"/>
        <a:ext cx="3286125" cy="2268451"/>
      </dsp:txXfrm>
    </dsp:sp>
    <dsp:sp modelId="{1DCF47B4-27E9-416C-AE88-BAE3F915936B}">
      <dsp:nvSpPr>
        <dsp:cNvPr id="0" name=""/>
        <dsp:cNvSpPr/>
      </dsp:nvSpPr>
      <dsp:spPr>
        <a:xfrm>
          <a:off x="7229475" y="78400"/>
          <a:ext cx="3286125" cy="225589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Rockwell Nova" panose="02060503020205020403" pitchFamily="18" charset="0"/>
            </a:rPr>
            <a:t>Hardware- </a:t>
          </a:r>
        </a:p>
        <a:p>
          <a:pPr marL="0" lvl="0" indent="0" algn="ctr" defTabSz="889000">
            <a:lnSpc>
              <a:spcPct val="90000"/>
            </a:lnSpc>
            <a:spcBef>
              <a:spcPct val="0"/>
            </a:spcBef>
            <a:spcAft>
              <a:spcPct val="35000"/>
            </a:spcAft>
            <a:buNone/>
          </a:pPr>
          <a:r>
            <a:rPr lang="en-US" sz="2000" kern="1200" dirty="0">
              <a:latin typeface="Rockwell Nova" panose="02060503020205020403" pitchFamily="18" charset="0"/>
            </a:rPr>
            <a:t>Using the HP laptop, and the two travel routers have added more experience with hardware.</a:t>
          </a:r>
        </a:p>
      </dsp:txBody>
      <dsp:txXfrm>
        <a:off x="7229475" y="78400"/>
        <a:ext cx="3286125" cy="2255891"/>
      </dsp:txXfrm>
    </dsp:sp>
    <dsp:sp modelId="{FC97CED3-B67B-46E7-B326-576482BA1CCD}">
      <dsp:nvSpPr>
        <dsp:cNvPr id="0" name=""/>
        <dsp:cNvSpPr/>
      </dsp:nvSpPr>
      <dsp:spPr>
        <a:xfrm>
          <a:off x="0" y="2669185"/>
          <a:ext cx="3286125" cy="197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Rockwell Nova" panose="02060503020205020403" pitchFamily="18" charset="0"/>
            </a:rPr>
            <a:t>Troubleshooting-</a:t>
          </a:r>
          <a:r>
            <a:rPr lang="en-US" sz="2000" kern="1200" dirty="0">
              <a:latin typeface="Rockwell Nova" panose="02060503020205020403" pitchFamily="18" charset="0"/>
            </a:rPr>
            <a:t> </a:t>
          </a:r>
        </a:p>
        <a:p>
          <a:pPr marL="0" lvl="0" indent="0" algn="ctr" defTabSz="889000">
            <a:lnSpc>
              <a:spcPct val="90000"/>
            </a:lnSpc>
            <a:spcBef>
              <a:spcPct val="0"/>
            </a:spcBef>
            <a:spcAft>
              <a:spcPct val="35000"/>
            </a:spcAft>
            <a:buNone/>
          </a:pPr>
          <a:r>
            <a:rPr lang="en-US" sz="2000" kern="1200" dirty="0">
              <a:latin typeface="Rockwell Nova" panose="02060503020205020403" pitchFamily="18" charset="0"/>
            </a:rPr>
            <a:t>Using different commands in the Kali VM terminal window as well as the HP laptop.</a:t>
          </a:r>
        </a:p>
      </dsp:txBody>
      <dsp:txXfrm>
        <a:off x="0" y="2669185"/>
        <a:ext cx="3286125" cy="1971675"/>
      </dsp:txXfrm>
    </dsp:sp>
    <dsp:sp modelId="{7C100DEF-26CE-4861-B224-B085D905C7EE}">
      <dsp:nvSpPr>
        <dsp:cNvPr id="0" name=""/>
        <dsp:cNvSpPr/>
      </dsp:nvSpPr>
      <dsp:spPr>
        <a:xfrm>
          <a:off x="3614737" y="2669185"/>
          <a:ext cx="3286125" cy="197167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Rockwell Nova" panose="02060503020205020403" pitchFamily="18" charset="0"/>
            </a:rPr>
            <a:t>Software-</a:t>
          </a:r>
          <a:r>
            <a:rPr lang="en-US" sz="2000" kern="1200" dirty="0">
              <a:latin typeface="Rockwell Nova" panose="02060503020205020403" pitchFamily="18" charset="0"/>
            </a:rPr>
            <a:t> </a:t>
          </a:r>
        </a:p>
        <a:p>
          <a:pPr marL="0" lvl="0" indent="0" algn="ctr" defTabSz="889000">
            <a:lnSpc>
              <a:spcPct val="90000"/>
            </a:lnSpc>
            <a:spcBef>
              <a:spcPct val="0"/>
            </a:spcBef>
            <a:spcAft>
              <a:spcPct val="35000"/>
            </a:spcAft>
            <a:buNone/>
          </a:pPr>
          <a:r>
            <a:rPr lang="en-US" sz="1600" kern="1200" dirty="0">
              <a:latin typeface="Rockwell Nova" panose="02060503020205020403" pitchFamily="18" charset="0"/>
            </a:rPr>
            <a:t>Using and managing the two travel routers GUI and the VMware environment/settings, as well as, the Kali VM, Ubuntu VM, and the Linux-Server. </a:t>
          </a:r>
        </a:p>
      </dsp:txBody>
      <dsp:txXfrm>
        <a:off x="3614737" y="2669185"/>
        <a:ext cx="3286125" cy="1971675"/>
      </dsp:txXfrm>
    </dsp:sp>
    <dsp:sp modelId="{58F87919-069D-4DED-82B1-F96C04A30C02}">
      <dsp:nvSpPr>
        <dsp:cNvPr id="0" name=""/>
        <dsp:cNvSpPr/>
      </dsp:nvSpPr>
      <dsp:spPr>
        <a:xfrm>
          <a:off x="7229475" y="2669185"/>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Rockwell Nova" panose="02060503020205020403" pitchFamily="18" charset="0"/>
            </a:rPr>
            <a:t>Data Analysis- </a:t>
          </a:r>
        </a:p>
        <a:p>
          <a:pPr marL="0" lvl="0" indent="0" algn="ctr" defTabSz="889000">
            <a:lnSpc>
              <a:spcPct val="90000"/>
            </a:lnSpc>
            <a:spcBef>
              <a:spcPct val="0"/>
            </a:spcBef>
            <a:spcAft>
              <a:spcPct val="35000"/>
            </a:spcAft>
            <a:buNone/>
          </a:pPr>
          <a:r>
            <a:rPr lang="en-US" sz="2000" kern="1200" dirty="0">
              <a:latin typeface="Rockwell Nova" panose="02060503020205020403" pitchFamily="18" charset="0"/>
            </a:rPr>
            <a:t>The </a:t>
          </a:r>
          <a:r>
            <a:rPr lang="en-US" sz="2000" kern="1200" dirty="0" err="1">
              <a:latin typeface="Rockwell Nova" panose="02060503020205020403" pitchFamily="18" charset="0"/>
            </a:rPr>
            <a:t>EtherApe</a:t>
          </a:r>
          <a:r>
            <a:rPr lang="en-US" sz="2000" kern="1200" dirty="0">
              <a:latin typeface="Rockwell Nova" panose="02060503020205020403" pitchFamily="18" charset="0"/>
            </a:rPr>
            <a:t>, </a:t>
          </a:r>
          <a:r>
            <a:rPr lang="en-US" sz="2000" kern="1200" dirty="0" err="1">
              <a:latin typeface="Rockwell Nova" panose="02060503020205020403" pitchFamily="18" charset="0"/>
            </a:rPr>
            <a:t>Monitorix</a:t>
          </a:r>
          <a:r>
            <a:rPr lang="en-US" sz="2000" kern="1200" dirty="0">
              <a:latin typeface="Rockwell Nova" panose="02060503020205020403" pitchFamily="18" charset="0"/>
            </a:rPr>
            <a:t>, and Wireshark have provided experience to obtain these skills.</a:t>
          </a:r>
        </a:p>
      </dsp:txBody>
      <dsp:txXfrm>
        <a:off x="7229475" y="266918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12/26/2020</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8036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12/26/2020</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1019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12/26/2020</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594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12/26/2020</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295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12/26/2020</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387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12/26/2020</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7964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12/26/2020</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167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12/26/2020</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7166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12/26/2020</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110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12/26/2020</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75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12/26/2020</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6295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12/26/2020</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3264400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67" r:id="rId6"/>
    <p:sldLayoutId id="2147483663" r:id="rId7"/>
    <p:sldLayoutId id="2147483664" r:id="rId8"/>
    <p:sldLayoutId id="2147483665" r:id="rId9"/>
    <p:sldLayoutId id="2147483666" r:id="rId10"/>
    <p:sldLayoutId id="21474836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B5503D9-9296-4828-A5C8-CE1389B9DC8D}"/>
              </a:ext>
            </a:extLst>
          </p:cNvPr>
          <p:cNvPicPr>
            <a:picLocks noChangeAspect="1"/>
          </p:cNvPicPr>
          <p:nvPr/>
        </p:nvPicPr>
        <p:blipFill rotWithShape="1">
          <a:blip r:embed="rId2">
            <a:alphaModFix/>
          </a:blip>
          <a:srcRect t="2524" b="13207"/>
          <a:stretch/>
        </p:blipFill>
        <p:spPr>
          <a:xfrm>
            <a:off x="1" y="10"/>
            <a:ext cx="12192000" cy="6857990"/>
          </a:xfrm>
          <a:prstGeom prst="rect">
            <a:avLst/>
          </a:prstGeom>
        </p:spPr>
      </p:pic>
      <p:sp>
        <p:nvSpPr>
          <p:cNvPr id="15" name="Rectangle 14">
            <a:extLst>
              <a:ext uri="{FF2B5EF4-FFF2-40B4-BE49-F238E27FC236}">
                <a16:creationId xmlns:a16="http://schemas.microsoft.com/office/drawing/2014/main" id="{2D92A843-3FA1-4DFF-99F6-47FA457D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14761" cy="6858000"/>
          </a:xfrm>
          <a:prstGeom prst="rect">
            <a:avLst/>
          </a:prstGeom>
          <a:gradFill flip="none" rotWithShape="1">
            <a:gsLst>
              <a:gs pos="100000">
                <a:schemeClr val="accent4">
                  <a:alpha val="60000"/>
                </a:schemeClr>
              </a:gs>
              <a:gs pos="0">
                <a:schemeClr val="accent2">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0AAA7E-CF06-4939-AD68-A39AB217E54F}"/>
              </a:ext>
            </a:extLst>
          </p:cNvPr>
          <p:cNvSpPr>
            <a:spLocks noGrp="1"/>
          </p:cNvSpPr>
          <p:nvPr>
            <p:ph type="ctrTitle"/>
          </p:nvPr>
        </p:nvSpPr>
        <p:spPr>
          <a:xfrm>
            <a:off x="5014762" y="2145407"/>
            <a:ext cx="3672965" cy="1983538"/>
          </a:xfrm>
        </p:spPr>
        <p:txBody>
          <a:bodyPr anchor="b">
            <a:noAutofit/>
          </a:bodyPr>
          <a:lstStyle/>
          <a:p>
            <a:r>
              <a:rPr lang="en-US" sz="5000" b="0" dirty="0">
                <a:solidFill>
                  <a:schemeClr val="bg1"/>
                </a:solidFill>
                <a:latin typeface="Rockwell Nova" panose="02060503020205020403" pitchFamily="18" charset="0"/>
                <a:cs typeface="Aharoni" panose="020B0604020202020204" pitchFamily="2" charset="-79"/>
              </a:rPr>
              <a:t>NETw200</a:t>
            </a:r>
            <a:r>
              <a:rPr lang="en-US" sz="5000" dirty="0">
                <a:solidFill>
                  <a:schemeClr val="bg1"/>
                </a:solidFill>
                <a:latin typeface="Rockwell Nova" panose="02060503020205020403" pitchFamily="18" charset="0"/>
                <a:cs typeface="Aharoni" panose="020B0604020202020204" pitchFamily="2" charset="-79"/>
              </a:rPr>
              <a:t> </a:t>
            </a:r>
            <a:r>
              <a:rPr lang="en-US" sz="5000" b="0" dirty="0">
                <a:solidFill>
                  <a:schemeClr val="bg1"/>
                </a:solidFill>
                <a:latin typeface="Rockwell Nova" panose="02060503020205020403" pitchFamily="18" charset="0"/>
                <a:cs typeface="Aharoni" panose="020B0604020202020204" pitchFamily="2" charset="-79"/>
              </a:rPr>
              <a:t>Final Project</a:t>
            </a:r>
            <a:endParaRPr lang="en-US" sz="5000" b="0" dirty="0">
              <a:solidFill>
                <a:schemeClr val="bg1"/>
              </a:solidFill>
              <a:latin typeface="Rockwell Nova" panose="02060503020205020403" pitchFamily="18" charset="0"/>
            </a:endParaRPr>
          </a:p>
        </p:txBody>
      </p:sp>
      <p:sp>
        <p:nvSpPr>
          <p:cNvPr id="17"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57736" y="815001"/>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9" name="Graphic 15">
            <a:extLst>
              <a:ext uri="{FF2B5EF4-FFF2-40B4-BE49-F238E27FC236}">
                <a16:creationId xmlns:a16="http://schemas.microsoft.com/office/drawing/2014/main" id="{8550FED7-7C32-42BB-98DB-30272A633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16516" y="104429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cxnSp>
        <p:nvCxnSpPr>
          <p:cNvPr id="21" name="Straight Connector 20">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274341"/>
            <a:ext cx="11353800"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25" name="Subtitle 11">
            <a:extLst>
              <a:ext uri="{FF2B5EF4-FFF2-40B4-BE49-F238E27FC236}">
                <a16:creationId xmlns:a16="http://schemas.microsoft.com/office/drawing/2014/main" id="{A62FBB7C-D572-4B71-9AC1-C43C5F04AC3C}"/>
              </a:ext>
            </a:extLst>
          </p:cNvPr>
          <p:cNvSpPr txBox="1">
            <a:spLocks noGrp="1"/>
          </p:cNvSpPr>
          <p:nvPr>
            <p:ph type="subTitle" idx="1"/>
          </p:nvPr>
        </p:nvSpPr>
        <p:spPr>
          <a:xfrm>
            <a:off x="759693" y="4630301"/>
            <a:ext cx="2836713" cy="1644040"/>
          </a:xfrm>
          <a:prstGeom prst="rect">
            <a:avLst/>
          </a:prstGeom>
          <a:noFill/>
        </p:spPr>
        <p:txBody>
          <a:bodyPr wrap="square" rtlCol="0">
            <a:spAutoFit/>
          </a:bodyPr>
          <a:lstStyle/>
          <a:p>
            <a:pPr algn="l"/>
            <a:r>
              <a:rPr lang="en-US" sz="1500" dirty="0">
                <a:solidFill>
                  <a:schemeClr val="bg1"/>
                </a:solidFill>
                <a:latin typeface="Rockwell Light" panose="02040303020102020203" pitchFamily="18" charset="0"/>
                <a:cs typeface="Arial" panose="020B0604020202020204" pitchFamily="34" charset="0"/>
              </a:rPr>
              <a:t>Kimberly Hernandez</a:t>
            </a:r>
          </a:p>
          <a:p>
            <a:pPr algn="l"/>
            <a:r>
              <a:rPr lang="en-US" sz="1500" dirty="0">
                <a:solidFill>
                  <a:schemeClr val="bg1"/>
                </a:solidFill>
                <a:latin typeface="Rockwell Light" panose="02040303020102020203" pitchFamily="18" charset="0"/>
                <a:cs typeface="Arial" panose="020B0604020202020204" pitchFamily="34" charset="0"/>
              </a:rPr>
              <a:t>DeVry University</a:t>
            </a:r>
          </a:p>
          <a:p>
            <a:pPr algn="l"/>
            <a:r>
              <a:rPr lang="en-US" sz="1500" dirty="0">
                <a:solidFill>
                  <a:schemeClr val="bg1"/>
                </a:solidFill>
                <a:latin typeface="Rockwell Light" panose="02040303020102020203" pitchFamily="18" charset="0"/>
                <a:cs typeface="Arial" panose="020B0604020202020204" pitchFamily="34" charset="0"/>
              </a:rPr>
              <a:t> NETW200</a:t>
            </a:r>
          </a:p>
          <a:p>
            <a:pPr algn="l"/>
            <a:r>
              <a:rPr lang="en-US" sz="1500" dirty="0">
                <a:solidFill>
                  <a:schemeClr val="bg1"/>
                </a:solidFill>
                <a:latin typeface="Rockwell Light" panose="02040303020102020203" pitchFamily="18" charset="0"/>
                <a:cs typeface="Arial" panose="020B0604020202020204" pitchFamily="34" charset="0"/>
              </a:rPr>
              <a:t>06/25/20</a:t>
            </a:r>
          </a:p>
          <a:p>
            <a:pPr algn="l"/>
            <a:r>
              <a:rPr lang="en-US" sz="1500" dirty="0">
                <a:solidFill>
                  <a:schemeClr val="bg1"/>
                </a:solidFill>
                <a:latin typeface="Rockwell Light" panose="02040303020102020203" pitchFamily="18" charset="0"/>
                <a:cs typeface="Arial" panose="020B0604020202020204" pitchFamily="34" charset="0"/>
              </a:rPr>
              <a:t>Joseph </a:t>
            </a:r>
            <a:r>
              <a:rPr lang="en-US" sz="1500" dirty="0" err="1">
                <a:solidFill>
                  <a:schemeClr val="bg1"/>
                </a:solidFill>
                <a:latin typeface="Rockwell Light" panose="02040303020102020203" pitchFamily="18" charset="0"/>
                <a:cs typeface="Arial" panose="020B0604020202020204" pitchFamily="34" charset="0"/>
              </a:rPr>
              <a:t>Pedalino</a:t>
            </a:r>
            <a:endParaRPr lang="en-US" sz="1500" dirty="0">
              <a:solidFill>
                <a:schemeClr val="bg1"/>
              </a:solidFill>
              <a:latin typeface="Rockwell Light" panose="02040303020102020203" pitchFamily="18" charset="0"/>
              <a:cs typeface="Arial" panose="020B0604020202020204" pitchFamily="34" charset="0"/>
            </a:endParaRPr>
          </a:p>
        </p:txBody>
      </p:sp>
    </p:spTree>
    <p:extLst>
      <p:ext uri="{BB962C8B-B14F-4D97-AF65-F5344CB8AC3E}">
        <p14:creationId xmlns:p14="http://schemas.microsoft.com/office/powerpoint/2010/main" val="243046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70BE5-1164-431A-91D7-F37FE32EBAB1}"/>
              </a:ext>
            </a:extLst>
          </p:cNvPr>
          <p:cNvSpPr>
            <a:spLocks noGrp="1"/>
          </p:cNvSpPr>
          <p:nvPr>
            <p:ph type="title"/>
          </p:nvPr>
        </p:nvSpPr>
        <p:spPr>
          <a:xfrm>
            <a:off x="838200" y="365125"/>
            <a:ext cx="6153443" cy="1325563"/>
          </a:xfrm>
        </p:spPr>
        <p:txBody>
          <a:bodyPr>
            <a:normAutofit/>
          </a:bodyPr>
          <a:lstStyle/>
          <a:p>
            <a:r>
              <a:rPr lang="en-US" sz="5000" dirty="0">
                <a:latin typeface="Rockwell Nova" panose="02060503020205020403" pitchFamily="18" charset="0"/>
              </a:rPr>
              <a:t>Subnetting Step 1</a:t>
            </a:r>
          </a:p>
        </p:txBody>
      </p:sp>
      <p:sp>
        <p:nvSpPr>
          <p:cNvPr id="3" name="Content Placeholder 2">
            <a:extLst>
              <a:ext uri="{FF2B5EF4-FFF2-40B4-BE49-F238E27FC236}">
                <a16:creationId xmlns:a16="http://schemas.microsoft.com/office/drawing/2014/main" id="{22BAAE46-4249-4D7B-9B37-214FB0224842}"/>
              </a:ext>
            </a:extLst>
          </p:cNvPr>
          <p:cNvSpPr>
            <a:spLocks noGrp="1"/>
          </p:cNvSpPr>
          <p:nvPr>
            <p:ph idx="1"/>
          </p:nvPr>
        </p:nvSpPr>
        <p:spPr>
          <a:xfrm>
            <a:off x="9409681" y="2227349"/>
            <a:ext cx="2782319" cy="3399728"/>
          </a:xfrm>
        </p:spPr>
        <p:txBody>
          <a:bodyPr>
            <a:normAutofit/>
          </a:bodyPr>
          <a:lstStyle/>
          <a:p>
            <a:r>
              <a:rPr lang="en-US" sz="2000" dirty="0">
                <a:latin typeface="Rockwell Nova" panose="02060503020205020403" pitchFamily="18" charset="0"/>
              </a:rPr>
              <a:t>Four /26 networks,</a:t>
            </a:r>
          </a:p>
          <a:p>
            <a:r>
              <a:rPr lang="en-US" sz="2000" dirty="0">
                <a:latin typeface="Rockwell Nova" panose="02060503020205020403" pitchFamily="18" charset="0"/>
              </a:rPr>
              <a:t>including network addresses, </a:t>
            </a:r>
          </a:p>
          <a:p>
            <a:r>
              <a:rPr lang="en-US" sz="2000" dirty="0">
                <a:latin typeface="Rockwell Nova" panose="02060503020205020403" pitchFamily="18" charset="0"/>
              </a:rPr>
              <a:t>first usable addresses, </a:t>
            </a:r>
          </a:p>
          <a:p>
            <a:r>
              <a:rPr lang="en-US" sz="2000" dirty="0">
                <a:latin typeface="Rockwell Nova" panose="02060503020205020403" pitchFamily="18" charset="0"/>
              </a:rPr>
              <a:t>last usable addresses, and </a:t>
            </a:r>
          </a:p>
          <a:p>
            <a:r>
              <a:rPr lang="en-US" sz="2000" dirty="0">
                <a:latin typeface="Rockwell Nova" panose="02060503020205020403" pitchFamily="18" charset="0"/>
              </a:rPr>
              <a:t>broadcast addresses.</a:t>
            </a:r>
          </a:p>
        </p:txBody>
      </p:sp>
      <p:graphicFrame>
        <p:nvGraphicFramePr>
          <p:cNvPr id="5" name="Table 4">
            <a:extLst>
              <a:ext uri="{FF2B5EF4-FFF2-40B4-BE49-F238E27FC236}">
                <a16:creationId xmlns:a16="http://schemas.microsoft.com/office/drawing/2014/main" id="{9B41F854-18B9-4E4C-9823-581A5F6969A9}"/>
              </a:ext>
            </a:extLst>
          </p:cNvPr>
          <p:cNvGraphicFramePr>
            <a:graphicFrameLocks noGrp="1"/>
          </p:cNvGraphicFramePr>
          <p:nvPr>
            <p:extLst>
              <p:ext uri="{D42A27DB-BD31-4B8C-83A1-F6EECF244321}">
                <p14:modId xmlns:p14="http://schemas.microsoft.com/office/powerpoint/2010/main" val="3476195254"/>
              </p:ext>
            </p:extLst>
          </p:nvPr>
        </p:nvGraphicFramePr>
        <p:xfrm>
          <a:off x="838200" y="2227349"/>
          <a:ext cx="8229599" cy="3034408"/>
        </p:xfrm>
        <a:graphic>
          <a:graphicData uri="http://schemas.openxmlformats.org/drawingml/2006/table">
            <a:tbl>
              <a:tblPr firstRow="1" firstCol="1" bandRow="1">
                <a:tableStyleId>{5C22544A-7EE6-4342-B048-85BDC9FD1C3A}</a:tableStyleId>
              </a:tblPr>
              <a:tblGrid>
                <a:gridCol w="1224607">
                  <a:extLst>
                    <a:ext uri="{9D8B030D-6E8A-4147-A177-3AD203B41FA5}">
                      <a16:colId xmlns:a16="http://schemas.microsoft.com/office/drawing/2014/main" val="1206138267"/>
                    </a:ext>
                  </a:extLst>
                </a:gridCol>
                <a:gridCol w="1763605">
                  <a:extLst>
                    <a:ext uri="{9D8B030D-6E8A-4147-A177-3AD203B41FA5}">
                      <a16:colId xmlns:a16="http://schemas.microsoft.com/office/drawing/2014/main" val="617060013"/>
                    </a:ext>
                  </a:extLst>
                </a:gridCol>
                <a:gridCol w="1856936">
                  <a:extLst>
                    <a:ext uri="{9D8B030D-6E8A-4147-A177-3AD203B41FA5}">
                      <a16:colId xmlns:a16="http://schemas.microsoft.com/office/drawing/2014/main" val="1446388328"/>
                    </a:ext>
                  </a:extLst>
                </a:gridCol>
                <a:gridCol w="1913377">
                  <a:extLst>
                    <a:ext uri="{9D8B030D-6E8A-4147-A177-3AD203B41FA5}">
                      <a16:colId xmlns:a16="http://schemas.microsoft.com/office/drawing/2014/main" val="992723069"/>
                    </a:ext>
                  </a:extLst>
                </a:gridCol>
                <a:gridCol w="1471074">
                  <a:extLst>
                    <a:ext uri="{9D8B030D-6E8A-4147-A177-3AD203B41FA5}">
                      <a16:colId xmlns:a16="http://schemas.microsoft.com/office/drawing/2014/main" val="3240323346"/>
                    </a:ext>
                  </a:extLst>
                </a:gridCol>
              </a:tblGrid>
              <a:tr h="1017900">
                <a:tc>
                  <a:txBody>
                    <a:bodyPr/>
                    <a:lstStyle/>
                    <a:p>
                      <a:pPr marL="0" marR="0">
                        <a:lnSpc>
                          <a:spcPct val="115000"/>
                        </a:lnSpc>
                        <a:spcBef>
                          <a:spcPts val="0"/>
                        </a:spcBef>
                        <a:spcAft>
                          <a:spcPts val="0"/>
                        </a:spcAft>
                      </a:pPr>
                      <a:r>
                        <a:rPr lang="en-US" sz="100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rPr>
                        <a:t> </a:t>
                      </a:r>
                    </a:p>
                    <a:p>
                      <a:pPr marL="0" marR="0" algn="ctr">
                        <a:lnSpc>
                          <a:spcPct val="115000"/>
                        </a:lnSpc>
                        <a:spcBef>
                          <a:spcPts val="0"/>
                        </a:spcBef>
                        <a:spcAft>
                          <a:spcPts val="0"/>
                        </a:spcAft>
                      </a:pPr>
                      <a:r>
                        <a:rPr lang="en-US" sz="1500">
                          <a:effectLst/>
                        </a:rPr>
                        <a:t>Network Address</a:t>
                      </a:r>
                    </a:p>
                    <a:p>
                      <a:pPr marL="0" marR="0" algn="ctr">
                        <a:lnSpc>
                          <a:spcPct val="115000"/>
                        </a:lnSpc>
                        <a:spcBef>
                          <a:spcPts val="0"/>
                        </a:spcBef>
                        <a:spcAft>
                          <a:spcPts val="0"/>
                        </a:spcAft>
                      </a:pPr>
                      <a:r>
                        <a:rPr lang="en-US" sz="1500">
                          <a:effectLst/>
                        </a:rPr>
                        <a:t>x.x.x.x/x</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dirty="0">
                          <a:effectLst/>
                        </a:rPr>
                        <a:t> </a:t>
                      </a:r>
                    </a:p>
                    <a:p>
                      <a:pPr marL="0" marR="0" algn="ctr">
                        <a:lnSpc>
                          <a:spcPct val="115000"/>
                        </a:lnSpc>
                        <a:spcBef>
                          <a:spcPts val="0"/>
                        </a:spcBef>
                        <a:spcAft>
                          <a:spcPts val="0"/>
                        </a:spcAft>
                      </a:pPr>
                      <a:r>
                        <a:rPr lang="en-US" sz="1500" dirty="0">
                          <a:effectLst/>
                        </a:rPr>
                        <a:t>First Usable</a:t>
                      </a:r>
                    </a:p>
                    <a:p>
                      <a:pPr marL="0" marR="0" algn="ctr">
                        <a:lnSpc>
                          <a:spcPct val="115000"/>
                        </a:lnSpc>
                        <a:spcBef>
                          <a:spcPts val="0"/>
                        </a:spcBef>
                        <a:spcAft>
                          <a:spcPts val="0"/>
                        </a:spcAft>
                      </a:pPr>
                      <a:r>
                        <a:rPr lang="en-US" sz="1500" dirty="0">
                          <a:effectLst/>
                        </a:rPr>
                        <a:t>Host Address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dirty="0">
                          <a:effectLst/>
                        </a:rPr>
                        <a:t> </a:t>
                      </a:r>
                    </a:p>
                    <a:p>
                      <a:pPr marL="0" marR="0" algn="ctr">
                        <a:lnSpc>
                          <a:spcPct val="115000"/>
                        </a:lnSpc>
                        <a:spcBef>
                          <a:spcPts val="0"/>
                        </a:spcBef>
                        <a:spcAft>
                          <a:spcPts val="0"/>
                        </a:spcAft>
                      </a:pPr>
                      <a:r>
                        <a:rPr lang="en-US" sz="1500" dirty="0">
                          <a:effectLst/>
                        </a:rPr>
                        <a:t>Last Useable</a:t>
                      </a:r>
                    </a:p>
                    <a:p>
                      <a:pPr marL="0" marR="0" algn="ctr">
                        <a:lnSpc>
                          <a:spcPct val="115000"/>
                        </a:lnSpc>
                        <a:spcBef>
                          <a:spcPts val="0"/>
                        </a:spcBef>
                        <a:spcAft>
                          <a:spcPts val="0"/>
                        </a:spcAft>
                      </a:pPr>
                      <a:r>
                        <a:rPr lang="en-US" sz="1500" dirty="0">
                          <a:effectLst/>
                        </a:rPr>
                        <a:t>Host Address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dirty="0">
                          <a:effectLst/>
                        </a:rPr>
                        <a:t> </a:t>
                      </a:r>
                    </a:p>
                    <a:p>
                      <a:pPr marL="0" marR="0" algn="ctr">
                        <a:lnSpc>
                          <a:spcPct val="115000"/>
                        </a:lnSpc>
                        <a:spcBef>
                          <a:spcPts val="0"/>
                        </a:spcBef>
                        <a:spcAft>
                          <a:spcPts val="0"/>
                        </a:spcAft>
                      </a:pPr>
                      <a:r>
                        <a:rPr lang="en-US" sz="1500" dirty="0">
                          <a:effectLst/>
                        </a:rPr>
                        <a:t>Broadcast</a:t>
                      </a:r>
                    </a:p>
                    <a:p>
                      <a:pPr marL="0" marR="0" algn="ctr">
                        <a:lnSpc>
                          <a:spcPct val="115000"/>
                        </a:lnSpc>
                        <a:spcBef>
                          <a:spcPts val="0"/>
                        </a:spcBef>
                        <a:spcAft>
                          <a:spcPts val="1000"/>
                        </a:spcAft>
                      </a:pPr>
                      <a:r>
                        <a:rPr lang="en-US" sz="1500" dirty="0">
                          <a:effectLst/>
                        </a:rPr>
                        <a:t>Address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8164054"/>
                  </a:ext>
                </a:extLst>
              </a:tr>
              <a:tr h="325758">
                <a:tc>
                  <a:txBody>
                    <a:bodyPr/>
                    <a:lstStyle/>
                    <a:p>
                      <a:pPr marL="0" marR="0">
                        <a:lnSpc>
                          <a:spcPct val="115000"/>
                        </a:lnSpc>
                        <a:spcBef>
                          <a:spcPts val="0"/>
                        </a:spcBef>
                        <a:spcAft>
                          <a:spcPts val="0"/>
                        </a:spcAft>
                      </a:pPr>
                      <a:r>
                        <a:rPr lang="en-US" sz="1500">
                          <a:effectLst/>
                        </a:rPr>
                        <a:t>First subnet</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rPr>
                        <a:t>192.168.2.0/26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rPr>
                        <a:t>192.168.2.1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rPr>
                        <a:t>192.168.2.62</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500">
                          <a:effectLst/>
                        </a:rPr>
                        <a:t>192.168.2.63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3636446"/>
                  </a:ext>
                </a:extLst>
              </a:tr>
              <a:tr h="671828">
                <a:tc>
                  <a:txBody>
                    <a:bodyPr/>
                    <a:lstStyle/>
                    <a:p>
                      <a:pPr marL="0" marR="0">
                        <a:lnSpc>
                          <a:spcPct val="115000"/>
                        </a:lnSpc>
                        <a:spcBef>
                          <a:spcPts val="0"/>
                        </a:spcBef>
                        <a:spcAft>
                          <a:spcPts val="0"/>
                        </a:spcAft>
                      </a:pPr>
                      <a:r>
                        <a:rPr lang="en-US" sz="1500">
                          <a:effectLst/>
                        </a:rPr>
                        <a:t>Second subnet</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rPr>
                        <a:t>192.168.2.64/26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rPr>
                        <a:t>192.168.2.65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rPr>
                        <a:t>192.168.2.126</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500">
                          <a:effectLst/>
                        </a:rPr>
                        <a:t>192.168.2.127</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8941037"/>
                  </a:ext>
                </a:extLst>
              </a:tr>
              <a:tr h="325758">
                <a:tc>
                  <a:txBody>
                    <a:bodyPr/>
                    <a:lstStyle/>
                    <a:p>
                      <a:pPr marL="0" marR="0">
                        <a:lnSpc>
                          <a:spcPct val="115000"/>
                        </a:lnSpc>
                        <a:spcBef>
                          <a:spcPts val="0"/>
                        </a:spcBef>
                        <a:spcAft>
                          <a:spcPts val="0"/>
                        </a:spcAft>
                      </a:pPr>
                      <a:r>
                        <a:rPr lang="en-US" sz="1500">
                          <a:effectLst/>
                        </a:rPr>
                        <a:t>Third subnet</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rPr>
                        <a:t>192.168.2.128/26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rPr>
                        <a:t>192.168.2.129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rPr>
                        <a:t>192.168.2.190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500">
                          <a:effectLst/>
                        </a:rPr>
                        <a:t>192.168.2.191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2519775"/>
                  </a:ext>
                </a:extLst>
              </a:tr>
              <a:tr h="325758">
                <a:tc>
                  <a:txBody>
                    <a:bodyPr/>
                    <a:lstStyle/>
                    <a:p>
                      <a:pPr marL="0" marR="0">
                        <a:lnSpc>
                          <a:spcPct val="115000"/>
                        </a:lnSpc>
                        <a:spcBef>
                          <a:spcPts val="0"/>
                        </a:spcBef>
                        <a:spcAft>
                          <a:spcPts val="0"/>
                        </a:spcAft>
                      </a:pPr>
                      <a:r>
                        <a:rPr lang="en-US" sz="1500">
                          <a:effectLst/>
                        </a:rPr>
                        <a:t>Fourth subnet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rPr>
                        <a:t>192.168.2.192/26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rPr>
                        <a:t>192.168.2.193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rPr>
                        <a:t>192.168.2.254</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500" dirty="0">
                          <a:effectLst/>
                        </a:rPr>
                        <a:t>192.168.2.255</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4885417"/>
                  </a:ext>
                </a:extLst>
              </a:tr>
            </a:tbl>
          </a:graphicData>
        </a:graphic>
      </p:graphicFrame>
    </p:spTree>
    <p:extLst>
      <p:ext uri="{BB962C8B-B14F-4D97-AF65-F5344CB8AC3E}">
        <p14:creationId xmlns:p14="http://schemas.microsoft.com/office/powerpoint/2010/main" val="3956001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D75EA-8F6E-4203-A485-7D844EC00B85}"/>
              </a:ext>
            </a:extLst>
          </p:cNvPr>
          <p:cNvSpPr>
            <a:spLocks noGrp="1"/>
          </p:cNvSpPr>
          <p:nvPr>
            <p:ph type="title"/>
          </p:nvPr>
        </p:nvSpPr>
        <p:spPr>
          <a:xfrm>
            <a:off x="838199" y="365125"/>
            <a:ext cx="5787683" cy="1325563"/>
          </a:xfrm>
        </p:spPr>
        <p:txBody>
          <a:bodyPr>
            <a:noAutofit/>
          </a:bodyPr>
          <a:lstStyle/>
          <a:p>
            <a:r>
              <a:rPr lang="en-US" sz="5000" dirty="0">
                <a:latin typeface="Rockwell Nova" panose="02060503020205020403" pitchFamily="18" charset="0"/>
              </a:rPr>
              <a:t>Subnetting Step 2</a:t>
            </a:r>
          </a:p>
        </p:txBody>
      </p:sp>
      <p:sp>
        <p:nvSpPr>
          <p:cNvPr id="3" name="Content Placeholder 2">
            <a:extLst>
              <a:ext uri="{FF2B5EF4-FFF2-40B4-BE49-F238E27FC236}">
                <a16:creationId xmlns:a16="http://schemas.microsoft.com/office/drawing/2014/main" id="{F882994B-0E00-497B-91D4-B8421D77354E}"/>
              </a:ext>
            </a:extLst>
          </p:cNvPr>
          <p:cNvSpPr>
            <a:spLocks noGrp="1"/>
          </p:cNvSpPr>
          <p:nvPr>
            <p:ph idx="1"/>
          </p:nvPr>
        </p:nvSpPr>
        <p:spPr>
          <a:xfrm>
            <a:off x="9425355" y="2381577"/>
            <a:ext cx="2766646" cy="2964146"/>
          </a:xfrm>
        </p:spPr>
        <p:txBody>
          <a:bodyPr>
            <a:normAutofit fontScale="92500"/>
          </a:bodyPr>
          <a:lstStyle/>
          <a:p>
            <a:r>
              <a:rPr lang="en-US" sz="2000" dirty="0">
                <a:latin typeface="Rockwell Nova" panose="02060503020205020403" pitchFamily="18" charset="0"/>
              </a:rPr>
              <a:t>Two /27 networks, </a:t>
            </a:r>
          </a:p>
          <a:p>
            <a:r>
              <a:rPr lang="en-US" sz="2000" dirty="0">
                <a:latin typeface="Rockwell Nova" panose="02060503020205020403" pitchFamily="18" charset="0"/>
              </a:rPr>
              <a:t>including network addresses, </a:t>
            </a:r>
          </a:p>
          <a:p>
            <a:r>
              <a:rPr lang="en-US" sz="2000" dirty="0">
                <a:latin typeface="Rockwell Nova" panose="02060503020205020403" pitchFamily="18" charset="0"/>
              </a:rPr>
              <a:t>first usable addresses, </a:t>
            </a:r>
          </a:p>
          <a:p>
            <a:r>
              <a:rPr lang="en-US" sz="2000" dirty="0">
                <a:latin typeface="Rockwell Nova" panose="02060503020205020403" pitchFamily="18" charset="0"/>
              </a:rPr>
              <a:t>last usable addresses, </a:t>
            </a:r>
          </a:p>
          <a:p>
            <a:r>
              <a:rPr lang="en-US" sz="2000" dirty="0">
                <a:latin typeface="Rockwell Nova" panose="02060503020205020403" pitchFamily="18" charset="0"/>
              </a:rPr>
              <a:t>and broadcast addresses.</a:t>
            </a:r>
          </a:p>
        </p:txBody>
      </p:sp>
      <p:graphicFrame>
        <p:nvGraphicFramePr>
          <p:cNvPr id="4" name="Table 3">
            <a:extLst>
              <a:ext uri="{FF2B5EF4-FFF2-40B4-BE49-F238E27FC236}">
                <a16:creationId xmlns:a16="http://schemas.microsoft.com/office/drawing/2014/main" id="{07A256D5-D8B6-4522-AC65-4387BEFE3009}"/>
              </a:ext>
            </a:extLst>
          </p:cNvPr>
          <p:cNvGraphicFramePr>
            <a:graphicFrameLocks noGrp="1"/>
          </p:cNvGraphicFramePr>
          <p:nvPr>
            <p:extLst>
              <p:ext uri="{D42A27DB-BD31-4B8C-83A1-F6EECF244321}">
                <p14:modId xmlns:p14="http://schemas.microsoft.com/office/powerpoint/2010/main" val="2778816047"/>
              </p:ext>
            </p:extLst>
          </p:nvPr>
        </p:nvGraphicFramePr>
        <p:xfrm>
          <a:off x="838199" y="2381577"/>
          <a:ext cx="8587155" cy="2094846"/>
        </p:xfrm>
        <a:graphic>
          <a:graphicData uri="http://schemas.openxmlformats.org/drawingml/2006/table">
            <a:tbl>
              <a:tblPr firstRow="1" firstCol="1" bandRow="1">
                <a:tableStyleId>{5C22544A-7EE6-4342-B048-85BDC9FD1C3A}</a:tableStyleId>
              </a:tblPr>
              <a:tblGrid>
                <a:gridCol w="1300249">
                  <a:extLst>
                    <a:ext uri="{9D8B030D-6E8A-4147-A177-3AD203B41FA5}">
                      <a16:colId xmlns:a16="http://schemas.microsoft.com/office/drawing/2014/main" val="3634753867"/>
                    </a:ext>
                  </a:extLst>
                </a:gridCol>
                <a:gridCol w="1713590">
                  <a:extLst>
                    <a:ext uri="{9D8B030D-6E8A-4147-A177-3AD203B41FA5}">
                      <a16:colId xmlns:a16="http://schemas.microsoft.com/office/drawing/2014/main" val="2152455769"/>
                    </a:ext>
                  </a:extLst>
                </a:gridCol>
                <a:gridCol w="2041163">
                  <a:extLst>
                    <a:ext uri="{9D8B030D-6E8A-4147-A177-3AD203B41FA5}">
                      <a16:colId xmlns:a16="http://schemas.microsoft.com/office/drawing/2014/main" val="2285632209"/>
                    </a:ext>
                  </a:extLst>
                </a:gridCol>
                <a:gridCol w="2122370">
                  <a:extLst>
                    <a:ext uri="{9D8B030D-6E8A-4147-A177-3AD203B41FA5}">
                      <a16:colId xmlns:a16="http://schemas.microsoft.com/office/drawing/2014/main" val="1590588692"/>
                    </a:ext>
                  </a:extLst>
                </a:gridCol>
                <a:gridCol w="1409783">
                  <a:extLst>
                    <a:ext uri="{9D8B030D-6E8A-4147-A177-3AD203B41FA5}">
                      <a16:colId xmlns:a16="http://schemas.microsoft.com/office/drawing/2014/main" val="777851457"/>
                    </a:ext>
                  </a:extLst>
                </a:gridCol>
              </a:tblGrid>
              <a:tr h="1048959">
                <a:tc>
                  <a:txBody>
                    <a:bodyPr/>
                    <a:lstStyle/>
                    <a:p>
                      <a:pPr marL="0" marR="0">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rPr>
                        <a:t> </a:t>
                      </a:r>
                    </a:p>
                    <a:p>
                      <a:pPr marL="0" marR="0" algn="ctr">
                        <a:lnSpc>
                          <a:spcPct val="115000"/>
                        </a:lnSpc>
                        <a:spcBef>
                          <a:spcPts val="0"/>
                        </a:spcBef>
                        <a:spcAft>
                          <a:spcPts val="0"/>
                        </a:spcAft>
                      </a:pPr>
                      <a:r>
                        <a:rPr lang="en-US" sz="1500">
                          <a:effectLst/>
                        </a:rPr>
                        <a:t>Network Address</a:t>
                      </a:r>
                    </a:p>
                    <a:p>
                      <a:pPr marL="0" marR="0" algn="ctr">
                        <a:lnSpc>
                          <a:spcPct val="115000"/>
                        </a:lnSpc>
                        <a:spcBef>
                          <a:spcPts val="0"/>
                        </a:spcBef>
                        <a:spcAft>
                          <a:spcPts val="0"/>
                        </a:spcAft>
                      </a:pPr>
                      <a:r>
                        <a:rPr lang="en-US" sz="1500">
                          <a:effectLst/>
                        </a:rPr>
                        <a:t>x.x.x.x/x</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dirty="0">
                          <a:effectLst/>
                        </a:rPr>
                        <a:t> </a:t>
                      </a:r>
                    </a:p>
                    <a:p>
                      <a:pPr marL="0" marR="0" algn="ctr">
                        <a:lnSpc>
                          <a:spcPct val="115000"/>
                        </a:lnSpc>
                        <a:spcBef>
                          <a:spcPts val="0"/>
                        </a:spcBef>
                        <a:spcAft>
                          <a:spcPts val="0"/>
                        </a:spcAft>
                      </a:pPr>
                      <a:r>
                        <a:rPr lang="en-US" sz="1500" dirty="0">
                          <a:effectLst/>
                        </a:rPr>
                        <a:t>First Usable</a:t>
                      </a:r>
                    </a:p>
                    <a:p>
                      <a:pPr marL="0" marR="0" algn="ctr">
                        <a:lnSpc>
                          <a:spcPct val="115000"/>
                        </a:lnSpc>
                        <a:spcBef>
                          <a:spcPts val="0"/>
                        </a:spcBef>
                        <a:spcAft>
                          <a:spcPts val="0"/>
                        </a:spcAft>
                      </a:pPr>
                      <a:r>
                        <a:rPr lang="en-US" sz="1500" dirty="0">
                          <a:effectLst/>
                        </a:rPr>
                        <a:t>Host Address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dirty="0">
                          <a:effectLst/>
                        </a:rPr>
                        <a:t> </a:t>
                      </a:r>
                    </a:p>
                    <a:p>
                      <a:pPr marL="0" marR="0" algn="ctr">
                        <a:lnSpc>
                          <a:spcPct val="115000"/>
                        </a:lnSpc>
                        <a:spcBef>
                          <a:spcPts val="0"/>
                        </a:spcBef>
                        <a:spcAft>
                          <a:spcPts val="0"/>
                        </a:spcAft>
                      </a:pPr>
                      <a:r>
                        <a:rPr lang="en-US" sz="1500" dirty="0">
                          <a:effectLst/>
                        </a:rPr>
                        <a:t>Last Useable</a:t>
                      </a:r>
                    </a:p>
                    <a:p>
                      <a:pPr marL="0" marR="0" algn="ctr">
                        <a:lnSpc>
                          <a:spcPct val="115000"/>
                        </a:lnSpc>
                        <a:spcBef>
                          <a:spcPts val="0"/>
                        </a:spcBef>
                        <a:spcAft>
                          <a:spcPts val="0"/>
                        </a:spcAft>
                      </a:pPr>
                      <a:r>
                        <a:rPr lang="en-US" sz="1500" dirty="0">
                          <a:effectLst/>
                        </a:rPr>
                        <a:t>Host Address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dirty="0">
                          <a:effectLst/>
                        </a:rPr>
                        <a:t> </a:t>
                      </a:r>
                    </a:p>
                    <a:p>
                      <a:pPr marL="0" marR="0" algn="ctr">
                        <a:lnSpc>
                          <a:spcPct val="115000"/>
                        </a:lnSpc>
                        <a:spcBef>
                          <a:spcPts val="0"/>
                        </a:spcBef>
                        <a:spcAft>
                          <a:spcPts val="0"/>
                        </a:spcAft>
                      </a:pPr>
                      <a:r>
                        <a:rPr lang="en-US" sz="1500" dirty="0">
                          <a:effectLst/>
                        </a:rPr>
                        <a:t>Broadcast</a:t>
                      </a:r>
                    </a:p>
                    <a:p>
                      <a:pPr marL="0" marR="0" algn="ctr">
                        <a:lnSpc>
                          <a:spcPct val="115000"/>
                        </a:lnSpc>
                        <a:spcBef>
                          <a:spcPts val="0"/>
                        </a:spcBef>
                        <a:spcAft>
                          <a:spcPts val="1000"/>
                        </a:spcAft>
                      </a:pPr>
                      <a:r>
                        <a:rPr lang="en-US" sz="1500" dirty="0">
                          <a:effectLst/>
                        </a:rPr>
                        <a:t>Address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5173391"/>
                  </a:ext>
                </a:extLst>
              </a:tr>
              <a:tr h="516669">
                <a:tc>
                  <a:txBody>
                    <a:bodyPr/>
                    <a:lstStyle/>
                    <a:p>
                      <a:pPr marL="0" marR="0">
                        <a:lnSpc>
                          <a:spcPct val="115000"/>
                        </a:lnSpc>
                        <a:spcBef>
                          <a:spcPts val="0"/>
                        </a:spcBef>
                        <a:spcAft>
                          <a:spcPts val="0"/>
                        </a:spcAft>
                      </a:pPr>
                      <a:r>
                        <a:rPr lang="en-US" sz="1500">
                          <a:effectLst/>
                        </a:rPr>
                        <a:t>First subnet</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dirty="0">
                          <a:effectLst/>
                        </a:rPr>
                        <a:t>192.168.2.64/27</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rPr>
                        <a:t>192.168.2.65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rPr>
                        <a:t>192.168.2.94</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500">
                          <a:effectLst/>
                        </a:rPr>
                        <a:t>192.168.2.95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8474157"/>
                  </a:ext>
                </a:extLst>
              </a:tr>
              <a:tr h="529218">
                <a:tc>
                  <a:txBody>
                    <a:bodyPr/>
                    <a:lstStyle/>
                    <a:p>
                      <a:pPr marL="0" marR="0">
                        <a:lnSpc>
                          <a:spcPct val="115000"/>
                        </a:lnSpc>
                        <a:spcBef>
                          <a:spcPts val="0"/>
                        </a:spcBef>
                        <a:spcAft>
                          <a:spcPts val="0"/>
                        </a:spcAft>
                      </a:pPr>
                      <a:r>
                        <a:rPr lang="en-US" sz="1500">
                          <a:effectLst/>
                        </a:rPr>
                        <a:t>Second subnet</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dirty="0">
                          <a:effectLst/>
                        </a:rPr>
                        <a:t>192.168.2.96/27</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dirty="0">
                          <a:effectLst/>
                        </a:rPr>
                        <a:t>192.168.2.97</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rPr>
                        <a:t>192.168.2.126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500" dirty="0">
                          <a:effectLst/>
                        </a:rPr>
                        <a:t>192.168.2.127</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5209565"/>
                  </a:ext>
                </a:extLst>
              </a:tr>
            </a:tbl>
          </a:graphicData>
        </a:graphic>
      </p:graphicFrame>
    </p:spTree>
    <p:extLst>
      <p:ext uri="{BB962C8B-B14F-4D97-AF65-F5344CB8AC3E}">
        <p14:creationId xmlns:p14="http://schemas.microsoft.com/office/powerpoint/2010/main" val="3073493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007B8-019B-42E0-A15C-A3231F105AEF}"/>
              </a:ext>
            </a:extLst>
          </p:cNvPr>
          <p:cNvSpPr>
            <a:spLocks noGrp="1"/>
          </p:cNvSpPr>
          <p:nvPr>
            <p:ph type="title"/>
          </p:nvPr>
        </p:nvSpPr>
        <p:spPr>
          <a:xfrm>
            <a:off x="838200" y="365125"/>
            <a:ext cx="5899484" cy="1325563"/>
          </a:xfrm>
        </p:spPr>
        <p:txBody>
          <a:bodyPr>
            <a:normAutofit/>
          </a:bodyPr>
          <a:lstStyle/>
          <a:p>
            <a:r>
              <a:rPr lang="en-US" sz="5000" dirty="0">
                <a:latin typeface="Rockwell Nova" panose="02060503020205020403" pitchFamily="18" charset="0"/>
              </a:rPr>
              <a:t>Subnetting Step 3</a:t>
            </a:r>
          </a:p>
        </p:txBody>
      </p:sp>
      <p:sp>
        <p:nvSpPr>
          <p:cNvPr id="3" name="Content Placeholder 2">
            <a:extLst>
              <a:ext uri="{FF2B5EF4-FFF2-40B4-BE49-F238E27FC236}">
                <a16:creationId xmlns:a16="http://schemas.microsoft.com/office/drawing/2014/main" id="{0E3F42E3-CBEC-40F9-8551-CF4A63100526}"/>
              </a:ext>
            </a:extLst>
          </p:cNvPr>
          <p:cNvSpPr>
            <a:spLocks noGrp="1"/>
          </p:cNvSpPr>
          <p:nvPr>
            <p:ph idx="1"/>
          </p:nvPr>
        </p:nvSpPr>
        <p:spPr>
          <a:xfrm>
            <a:off x="9220198" y="2023318"/>
            <a:ext cx="2971801" cy="3463081"/>
          </a:xfrm>
        </p:spPr>
        <p:txBody>
          <a:bodyPr>
            <a:normAutofit/>
          </a:bodyPr>
          <a:lstStyle/>
          <a:p>
            <a:r>
              <a:rPr lang="en-US" sz="2000" dirty="0">
                <a:latin typeface="Rockwell Nova" panose="02060503020205020403" pitchFamily="18" charset="0"/>
              </a:rPr>
              <a:t>Four /29 networks, </a:t>
            </a:r>
          </a:p>
          <a:p>
            <a:r>
              <a:rPr lang="en-US" sz="2000" dirty="0">
                <a:latin typeface="Rockwell Nova" panose="02060503020205020403" pitchFamily="18" charset="0"/>
              </a:rPr>
              <a:t>including network addresses, </a:t>
            </a:r>
          </a:p>
          <a:p>
            <a:r>
              <a:rPr lang="en-US" sz="2000" dirty="0">
                <a:latin typeface="Rockwell Nova" panose="02060503020205020403" pitchFamily="18" charset="0"/>
              </a:rPr>
              <a:t>first usable addresses, </a:t>
            </a:r>
          </a:p>
          <a:p>
            <a:r>
              <a:rPr lang="en-US" sz="2000" dirty="0">
                <a:latin typeface="Rockwell Nova" panose="02060503020205020403" pitchFamily="18" charset="0"/>
              </a:rPr>
              <a:t>last usable addresses, </a:t>
            </a:r>
          </a:p>
          <a:p>
            <a:r>
              <a:rPr lang="en-US" sz="2000" dirty="0">
                <a:latin typeface="Rockwell Nova" panose="02060503020205020403" pitchFamily="18" charset="0"/>
              </a:rPr>
              <a:t>and broadcast addresses.</a:t>
            </a:r>
          </a:p>
        </p:txBody>
      </p:sp>
      <p:graphicFrame>
        <p:nvGraphicFramePr>
          <p:cNvPr id="4" name="Table 3">
            <a:extLst>
              <a:ext uri="{FF2B5EF4-FFF2-40B4-BE49-F238E27FC236}">
                <a16:creationId xmlns:a16="http://schemas.microsoft.com/office/drawing/2014/main" id="{D8447B58-67A3-4331-B763-17E4C06AB9EC}"/>
              </a:ext>
            </a:extLst>
          </p:cNvPr>
          <p:cNvGraphicFramePr>
            <a:graphicFrameLocks noGrp="1"/>
          </p:cNvGraphicFramePr>
          <p:nvPr>
            <p:extLst>
              <p:ext uri="{D42A27DB-BD31-4B8C-83A1-F6EECF244321}">
                <p14:modId xmlns:p14="http://schemas.microsoft.com/office/powerpoint/2010/main" val="270988594"/>
              </p:ext>
            </p:extLst>
          </p:nvPr>
        </p:nvGraphicFramePr>
        <p:xfrm>
          <a:off x="838199" y="2023319"/>
          <a:ext cx="8381999" cy="2737932"/>
        </p:xfrm>
        <a:graphic>
          <a:graphicData uri="http://schemas.openxmlformats.org/drawingml/2006/table">
            <a:tbl>
              <a:tblPr firstRow="1" firstCol="1" bandRow="1">
                <a:tableStyleId>{5C22544A-7EE6-4342-B048-85BDC9FD1C3A}</a:tableStyleId>
              </a:tblPr>
              <a:tblGrid>
                <a:gridCol w="1246822">
                  <a:extLst>
                    <a:ext uri="{9D8B030D-6E8A-4147-A177-3AD203B41FA5}">
                      <a16:colId xmlns:a16="http://schemas.microsoft.com/office/drawing/2014/main" val="2412107447"/>
                    </a:ext>
                  </a:extLst>
                </a:gridCol>
                <a:gridCol w="1783594">
                  <a:extLst>
                    <a:ext uri="{9D8B030D-6E8A-4147-A177-3AD203B41FA5}">
                      <a16:colId xmlns:a16="http://schemas.microsoft.com/office/drawing/2014/main" val="1886158547"/>
                    </a:ext>
                  </a:extLst>
                </a:gridCol>
                <a:gridCol w="1817173">
                  <a:extLst>
                    <a:ext uri="{9D8B030D-6E8A-4147-A177-3AD203B41FA5}">
                      <a16:colId xmlns:a16="http://schemas.microsoft.com/office/drawing/2014/main" val="2943884966"/>
                    </a:ext>
                  </a:extLst>
                </a:gridCol>
                <a:gridCol w="2036127">
                  <a:extLst>
                    <a:ext uri="{9D8B030D-6E8A-4147-A177-3AD203B41FA5}">
                      <a16:colId xmlns:a16="http://schemas.microsoft.com/office/drawing/2014/main" val="2045657730"/>
                    </a:ext>
                  </a:extLst>
                </a:gridCol>
                <a:gridCol w="1498283">
                  <a:extLst>
                    <a:ext uri="{9D8B030D-6E8A-4147-A177-3AD203B41FA5}">
                      <a16:colId xmlns:a16="http://schemas.microsoft.com/office/drawing/2014/main" val="3925331289"/>
                    </a:ext>
                  </a:extLst>
                </a:gridCol>
              </a:tblGrid>
              <a:tr h="777173">
                <a:tc>
                  <a:txBody>
                    <a:bodyPr/>
                    <a:lstStyle/>
                    <a:p>
                      <a:pPr marL="0" marR="0">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rPr>
                        <a:t> </a:t>
                      </a:r>
                    </a:p>
                    <a:p>
                      <a:pPr marL="0" marR="0" algn="ctr">
                        <a:lnSpc>
                          <a:spcPct val="115000"/>
                        </a:lnSpc>
                        <a:spcBef>
                          <a:spcPts val="0"/>
                        </a:spcBef>
                        <a:spcAft>
                          <a:spcPts val="0"/>
                        </a:spcAft>
                      </a:pPr>
                      <a:r>
                        <a:rPr lang="en-US" sz="1500">
                          <a:effectLst/>
                        </a:rPr>
                        <a:t>Network Address</a:t>
                      </a:r>
                    </a:p>
                    <a:p>
                      <a:pPr marL="0" marR="0" algn="ctr">
                        <a:lnSpc>
                          <a:spcPct val="115000"/>
                        </a:lnSpc>
                        <a:spcBef>
                          <a:spcPts val="0"/>
                        </a:spcBef>
                        <a:spcAft>
                          <a:spcPts val="0"/>
                        </a:spcAft>
                      </a:pPr>
                      <a:r>
                        <a:rPr lang="en-US" sz="1500">
                          <a:effectLst/>
                        </a:rPr>
                        <a:t>x.x.x.x/x</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dirty="0">
                          <a:effectLst/>
                        </a:rPr>
                        <a:t> </a:t>
                      </a:r>
                    </a:p>
                    <a:p>
                      <a:pPr marL="0" marR="0" algn="ctr">
                        <a:lnSpc>
                          <a:spcPct val="115000"/>
                        </a:lnSpc>
                        <a:spcBef>
                          <a:spcPts val="0"/>
                        </a:spcBef>
                        <a:spcAft>
                          <a:spcPts val="0"/>
                        </a:spcAft>
                      </a:pPr>
                      <a:r>
                        <a:rPr lang="en-US" sz="1500" dirty="0">
                          <a:effectLst/>
                        </a:rPr>
                        <a:t>First Usable</a:t>
                      </a:r>
                    </a:p>
                    <a:p>
                      <a:pPr marL="0" marR="0" algn="ctr">
                        <a:lnSpc>
                          <a:spcPct val="115000"/>
                        </a:lnSpc>
                        <a:spcBef>
                          <a:spcPts val="0"/>
                        </a:spcBef>
                        <a:spcAft>
                          <a:spcPts val="0"/>
                        </a:spcAft>
                      </a:pPr>
                      <a:r>
                        <a:rPr lang="en-US" sz="1500" dirty="0">
                          <a:effectLst/>
                        </a:rPr>
                        <a:t>Host Address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rPr>
                        <a:t> </a:t>
                      </a:r>
                    </a:p>
                    <a:p>
                      <a:pPr marL="0" marR="0" algn="ctr">
                        <a:lnSpc>
                          <a:spcPct val="115000"/>
                        </a:lnSpc>
                        <a:spcBef>
                          <a:spcPts val="0"/>
                        </a:spcBef>
                        <a:spcAft>
                          <a:spcPts val="0"/>
                        </a:spcAft>
                      </a:pPr>
                      <a:r>
                        <a:rPr lang="en-US" sz="1500">
                          <a:effectLst/>
                        </a:rPr>
                        <a:t>Last Useable</a:t>
                      </a:r>
                    </a:p>
                    <a:p>
                      <a:pPr marL="0" marR="0" algn="ctr">
                        <a:lnSpc>
                          <a:spcPct val="115000"/>
                        </a:lnSpc>
                        <a:spcBef>
                          <a:spcPts val="0"/>
                        </a:spcBef>
                        <a:spcAft>
                          <a:spcPts val="0"/>
                        </a:spcAft>
                      </a:pPr>
                      <a:r>
                        <a:rPr lang="en-US" sz="1500">
                          <a:effectLst/>
                        </a:rPr>
                        <a:t>Host Address</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dirty="0">
                          <a:effectLst/>
                        </a:rPr>
                        <a:t> </a:t>
                      </a:r>
                    </a:p>
                    <a:p>
                      <a:pPr marL="0" marR="0" algn="ctr">
                        <a:lnSpc>
                          <a:spcPct val="115000"/>
                        </a:lnSpc>
                        <a:spcBef>
                          <a:spcPts val="0"/>
                        </a:spcBef>
                        <a:spcAft>
                          <a:spcPts val="0"/>
                        </a:spcAft>
                      </a:pPr>
                      <a:r>
                        <a:rPr lang="en-US" sz="1500" dirty="0">
                          <a:effectLst/>
                        </a:rPr>
                        <a:t>Broadcast</a:t>
                      </a:r>
                    </a:p>
                    <a:p>
                      <a:pPr marL="0" marR="0" algn="ctr">
                        <a:lnSpc>
                          <a:spcPct val="115000"/>
                        </a:lnSpc>
                        <a:spcBef>
                          <a:spcPts val="0"/>
                        </a:spcBef>
                        <a:spcAft>
                          <a:spcPts val="1000"/>
                        </a:spcAft>
                      </a:pPr>
                      <a:r>
                        <a:rPr lang="en-US" sz="1500" dirty="0">
                          <a:effectLst/>
                        </a:rPr>
                        <a:t>Address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9193759"/>
                  </a:ext>
                </a:extLst>
              </a:tr>
              <a:tr h="428891">
                <a:tc>
                  <a:txBody>
                    <a:bodyPr/>
                    <a:lstStyle/>
                    <a:p>
                      <a:pPr marL="0" marR="0">
                        <a:lnSpc>
                          <a:spcPct val="115000"/>
                        </a:lnSpc>
                        <a:spcBef>
                          <a:spcPts val="0"/>
                        </a:spcBef>
                        <a:spcAft>
                          <a:spcPts val="0"/>
                        </a:spcAft>
                      </a:pPr>
                      <a:r>
                        <a:rPr lang="en-US" sz="1500">
                          <a:effectLst/>
                        </a:rPr>
                        <a:t>First subnet</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rPr>
                        <a:t>192.168.2.96/29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rPr>
                        <a:t>192.168.2.97</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rPr>
                        <a:t>192.168.2.102</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500">
                          <a:effectLst/>
                        </a:rPr>
                        <a:t>192.168.2.103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1332243"/>
                  </a:ext>
                </a:extLst>
              </a:tr>
              <a:tr h="512946">
                <a:tc>
                  <a:txBody>
                    <a:bodyPr/>
                    <a:lstStyle/>
                    <a:p>
                      <a:pPr marL="0" marR="0">
                        <a:lnSpc>
                          <a:spcPct val="115000"/>
                        </a:lnSpc>
                        <a:spcBef>
                          <a:spcPts val="0"/>
                        </a:spcBef>
                        <a:spcAft>
                          <a:spcPts val="0"/>
                        </a:spcAft>
                      </a:pPr>
                      <a:r>
                        <a:rPr lang="en-US" sz="1500">
                          <a:effectLst/>
                        </a:rPr>
                        <a:t>Second subnet</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rPr>
                        <a:t>192.168.2.104/29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rPr>
                        <a:t>192.168.2.105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rPr>
                        <a:t>192.168.2.110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500">
                          <a:effectLst/>
                        </a:rPr>
                        <a:t>192.168.2.111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9355261"/>
                  </a:ext>
                </a:extLst>
              </a:tr>
              <a:tr h="428891">
                <a:tc>
                  <a:txBody>
                    <a:bodyPr/>
                    <a:lstStyle/>
                    <a:p>
                      <a:pPr marL="0" marR="0">
                        <a:lnSpc>
                          <a:spcPct val="115000"/>
                        </a:lnSpc>
                        <a:spcBef>
                          <a:spcPts val="0"/>
                        </a:spcBef>
                        <a:spcAft>
                          <a:spcPts val="0"/>
                        </a:spcAft>
                      </a:pPr>
                      <a:r>
                        <a:rPr lang="en-US" sz="1500">
                          <a:effectLst/>
                        </a:rPr>
                        <a:t>Third subnet</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rPr>
                        <a:t>192.168.2.112/29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rPr>
                        <a:t>192.168.2.113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rPr>
                        <a:t>192.168.2.118</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500">
                          <a:effectLst/>
                        </a:rPr>
                        <a:t>192.168.2.119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15816789"/>
                  </a:ext>
                </a:extLst>
              </a:tr>
              <a:tr h="367621">
                <a:tc>
                  <a:txBody>
                    <a:bodyPr/>
                    <a:lstStyle/>
                    <a:p>
                      <a:pPr marL="0" marR="0">
                        <a:lnSpc>
                          <a:spcPct val="115000"/>
                        </a:lnSpc>
                        <a:spcBef>
                          <a:spcPts val="0"/>
                        </a:spcBef>
                        <a:spcAft>
                          <a:spcPts val="0"/>
                        </a:spcAft>
                      </a:pPr>
                      <a:r>
                        <a:rPr lang="en-US" sz="1500">
                          <a:effectLst/>
                        </a:rPr>
                        <a:t>Fourth subnet</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dirty="0">
                          <a:effectLst/>
                        </a:rPr>
                        <a:t>192.168.2.120/29</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rPr>
                        <a:t>192.168.2.121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rPr>
                        <a:t>192.168.2.126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500" dirty="0">
                          <a:effectLst/>
                        </a:rPr>
                        <a:t>192.168.2.127</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3078649"/>
                  </a:ext>
                </a:extLst>
              </a:tr>
            </a:tbl>
          </a:graphicData>
        </a:graphic>
      </p:graphicFrame>
    </p:spTree>
    <p:extLst>
      <p:ext uri="{BB962C8B-B14F-4D97-AF65-F5344CB8AC3E}">
        <p14:creationId xmlns:p14="http://schemas.microsoft.com/office/powerpoint/2010/main" val="3028455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8411-B28F-46D3-AB4C-E5DB15534A5E}"/>
              </a:ext>
            </a:extLst>
          </p:cNvPr>
          <p:cNvSpPr>
            <a:spLocks noGrp="1"/>
          </p:cNvSpPr>
          <p:nvPr>
            <p:ph type="title"/>
          </p:nvPr>
        </p:nvSpPr>
        <p:spPr>
          <a:xfrm>
            <a:off x="1443111" y="259104"/>
            <a:ext cx="10515600" cy="1325563"/>
          </a:xfrm>
        </p:spPr>
        <p:txBody>
          <a:bodyPr/>
          <a:lstStyle/>
          <a:p>
            <a:r>
              <a:rPr lang="en-US" sz="4400" dirty="0"/>
              <a:t>Travel Router VLAN Configuration</a:t>
            </a:r>
            <a:endParaRPr lang="en-US" dirty="0"/>
          </a:p>
        </p:txBody>
      </p:sp>
      <p:sp>
        <p:nvSpPr>
          <p:cNvPr id="3" name="Content Placeholder 2">
            <a:extLst>
              <a:ext uri="{FF2B5EF4-FFF2-40B4-BE49-F238E27FC236}">
                <a16:creationId xmlns:a16="http://schemas.microsoft.com/office/drawing/2014/main" id="{9429D689-453A-44E6-BA17-0DE26F4028C7}"/>
              </a:ext>
            </a:extLst>
          </p:cNvPr>
          <p:cNvSpPr>
            <a:spLocks noGrp="1"/>
          </p:cNvSpPr>
          <p:nvPr>
            <p:ph idx="1"/>
          </p:nvPr>
        </p:nvSpPr>
        <p:spPr>
          <a:xfrm>
            <a:off x="838200" y="2141537"/>
            <a:ext cx="2931941" cy="4351338"/>
          </a:xfrm>
        </p:spPr>
        <p:txBody>
          <a:bodyPr/>
          <a:lstStyle/>
          <a:p>
            <a:r>
              <a:rPr lang="en-US" sz="2800" dirty="0"/>
              <a:t>Currently configured VLANs on the GL-MT300N-V2 Travel Router.</a:t>
            </a:r>
          </a:p>
          <a:p>
            <a:endParaRPr lang="en-US" dirty="0"/>
          </a:p>
        </p:txBody>
      </p:sp>
      <p:pic>
        <p:nvPicPr>
          <p:cNvPr id="4" name="Picture 3">
            <a:extLst>
              <a:ext uri="{FF2B5EF4-FFF2-40B4-BE49-F238E27FC236}">
                <a16:creationId xmlns:a16="http://schemas.microsoft.com/office/drawing/2014/main" id="{7D0C3350-DA1D-4D68-880B-FBCE8D26EABA}"/>
              </a:ext>
            </a:extLst>
          </p:cNvPr>
          <p:cNvPicPr>
            <a:picLocks noChangeAspect="1"/>
          </p:cNvPicPr>
          <p:nvPr/>
        </p:nvPicPr>
        <p:blipFill rotWithShape="1">
          <a:blip r:embed="rId2"/>
          <a:srcRect t="5863"/>
          <a:stretch/>
        </p:blipFill>
        <p:spPr>
          <a:xfrm>
            <a:off x="3536852" y="2141536"/>
            <a:ext cx="8421859" cy="4457359"/>
          </a:xfrm>
          <a:prstGeom prst="rect">
            <a:avLst/>
          </a:prstGeom>
        </p:spPr>
      </p:pic>
    </p:spTree>
    <p:extLst>
      <p:ext uri="{BB962C8B-B14F-4D97-AF65-F5344CB8AC3E}">
        <p14:creationId xmlns:p14="http://schemas.microsoft.com/office/powerpoint/2010/main" val="964410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3FDE2F43-114F-4D13-B216-A56068593EB0}"/>
              </a:ext>
            </a:extLst>
          </p:cNvPr>
          <p:cNvSpPr>
            <a:spLocks noGrp="1"/>
          </p:cNvSpPr>
          <p:nvPr>
            <p:ph type="title"/>
          </p:nvPr>
        </p:nvSpPr>
        <p:spPr>
          <a:xfrm>
            <a:off x="1033312" y="1289764"/>
            <a:ext cx="4074620" cy="4270963"/>
          </a:xfrm>
        </p:spPr>
        <p:txBody>
          <a:bodyPr anchor="ctr">
            <a:normAutofit/>
          </a:bodyPr>
          <a:lstStyle/>
          <a:p>
            <a:pPr algn="ctr"/>
            <a:r>
              <a:rPr lang="en-US" sz="4500" dirty="0">
                <a:solidFill>
                  <a:schemeClr val="bg1"/>
                </a:solidFill>
                <a:latin typeface="Rockwell Nova" panose="02060503020205020403" pitchFamily="18" charset="0"/>
              </a:rPr>
              <a:t>Vulnerability Assessment</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B084E05E-6D77-455F-822F-ACB04D5A2A32}"/>
              </a:ext>
            </a:extLst>
          </p:cNvPr>
          <p:cNvSpPr>
            <a:spLocks noGrp="1"/>
          </p:cNvSpPr>
          <p:nvPr>
            <p:ph idx="1"/>
          </p:nvPr>
        </p:nvSpPr>
        <p:spPr>
          <a:xfrm>
            <a:off x="6352099" y="554152"/>
            <a:ext cx="4685916" cy="5974415"/>
          </a:xfrm>
        </p:spPr>
        <p:txBody>
          <a:bodyPr anchor="ctr">
            <a:normAutofit/>
          </a:bodyPr>
          <a:lstStyle/>
          <a:p>
            <a:r>
              <a:rPr lang="en-US" sz="2000" dirty="0">
                <a:latin typeface="Rockwell Nova" panose="02060503020205020403" pitchFamily="18" charset="0"/>
              </a:rPr>
              <a:t>A new guest VM called Linux-Server was added to the VMware environment. </a:t>
            </a:r>
          </a:p>
          <a:p>
            <a:r>
              <a:rPr lang="en-US" sz="2000" dirty="0">
                <a:latin typeface="Rockwell Nova" panose="02060503020205020403" pitchFamily="18" charset="0"/>
              </a:rPr>
              <a:t>The VMware settings were checked to verify the bridged network connection.</a:t>
            </a:r>
          </a:p>
          <a:p>
            <a:r>
              <a:rPr lang="en-US" sz="2000" dirty="0">
                <a:latin typeface="Rockwell Nova" panose="02060503020205020403" pitchFamily="18" charset="0"/>
              </a:rPr>
              <a:t>After logging into the Linux-Server the “ifconfig” command was used to verify the IPv4 address of the Linux-Server and the same was done under the Kali VM.</a:t>
            </a:r>
          </a:p>
          <a:p>
            <a:r>
              <a:rPr lang="en-US" sz="2000" dirty="0">
                <a:latin typeface="Rockwell Nova" panose="02060503020205020403" pitchFamily="18" charset="0"/>
              </a:rPr>
              <a:t>After confirming the IPv4 addresses, the “</a:t>
            </a:r>
            <a:r>
              <a:rPr lang="en-US" sz="2000" dirty="0" err="1">
                <a:latin typeface="Rockwell Nova" panose="02060503020205020403" pitchFamily="18" charset="0"/>
              </a:rPr>
              <a:t>nmap</a:t>
            </a:r>
            <a:r>
              <a:rPr lang="en-US" sz="2000" dirty="0">
                <a:latin typeface="Rockwell Nova" panose="02060503020205020403" pitchFamily="18" charset="0"/>
              </a:rPr>
              <a:t> –</a:t>
            </a:r>
            <a:r>
              <a:rPr lang="en-US" sz="2000" dirty="0" err="1">
                <a:latin typeface="Rockwell Nova" panose="02060503020205020403" pitchFamily="18" charset="0"/>
              </a:rPr>
              <a:t>Pn</a:t>
            </a:r>
            <a:r>
              <a:rPr lang="en-US" sz="2000" dirty="0">
                <a:latin typeface="Rockwell Nova" panose="02060503020205020403" pitchFamily="18" charset="0"/>
              </a:rPr>
              <a:t> 192.168.105.0/24” command was used in the Kali terminal window to view the IP addresses of the hosts on this subnet.</a:t>
            </a:r>
          </a:p>
          <a:p>
            <a:endParaRPr lang="en-US" sz="1800" dirty="0"/>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739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3FDE2F43-114F-4D13-B216-A56068593EB0}"/>
              </a:ext>
            </a:extLst>
          </p:cNvPr>
          <p:cNvSpPr>
            <a:spLocks noGrp="1"/>
          </p:cNvSpPr>
          <p:nvPr>
            <p:ph type="title"/>
          </p:nvPr>
        </p:nvSpPr>
        <p:spPr>
          <a:xfrm>
            <a:off x="1049161" y="1289764"/>
            <a:ext cx="4042922" cy="4270963"/>
          </a:xfrm>
        </p:spPr>
        <p:txBody>
          <a:bodyPr anchor="ctr">
            <a:normAutofit/>
          </a:bodyPr>
          <a:lstStyle/>
          <a:p>
            <a:pPr algn="ctr"/>
            <a:r>
              <a:rPr lang="en-US" sz="4500" dirty="0">
                <a:solidFill>
                  <a:schemeClr val="bg1"/>
                </a:solidFill>
                <a:latin typeface="Rockwell Nova" panose="02060503020205020403" pitchFamily="18" charset="0"/>
              </a:rPr>
              <a:t>Vulnerability Assessment (continued)</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B084E05E-6D77-455F-822F-ACB04D5A2A32}"/>
              </a:ext>
            </a:extLst>
          </p:cNvPr>
          <p:cNvSpPr>
            <a:spLocks noGrp="1"/>
          </p:cNvSpPr>
          <p:nvPr>
            <p:ph idx="1"/>
          </p:nvPr>
        </p:nvSpPr>
        <p:spPr>
          <a:xfrm>
            <a:off x="6397039" y="381935"/>
            <a:ext cx="4685916" cy="5974415"/>
          </a:xfrm>
        </p:spPr>
        <p:txBody>
          <a:bodyPr anchor="ctr">
            <a:normAutofit/>
          </a:bodyPr>
          <a:lstStyle/>
          <a:p>
            <a:r>
              <a:rPr lang="en-US" sz="1800"/>
              <a:t>In the Kali VM terminal widow the “openvas-start” command was executed.</a:t>
            </a:r>
          </a:p>
          <a:p>
            <a:r>
              <a:rPr lang="en-US" sz="1800"/>
              <a:t>Following this the OpenVAS vulnerability scanner application was accessed.</a:t>
            </a:r>
          </a:p>
          <a:p>
            <a:r>
              <a:rPr lang="en-US" sz="1800"/>
              <a:t>The Linux-Server VM was used as a target to scan.</a:t>
            </a:r>
          </a:p>
          <a:p>
            <a:r>
              <a:rPr lang="en-US" sz="1800"/>
              <a:t>Once the scan was complete the vulnerability report were reviewed.</a:t>
            </a:r>
          </a:p>
          <a:p>
            <a:r>
              <a:rPr lang="en-US" sz="1800"/>
              <a:t>Each vulnerability report showed the severity level, the host IP address, location, and further details showing the summary and solution. (Images on the next slides.)</a:t>
            </a:r>
          </a:p>
          <a:p>
            <a:endParaRPr lang="en-US" sz="1800"/>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6453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9D4C91-DC5F-4E3A-BB79-7247186ABBF9}"/>
              </a:ext>
            </a:extLst>
          </p:cNvPr>
          <p:cNvSpPr>
            <a:spLocks noGrp="1"/>
          </p:cNvSpPr>
          <p:nvPr>
            <p:ph idx="1"/>
          </p:nvPr>
        </p:nvSpPr>
        <p:spPr>
          <a:xfrm>
            <a:off x="287389" y="2906861"/>
            <a:ext cx="4434721" cy="783078"/>
          </a:xfrm>
        </p:spPr>
        <p:txBody>
          <a:bodyPr anchor="t">
            <a:normAutofit fontScale="92500" lnSpcReduction="20000"/>
          </a:bodyPr>
          <a:lstStyle/>
          <a:p>
            <a:r>
              <a:rPr lang="en-US" sz="2000" dirty="0">
                <a:latin typeface="Rockwell Nova" panose="02060503020205020403" pitchFamily="18" charset="0"/>
              </a:rPr>
              <a:t>High severity rating vulnerability and its recommended solution.</a:t>
            </a:r>
          </a:p>
          <a:p>
            <a:endParaRPr lang="en-US" sz="1800" dirty="0"/>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DFB98782-F6A0-4420-9D51-15EDC6C3C290}"/>
              </a:ext>
            </a:extLst>
          </p:cNvPr>
          <p:cNvGrpSpPr/>
          <p:nvPr/>
        </p:nvGrpSpPr>
        <p:grpSpPr>
          <a:xfrm>
            <a:off x="5901877" y="1289004"/>
            <a:ext cx="6169398" cy="4625023"/>
            <a:chOff x="3881025" y="1524001"/>
            <a:chExt cx="6504660" cy="4856813"/>
          </a:xfrm>
        </p:grpSpPr>
        <p:pic>
          <p:nvPicPr>
            <p:cNvPr id="5" name="Picture 4">
              <a:extLst>
                <a:ext uri="{FF2B5EF4-FFF2-40B4-BE49-F238E27FC236}">
                  <a16:creationId xmlns:a16="http://schemas.microsoft.com/office/drawing/2014/main" id="{D6D60621-D453-402D-B5D7-1A09475AF2E1}"/>
                </a:ext>
              </a:extLst>
            </p:cNvPr>
            <p:cNvPicPr>
              <a:picLocks noChangeAspect="1"/>
            </p:cNvPicPr>
            <p:nvPr/>
          </p:nvPicPr>
          <p:blipFill rotWithShape="1">
            <a:blip r:embed="rId2"/>
            <a:srcRect l="19167" t="12945" r="18333" b="4052"/>
            <a:stretch/>
          </p:blipFill>
          <p:spPr>
            <a:xfrm>
              <a:off x="3881025" y="1524001"/>
              <a:ext cx="6504660" cy="4856813"/>
            </a:xfrm>
            <a:prstGeom prst="rect">
              <a:avLst/>
            </a:prstGeom>
          </p:spPr>
        </p:pic>
        <p:sp>
          <p:nvSpPr>
            <p:cNvPr id="6" name="Rectangle 5">
              <a:extLst>
                <a:ext uri="{FF2B5EF4-FFF2-40B4-BE49-F238E27FC236}">
                  <a16:creationId xmlns:a16="http://schemas.microsoft.com/office/drawing/2014/main" id="{36266677-9F62-47BF-ACA4-12A640264C45}"/>
                </a:ext>
              </a:extLst>
            </p:cNvPr>
            <p:cNvSpPr/>
            <p:nvPr/>
          </p:nvSpPr>
          <p:spPr>
            <a:xfrm>
              <a:off x="4038600" y="3073074"/>
              <a:ext cx="2514600" cy="355926"/>
            </a:xfrm>
            <a:prstGeom prst="rect">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F4E013D-3D66-438B-BAA4-B462AC926459}"/>
                </a:ext>
              </a:extLst>
            </p:cNvPr>
            <p:cNvSpPr/>
            <p:nvPr/>
          </p:nvSpPr>
          <p:spPr>
            <a:xfrm>
              <a:off x="6970756" y="3092124"/>
              <a:ext cx="801644" cy="355926"/>
            </a:xfrm>
            <a:prstGeom prst="rect">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A33962E-70EB-4026-BDF3-093941284A6A}"/>
                </a:ext>
              </a:extLst>
            </p:cNvPr>
            <p:cNvSpPr/>
            <p:nvPr/>
          </p:nvSpPr>
          <p:spPr>
            <a:xfrm>
              <a:off x="4038600" y="4038600"/>
              <a:ext cx="2667000" cy="533400"/>
            </a:xfrm>
            <a:prstGeom prst="rect">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30C353A-9AB4-4B78-AC4C-3590602F6E63}"/>
              </a:ext>
            </a:extLst>
          </p:cNvPr>
          <p:cNvSpPr>
            <a:spLocks noGrp="1"/>
          </p:cNvSpPr>
          <p:nvPr>
            <p:ph type="title"/>
          </p:nvPr>
        </p:nvSpPr>
        <p:spPr>
          <a:xfrm>
            <a:off x="438150" y="979797"/>
            <a:ext cx="4903609" cy="1368820"/>
          </a:xfrm>
        </p:spPr>
        <p:txBody>
          <a:bodyPr anchor="b">
            <a:noAutofit/>
          </a:bodyPr>
          <a:lstStyle/>
          <a:p>
            <a:r>
              <a:rPr lang="en-US" sz="4500" dirty="0">
                <a:latin typeface="Rockwell Nova" panose="02060503020205020403" pitchFamily="18" charset="0"/>
              </a:rPr>
              <a:t>High Severity Rating Vulnerability</a:t>
            </a:r>
          </a:p>
        </p:txBody>
      </p:sp>
    </p:spTree>
    <p:extLst>
      <p:ext uri="{BB962C8B-B14F-4D97-AF65-F5344CB8AC3E}">
        <p14:creationId xmlns:p14="http://schemas.microsoft.com/office/powerpoint/2010/main" val="1564417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9B9AED1-1886-452D-B6A4-C45E237F93F1}"/>
              </a:ext>
            </a:extLst>
          </p:cNvPr>
          <p:cNvSpPr>
            <a:spLocks noGrp="1"/>
          </p:cNvSpPr>
          <p:nvPr>
            <p:ph idx="1"/>
          </p:nvPr>
        </p:nvSpPr>
        <p:spPr>
          <a:xfrm>
            <a:off x="769785" y="2962019"/>
            <a:ext cx="4434721" cy="2898951"/>
          </a:xfrm>
        </p:spPr>
        <p:txBody>
          <a:bodyPr anchor="t">
            <a:normAutofit/>
          </a:bodyPr>
          <a:lstStyle/>
          <a:p>
            <a:r>
              <a:rPr lang="en-US" sz="2000" dirty="0">
                <a:latin typeface="Rockwell Nova" panose="02060503020205020403" pitchFamily="18" charset="0"/>
              </a:rPr>
              <a:t>Medium severity rating vulnerability and its recommended solution.</a:t>
            </a: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CDA7C160-DCA9-4858-AAEC-DFE6923F19AC}"/>
              </a:ext>
            </a:extLst>
          </p:cNvPr>
          <p:cNvGrpSpPr/>
          <p:nvPr/>
        </p:nvGrpSpPr>
        <p:grpSpPr>
          <a:xfrm>
            <a:off x="5876934" y="1167509"/>
            <a:ext cx="6218043" cy="4522981"/>
            <a:chOff x="3733800" y="1470285"/>
            <a:chExt cx="6766560" cy="5029200"/>
          </a:xfrm>
        </p:grpSpPr>
        <p:pic>
          <p:nvPicPr>
            <p:cNvPr id="5" name="Picture 4">
              <a:extLst>
                <a:ext uri="{FF2B5EF4-FFF2-40B4-BE49-F238E27FC236}">
                  <a16:creationId xmlns:a16="http://schemas.microsoft.com/office/drawing/2014/main" id="{99916D9B-859A-4367-B6DD-910184CC24CD}"/>
                </a:ext>
              </a:extLst>
            </p:cNvPr>
            <p:cNvPicPr>
              <a:picLocks noChangeAspect="1"/>
            </p:cNvPicPr>
            <p:nvPr/>
          </p:nvPicPr>
          <p:blipFill rotWithShape="1">
            <a:blip r:embed="rId2"/>
            <a:srcRect l="19304" t="15910" r="19030" b="2570"/>
            <a:stretch/>
          </p:blipFill>
          <p:spPr>
            <a:xfrm>
              <a:off x="3733800" y="1470285"/>
              <a:ext cx="6766560" cy="5029200"/>
            </a:xfrm>
            <a:prstGeom prst="rect">
              <a:avLst/>
            </a:prstGeom>
          </p:spPr>
        </p:pic>
        <p:sp>
          <p:nvSpPr>
            <p:cNvPr id="6" name="Rectangle 5">
              <a:extLst>
                <a:ext uri="{FF2B5EF4-FFF2-40B4-BE49-F238E27FC236}">
                  <a16:creationId xmlns:a16="http://schemas.microsoft.com/office/drawing/2014/main" id="{9F886D3D-67AD-4416-867D-3E3D329B0530}"/>
                </a:ext>
              </a:extLst>
            </p:cNvPr>
            <p:cNvSpPr/>
            <p:nvPr/>
          </p:nvSpPr>
          <p:spPr>
            <a:xfrm>
              <a:off x="3962400" y="3092124"/>
              <a:ext cx="2667000" cy="355926"/>
            </a:xfrm>
            <a:prstGeom prst="rect">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0CA8E7C-2C6D-42D5-9CB3-FC0026823BFD}"/>
                </a:ext>
              </a:extLst>
            </p:cNvPr>
            <p:cNvSpPr/>
            <p:nvPr/>
          </p:nvSpPr>
          <p:spPr>
            <a:xfrm>
              <a:off x="3962400" y="4800600"/>
              <a:ext cx="5334000" cy="457200"/>
            </a:xfrm>
            <a:prstGeom prst="rect">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2D78294-7CDA-4424-8775-E3D894DE0803}"/>
                </a:ext>
              </a:extLst>
            </p:cNvPr>
            <p:cNvSpPr/>
            <p:nvPr/>
          </p:nvSpPr>
          <p:spPr>
            <a:xfrm>
              <a:off x="7010400" y="3092124"/>
              <a:ext cx="838200" cy="355926"/>
            </a:xfrm>
            <a:prstGeom prst="rect">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13340A0-6835-43E3-88E6-D93B14E5ECB0}"/>
              </a:ext>
            </a:extLst>
          </p:cNvPr>
          <p:cNvSpPr>
            <a:spLocks noGrp="1"/>
          </p:cNvSpPr>
          <p:nvPr>
            <p:ph type="title"/>
          </p:nvPr>
        </p:nvSpPr>
        <p:spPr>
          <a:xfrm>
            <a:off x="789475" y="997030"/>
            <a:ext cx="4395340" cy="1716255"/>
          </a:xfrm>
        </p:spPr>
        <p:txBody>
          <a:bodyPr anchor="b">
            <a:noAutofit/>
          </a:bodyPr>
          <a:lstStyle/>
          <a:p>
            <a:r>
              <a:rPr lang="en-US" sz="4500" dirty="0">
                <a:latin typeface="Rockwell Nova" panose="02060503020205020403" pitchFamily="18" charset="0"/>
              </a:rPr>
              <a:t>Medium Severity Rating Vulnerability</a:t>
            </a:r>
          </a:p>
        </p:txBody>
      </p:sp>
    </p:spTree>
    <p:extLst>
      <p:ext uri="{BB962C8B-B14F-4D97-AF65-F5344CB8AC3E}">
        <p14:creationId xmlns:p14="http://schemas.microsoft.com/office/powerpoint/2010/main" val="862808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7D9CBD2-2DC4-4D79-AC96-848840FF5359}"/>
              </a:ext>
            </a:extLst>
          </p:cNvPr>
          <p:cNvSpPr>
            <a:spLocks noGrp="1"/>
          </p:cNvSpPr>
          <p:nvPr>
            <p:ph idx="1"/>
          </p:nvPr>
        </p:nvSpPr>
        <p:spPr>
          <a:xfrm>
            <a:off x="556413" y="2784881"/>
            <a:ext cx="4434721" cy="3710427"/>
          </a:xfrm>
        </p:spPr>
        <p:txBody>
          <a:bodyPr anchor="t">
            <a:normAutofit/>
          </a:bodyPr>
          <a:lstStyle/>
          <a:p>
            <a:r>
              <a:rPr lang="en-US" sz="2000" dirty="0">
                <a:latin typeface="Rockwell Nova" panose="02060503020205020403" pitchFamily="18" charset="0"/>
              </a:rPr>
              <a:t>Low severity rating vulnerability and its recommended solution.</a:t>
            </a: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F21C7A62-295F-4E77-BBF0-B8706678E3B6}"/>
              </a:ext>
            </a:extLst>
          </p:cNvPr>
          <p:cNvGrpSpPr/>
          <p:nvPr/>
        </p:nvGrpSpPr>
        <p:grpSpPr>
          <a:xfrm>
            <a:off x="5813901" y="1100977"/>
            <a:ext cx="6344109" cy="5001078"/>
            <a:chOff x="3429001" y="1524000"/>
            <a:chExt cx="6798847" cy="5193564"/>
          </a:xfrm>
        </p:grpSpPr>
        <p:pic>
          <p:nvPicPr>
            <p:cNvPr id="5" name="Picture 4">
              <a:extLst>
                <a:ext uri="{FF2B5EF4-FFF2-40B4-BE49-F238E27FC236}">
                  <a16:creationId xmlns:a16="http://schemas.microsoft.com/office/drawing/2014/main" id="{BF44B371-71FD-415D-BEBA-E49488D95387}"/>
                </a:ext>
              </a:extLst>
            </p:cNvPr>
            <p:cNvPicPr>
              <a:picLocks noChangeAspect="1"/>
            </p:cNvPicPr>
            <p:nvPr/>
          </p:nvPicPr>
          <p:blipFill rotWithShape="1">
            <a:blip r:embed="rId2"/>
            <a:srcRect l="20000" t="15910" r="20000" b="2570"/>
            <a:stretch/>
          </p:blipFill>
          <p:spPr>
            <a:xfrm>
              <a:off x="3429001" y="1524000"/>
              <a:ext cx="6798847" cy="5193564"/>
            </a:xfrm>
            <a:prstGeom prst="rect">
              <a:avLst/>
            </a:prstGeom>
          </p:spPr>
        </p:pic>
        <p:sp>
          <p:nvSpPr>
            <p:cNvPr id="6" name="Rectangle 5">
              <a:extLst>
                <a:ext uri="{FF2B5EF4-FFF2-40B4-BE49-F238E27FC236}">
                  <a16:creationId xmlns:a16="http://schemas.microsoft.com/office/drawing/2014/main" id="{658AF981-05BA-454D-A534-A1EAE656D57C}"/>
                </a:ext>
              </a:extLst>
            </p:cNvPr>
            <p:cNvSpPr/>
            <p:nvPr/>
          </p:nvSpPr>
          <p:spPr>
            <a:xfrm>
              <a:off x="3572876" y="3352800"/>
              <a:ext cx="2811684" cy="355926"/>
            </a:xfrm>
            <a:prstGeom prst="rect">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33B99D7-9507-437A-8CAC-5D8BD14D7207}"/>
                </a:ext>
              </a:extLst>
            </p:cNvPr>
            <p:cNvSpPr/>
            <p:nvPr/>
          </p:nvSpPr>
          <p:spPr>
            <a:xfrm>
              <a:off x="6753472" y="3352799"/>
              <a:ext cx="1018928" cy="355926"/>
            </a:xfrm>
            <a:prstGeom prst="rect">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5203BC-54D7-46AC-80A9-2391D43A0401}"/>
                </a:ext>
              </a:extLst>
            </p:cNvPr>
            <p:cNvSpPr/>
            <p:nvPr/>
          </p:nvSpPr>
          <p:spPr>
            <a:xfrm>
              <a:off x="3562884" y="5257800"/>
              <a:ext cx="1313917" cy="381000"/>
            </a:xfrm>
            <a:prstGeom prst="rect">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E0EEF8A-1A98-4551-AE7D-847776676189}"/>
              </a:ext>
            </a:extLst>
          </p:cNvPr>
          <p:cNvSpPr>
            <a:spLocks noGrp="1"/>
          </p:cNvSpPr>
          <p:nvPr>
            <p:ph type="title"/>
          </p:nvPr>
        </p:nvSpPr>
        <p:spPr>
          <a:xfrm>
            <a:off x="692285" y="534313"/>
            <a:ext cx="4395340" cy="1716255"/>
          </a:xfrm>
        </p:spPr>
        <p:txBody>
          <a:bodyPr anchor="b">
            <a:noAutofit/>
          </a:bodyPr>
          <a:lstStyle/>
          <a:p>
            <a:r>
              <a:rPr lang="en-US" sz="4500" dirty="0">
                <a:latin typeface="Rockwell Nova" panose="02060503020205020403" pitchFamily="18" charset="0"/>
              </a:rPr>
              <a:t>Low Severity Rating Vulnerability</a:t>
            </a:r>
          </a:p>
        </p:txBody>
      </p:sp>
    </p:spTree>
    <p:extLst>
      <p:ext uri="{BB962C8B-B14F-4D97-AF65-F5344CB8AC3E}">
        <p14:creationId xmlns:p14="http://schemas.microsoft.com/office/powerpoint/2010/main" val="1251719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C06879B2-C8E1-4EF2-A70A-D0B84804FFBF}"/>
              </a:ext>
            </a:extLst>
          </p:cNvPr>
          <p:cNvSpPr>
            <a:spLocks noGrp="1"/>
          </p:cNvSpPr>
          <p:nvPr>
            <p:ph type="title"/>
          </p:nvPr>
        </p:nvSpPr>
        <p:spPr>
          <a:xfrm>
            <a:off x="963386" y="1289765"/>
            <a:ext cx="4065814" cy="4270963"/>
          </a:xfrm>
        </p:spPr>
        <p:txBody>
          <a:bodyPr anchor="ctr">
            <a:normAutofit/>
          </a:bodyPr>
          <a:lstStyle/>
          <a:p>
            <a:pPr algn="ctr"/>
            <a:r>
              <a:rPr lang="en-US" sz="4500" dirty="0">
                <a:solidFill>
                  <a:schemeClr val="bg1"/>
                </a:solidFill>
                <a:latin typeface="Rockwell Nova" panose="02060503020205020403" pitchFamily="18" charset="0"/>
              </a:rPr>
              <a:t> Password Management </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8B6F21A2-A64C-41A1-B415-0D2E9BF5DAA8}"/>
              </a:ext>
            </a:extLst>
          </p:cNvPr>
          <p:cNvSpPr>
            <a:spLocks noGrp="1"/>
          </p:cNvSpPr>
          <p:nvPr>
            <p:ph idx="1"/>
          </p:nvPr>
        </p:nvSpPr>
        <p:spPr>
          <a:xfrm>
            <a:off x="6420981" y="623186"/>
            <a:ext cx="4685916" cy="5974415"/>
          </a:xfrm>
        </p:spPr>
        <p:txBody>
          <a:bodyPr anchor="ctr">
            <a:normAutofit/>
          </a:bodyPr>
          <a:lstStyle/>
          <a:p>
            <a:r>
              <a:rPr lang="en-US" sz="2000" dirty="0">
                <a:latin typeface="Rockwell Nova" panose="02060503020205020403" pitchFamily="18" charset="0"/>
              </a:rPr>
              <a:t>Network administrators check credentials such as usernames and passwords to see if they are weak credentials.</a:t>
            </a:r>
          </a:p>
          <a:p>
            <a:r>
              <a:rPr lang="en-US" sz="2000" dirty="0">
                <a:latin typeface="Rockwell Nova" panose="02060503020205020403" pitchFamily="18" charset="0"/>
              </a:rPr>
              <a:t>Five usernames and passwords were created in the Kali VM to verify the strength of the credentials using John the Ripper security tool.</a:t>
            </a:r>
          </a:p>
          <a:p>
            <a:r>
              <a:rPr lang="en-US" sz="2000" dirty="0">
                <a:latin typeface="Rockwell Nova" panose="02060503020205020403" pitchFamily="18" charset="0"/>
              </a:rPr>
              <a:t>The password hashes were viewed using the “/</a:t>
            </a:r>
            <a:r>
              <a:rPr lang="en-US" sz="2000" dirty="0" err="1">
                <a:latin typeface="Rockwell Nova" panose="02060503020205020403" pitchFamily="18" charset="0"/>
              </a:rPr>
              <a:t>etc</a:t>
            </a:r>
            <a:r>
              <a:rPr lang="en-US" sz="2000" dirty="0">
                <a:latin typeface="Rockwell Nova" panose="02060503020205020403" pitchFamily="18" charset="0"/>
              </a:rPr>
              <a:t>/shadow “command in Kali.</a:t>
            </a:r>
          </a:p>
          <a:p>
            <a:r>
              <a:rPr lang="en-US" sz="2000" dirty="0">
                <a:latin typeface="Rockwell Nova" panose="02060503020205020403" pitchFamily="18" charset="0"/>
              </a:rPr>
              <a:t>Lastly the “/var/log/auth.log” was used to verity account modification.</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6035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877282-59B1-4CCB-8E5F-8EA6B22F6EBE}"/>
              </a:ext>
            </a:extLst>
          </p:cNvPr>
          <p:cNvSpPr>
            <a:spLocks noGrp="1"/>
          </p:cNvSpPr>
          <p:nvPr>
            <p:ph type="title"/>
          </p:nvPr>
        </p:nvSpPr>
        <p:spPr>
          <a:xfrm>
            <a:off x="1762421" y="244346"/>
            <a:ext cx="4887849" cy="962642"/>
          </a:xfrm>
        </p:spPr>
        <p:txBody>
          <a:bodyPr anchor="b">
            <a:normAutofit/>
          </a:bodyPr>
          <a:lstStyle/>
          <a:p>
            <a:r>
              <a:rPr lang="en-US" sz="5000" dirty="0">
                <a:latin typeface="Rockwell Nova" panose="02060503020205020403" pitchFamily="18" charset="0"/>
              </a:rPr>
              <a:t>Introduction</a:t>
            </a:r>
          </a:p>
        </p:txBody>
      </p:sp>
      <p:sp>
        <p:nvSpPr>
          <p:cNvPr id="2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4"/>
          </a:solidFill>
          <a:ln w="776" cap="flat">
            <a:noFill/>
            <a:prstDash val="solid"/>
            <a:miter/>
          </a:ln>
        </p:spPr>
        <p:txBody>
          <a:bodyPr rtlCol="0" anchor="ctr"/>
          <a:lstStyle/>
          <a:p>
            <a:endParaRPr lang="en-US"/>
          </a:p>
        </p:txBody>
      </p:sp>
      <p:sp>
        <p:nvSpPr>
          <p:cNvPr id="2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4"/>
          </a:solidFill>
          <a:ln w="516" cap="flat">
            <a:noFill/>
            <a:prstDash val="solid"/>
            <a:miter/>
          </a:ln>
        </p:spPr>
        <p:txBody>
          <a:bodyPr rtlCol="0" anchor="ctr"/>
          <a:lstStyle/>
          <a:p>
            <a:endParaRPr lang="en-US"/>
          </a:p>
        </p:txBody>
      </p:sp>
      <p:sp>
        <p:nvSpPr>
          <p:cNvPr id="2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4"/>
          </a:solidFill>
          <a:ln w="751" cap="flat">
            <a:noFill/>
            <a:prstDash val="solid"/>
            <a:miter/>
          </a:ln>
        </p:spPr>
        <p:txBody>
          <a:bodyPr rtlCol="0" anchor="ctr"/>
          <a:lstStyle/>
          <a:p>
            <a:endParaRPr lang="en-US"/>
          </a:p>
        </p:txBody>
      </p:sp>
      <p:pic>
        <p:nvPicPr>
          <p:cNvPr id="7" name="Graphic 6" descr="Connections">
            <a:extLst>
              <a:ext uri="{FF2B5EF4-FFF2-40B4-BE49-F238E27FC236}">
                <a16:creationId xmlns:a16="http://schemas.microsoft.com/office/drawing/2014/main" id="{5F9F40FD-FAB5-437D-B69C-AB0BE36C21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6115" y="1809583"/>
            <a:ext cx="3593877" cy="3593877"/>
          </a:xfrm>
          <a:prstGeom prst="rect">
            <a:avLst/>
          </a:prstGeom>
        </p:spPr>
      </p:pic>
      <p:sp>
        <p:nvSpPr>
          <p:cNvPr id="3" name="Content Placeholder 2">
            <a:extLst>
              <a:ext uri="{FF2B5EF4-FFF2-40B4-BE49-F238E27FC236}">
                <a16:creationId xmlns:a16="http://schemas.microsoft.com/office/drawing/2014/main" id="{A93D47F5-9BDD-4C28-9CAD-B70DC5FB8C1D}"/>
              </a:ext>
            </a:extLst>
          </p:cNvPr>
          <p:cNvSpPr>
            <a:spLocks noGrp="1"/>
          </p:cNvSpPr>
          <p:nvPr>
            <p:ph idx="1"/>
          </p:nvPr>
        </p:nvSpPr>
        <p:spPr>
          <a:xfrm>
            <a:off x="4319992" y="1146514"/>
            <a:ext cx="7248384" cy="5513074"/>
          </a:xfrm>
        </p:spPr>
        <p:txBody>
          <a:bodyPr anchor="t">
            <a:noAutofit/>
          </a:bodyPr>
          <a:lstStyle/>
          <a:p>
            <a:r>
              <a:rPr lang="en-US" sz="2000" dirty="0">
                <a:latin typeface="Rockwell Nova" panose="020B0604020202020204" pitchFamily="18" charset="0"/>
                <a:ea typeface="KaiTi" panose="020B0503020204020204" pitchFamily="49" charset="-122"/>
              </a:rPr>
              <a:t>There is always room for networks to expand and having that knowledge of creating a small network is just the beginning.</a:t>
            </a:r>
          </a:p>
          <a:p>
            <a:r>
              <a:rPr lang="en-US" sz="2000" dirty="0">
                <a:latin typeface="Rockwell Nova" panose="020B0604020202020204" pitchFamily="18" charset="0"/>
                <a:ea typeface="KaiTi" panose="020B0503020204020204" pitchFamily="49" charset="-122"/>
              </a:rPr>
              <a:t>Whether networks are large or small, business network or home networks, they can expand depending on their needs.</a:t>
            </a:r>
          </a:p>
          <a:p>
            <a:r>
              <a:rPr lang="en-US" sz="2000" dirty="0">
                <a:latin typeface="Rockwell Nova" panose="020B0604020202020204" pitchFamily="18" charset="0"/>
                <a:ea typeface="KaiTi" panose="020B0503020204020204" pitchFamily="49" charset="-122"/>
              </a:rPr>
              <a:t>Networking does not only stop at the point of setting up a network, but there are also few other points to consider after:</a:t>
            </a:r>
          </a:p>
          <a:p>
            <a:pPr lvl="1"/>
            <a:r>
              <a:rPr lang="en-US" sz="2000" dirty="0">
                <a:latin typeface="Rockwell Nova" panose="020B0604020202020204" pitchFamily="18" charset="0"/>
                <a:ea typeface="KaiTi" panose="020B0503020204020204" pitchFamily="49" charset="-122"/>
              </a:rPr>
              <a:t>virtual machines, </a:t>
            </a:r>
          </a:p>
          <a:p>
            <a:pPr lvl="1"/>
            <a:r>
              <a:rPr lang="en-US" sz="2000" dirty="0">
                <a:latin typeface="Rockwell Nova" panose="020B0604020202020204" pitchFamily="18" charset="0"/>
                <a:ea typeface="KaiTi" panose="020B0503020204020204" pitchFamily="49" charset="-122"/>
              </a:rPr>
              <a:t>subnetting, </a:t>
            </a:r>
          </a:p>
          <a:p>
            <a:pPr lvl="1"/>
            <a:r>
              <a:rPr lang="en-US" sz="2000" dirty="0">
                <a:latin typeface="Rockwell Nova" panose="020B0604020202020204" pitchFamily="18" charset="0"/>
                <a:ea typeface="KaiTi" panose="020B0503020204020204" pitchFamily="49" charset="-122"/>
              </a:rPr>
              <a:t>password salt/hashes, </a:t>
            </a:r>
          </a:p>
          <a:p>
            <a:pPr lvl="1"/>
            <a:r>
              <a:rPr lang="en-US" sz="2000" dirty="0">
                <a:latin typeface="Rockwell Nova" panose="020B0604020202020204" pitchFamily="18" charset="0"/>
                <a:ea typeface="KaiTi" panose="020B0503020204020204" pitchFamily="49" charset="-122"/>
              </a:rPr>
              <a:t>network traffic monitoring, </a:t>
            </a:r>
          </a:p>
          <a:p>
            <a:pPr lvl="1"/>
            <a:r>
              <a:rPr lang="en-US" sz="2000" dirty="0">
                <a:latin typeface="Rockwell Nova" panose="020B0604020202020204" pitchFamily="18" charset="0"/>
                <a:ea typeface="KaiTi" panose="020B0503020204020204" pitchFamily="49" charset="-122"/>
              </a:rPr>
              <a:t>vulnerability assessments, and</a:t>
            </a:r>
          </a:p>
          <a:p>
            <a:pPr lvl="1"/>
            <a:r>
              <a:rPr lang="en-US" sz="2000" dirty="0">
                <a:latin typeface="Rockwell Nova" panose="020B0604020202020204" pitchFamily="18" charset="0"/>
                <a:ea typeface="KaiTi" panose="020B0503020204020204" pitchFamily="49" charset="-122"/>
              </a:rPr>
              <a:t>IP routing</a:t>
            </a:r>
          </a:p>
          <a:p>
            <a:r>
              <a:rPr lang="en-US" sz="2000" dirty="0">
                <a:latin typeface="Rockwell Nova" panose="020B0604020202020204" pitchFamily="18" charset="0"/>
                <a:ea typeface="KaiTi" panose="020B0503020204020204" pitchFamily="49" charset="-122"/>
              </a:rPr>
              <a:t>These points will be covered in this project along with challenges encountered and career skills obtained.</a:t>
            </a:r>
          </a:p>
        </p:txBody>
      </p:sp>
      <p:cxnSp>
        <p:nvCxnSpPr>
          <p:cNvPr id="31" name="Straight Connector 3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9614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56A041-D07E-45B7-9EDC-DBE63C612302}"/>
              </a:ext>
            </a:extLst>
          </p:cNvPr>
          <p:cNvSpPr>
            <a:spLocks noGrp="1"/>
          </p:cNvSpPr>
          <p:nvPr>
            <p:ph type="title"/>
          </p:nvPr>
        </p:nvSpPr>
        <p:spPr>
          <a:xfrm>
            <a:off x="457200" y="1598246"/>
            <a:ext cx="4412419" cy="3626217"/>
          </a:xfrm>
        </p:spPr>
        <p:txBody>
          <a:bodyPr vert="horz" lIns="91440" tIns="45720" rIns="91440" bIns="45720" rtlCol="0" anchor="t">
            <a:normAutofit/>
          </a:bodyPr>
          <a:lstStyle/>
          <a:p>
            <a:pPr algn="r"/>
            <a:r>
              <a:rPr lang="en-US" sz="4500" i="0" kern="1200" cap="all" baseline="0" dirty="0">
                <a:solidFill>
                  <a:schemeClr val="bg1"/>
                </a:solidFill>
                <a:latin typeface="Rockwell Nova" panose="02060503020205020403" pitchFamily="18" charset="0"/>
              </a:rPr>
              <a:t>John the Ripper security tool in action</a:t>
            </a:r>
          </a:p>
        </p:txBody>
      </p:sp>
      <p:sp>
        <p:nvSpPr>
          <p:cNvPr id="3" name="Content Placeholder 2">
            <a:extLst>
              <a:ext uri="{FF2B5EF4-FFF2-40B4-BE49-F238E27FC236}">
                <a16:creationId xmlns:a16="http://schemas.microsoft.com/office/drawing/2014/main" id="{B368FFDF-56EF-49B6-99CE-A26D3461481E}"/>
              </a:ext>
            </a:extLst>
          </p:cNvPr>
          <p:cNvSpPr>
            <a:spLocks noGrp="1"/>
          </p:cNvSpPr>
          <p:nvPr>
            <p:ph idx="1"/>
          </p:nvPr>
        </p:nvSpPr>
        <p:spPr>
          <a:xfrm>
            <a:off x="457200" y="5350213"/>
            <a:ext cx="4412417" cy="1031537"/>
          </a:xfrm>
        </p:spPr>
        <p:txBody>
          <a:bodyPr vert="horz" lIns="91440" tIns="45720" rIns="91440" bIns="45720" rtlCol="0">
            <a:normAutofit/>
          </a:bodyPr>
          <a:lstStyle/>
          <a:p>
            <a:pPr marL="0" indent="0" algn="r">
              <a:buNone/>
            </a:pPr>
            <a:r>
              <a:rPr lang="en-US" sz="2000" kern="1200" dirty="0">
                <a:solidFill>
                  <a:schemeClr val="bg1"/>
                </a:solidFill>
                <a:latin typeface="Rockwell Nova" panose="02060503020205020403" pitchFamily="18" charset="0"/>
              </a:rPr>
              <a:t>The cracked user passwords by using the John the Ripper security tool.</a:t>
            </a:r>
          </a:p>
        </p:txBody>
      </p:sp>
      <p:sp>
        <p:nvSpPr>
          <p:cNvPr id="13"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chemeClr val="bg1"/>
          </a:solidFill>
          <a:ln w="603" cap="flat">
            <a:noFill/>
            <a:prstDash val="solid"/>
            <a:miter/>
          </a:ln>
        </p:spPr>
        <p:txBody>
          <a:bodyPr rtlCol="0" anchor="ctr"/>
          <a:lstStyle/>
          <a:p>
            <a:endParaRPr lang="en-US"/>
          </a:p>
        </p:txBody>
      </p:sp>
      <p:cxnSp>
        <p:nvCxnSpPr>
          <p:cNvPr id="15" name="Straight Connector 1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EC5D125-FDE9-4166-8FB8-9AD2D95A1D00}"/>
              </a:ext>
            </a:extLst>
          </p:cNvPr>
          <p:cNvPicPr>
            <a:picLocks noChangeAspect="1"/>
          </p:cNvPicPr>
          <p:nvPr/>
        </p:nvPicPr>
        <p:blipFill rotWithShape="1">
          <a:blip r:embed="rId2"/>
          <a:srcRect l="19167" t="14427" r="18333" b="2569"/>
          <a:stretch/>
        </p:blipFill>
        <p:spPr>
          <a:xfrm>
            <a:off x="5651951" y="1659316"/>
            <a:ext cx="6321563" cy="4722434"/>
          </a:xfrm>
          <a:prstGeom prst="rect">
            <a:avLst/>
          </a:prstGeom>
        </p:spPr>
      </p:pic>
      <p:sp>
        <p:nvSpPr>
          <p:cNvPr id="17"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Tree>
    <p:extLst>
      <p:ext uri="{BB962C8B-B14F-4D97-AF65-F5344CB8AC3E}">
        <p14:creationId xmlns:p14="http://schemas.microsoft.com/office/powerpoint/2010/main" val="3579122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88FC59-831A-42E2-9F48-51B434B46929}"/>
              </a:ext>
            </a:extLst>
          </p:cNvPr>
          <p:cNvSpPr>
            <a:spLocks noGrp="1"/>
          </p:cNvSpPr>
          <p:nvPr>
            <p:ph type="title"/>
          </p:nvPr>
        </p:nvSpPr>
        <p:spPr>
          <a:xfrm>
            <a:off x="914400" y="1659316"/>
            <a:ext cx="4412419" cy="3626217"/>
          </a:xfrm>
        </p:spPr>
        <p:txBody>
          <a:bodyPr vert="horz" lIns="91440" tIns="45720" rIns="91440" bIns="45720" rtlCol="0" anchor="t">
            <a:normAutofit/>
          </a:bodyPr>
          <a:lstStyle/>
          <a:p>
            <a:pPr algn="r"/>
            <a:r>
              <a:rPr lang="en-US" sz="4500" i="0" kern="1200" cap="all" baseline="0" dirty="0">
                <a:solidFill>
                  <a:schemeClr val="bg1"/>
                </a:solidFill>
                <a:latin typeface="Rockwell Nova" panose="02060503020205020403" pitchFamily="18" charset="0"/>
              </a:rPr>
              <a:t>Last five user password hashes</a:t>
            </a:r>
          </a:p>
        </p:txBody>
      </p:sp>
      <p:sp>
        <p:nvSpPr>
          <p:cNvPr id="3" name="Content Placeholder 2">
            <a:extLst>
              <a:ext uri="{FF2B5EF4-FFF2-40B4-BE49-F238E27FC236}">
                <a16:creationId xmlns:a16="http://schemas.microsoft.com/office/drawing/2014/main" id="{FE06C3FE-7386-4B3E-9AD1-8CF047D4AED0}"/>
              </a:ext>
            </a:extLst>
          </p:cNvPr>
          <p:cNvSpPr>
            <a:spLocks noGrp="1"/>
          </p:cNvSpPr>
          <p:nvPr>
            <p:ph idx="1"/>
          </p:nvPr>
        </p:nvSpPr>
        <p:spPr>
          <a:xfrm>
            <a:off x="914402" y="4860356"/>
            <a:ext cx="4412417" cy="1031537"/>
          </a:xfrm>
        </p:spPr>
        <p:txBody>
          <a:bodyPr vert="horz" lIns="91440" tIns="45720" rIns="91440" bIns="45720" rtlCol="0">
            <a:normAutofit/>
          </a:bodyPr>
          <a:lstStyle/>
          <a:p>
            <a:pPr marL="0" indent="0" algn="r">
              <a:buNone/>
            </a:pPr>
            <a:r>
              <a:rPr lang="en-US" sz="2000" kern="1200" dirty="0">
                <a:solidFill>
                  <a:schemeClr val="bg1"/>
                </a:solidFill>
                <a:latin typeface="Rockwell Nova" panose="02060503020205020403" pitchFamily="18" charset="0"/>
              </a:rPr>
              <a:t>The </a:t>
            </a:r>
            <a:r>
              <a:rPr lang="en-US" sz="2000" b="1" kern="1200" dirty="0">
                <a:solidFill>
                  <a:schemeClr val="bg1"/>
                </a:solidFill>
                <a:latin typeface="Rockwell Nova" panose="02060503020205020403" pitchFamily="18" charset="0"/>
              </a:rPr>
              <a:t>/</a:t>
            </a:r>
            <a:r>
              <a:rPr lang="en-US" sz="2000" b="1" kern="1200" dirty="0" err="1">
                <a:solidFill>
                  <a:schemeClr val="bg1"/>
                </a:solidFill>
                <a:latin typeface="Rockwell Nova" panose="02060503020205020403" pitchFamily="18" charset="0"/>
              </a:rPr>
              <a:t>etc</a:t>
            </a:r>
            <a:r>
              <a:rPr lang="en-US" sz="2000" b="1" kern="1200" dirty="0">
                <a:solidFill>
                  <a:schemeClr val="bg1"/>
                </a:solidFill>
                <a:latin typeface="Rockwell Nova" panose="02060503020205020403" pitchFamily="18" charset="0"/>
              </a:rPr>
              <a:t>/shadow </a:t>
            </a:r>
            <a:r>
              <a:rPr lang="en-US" sz="2000" kern="1200" dirty="0">
                <a:solidFill>
                  <a:schemeClr val="bg1"/>
                </a:solidFill>
                <a:latin typeface="Rockwell Nova" panose="02060503020205020403" pitchFamily="18" charset="0"/>
              </a:rPr>
              <a:t>file, including password hashes of the last five user accounts from Kali VM.</a:t>
            </a:r>
          </a:p>
        </p:txBody>
      </p:sp>
      <p:sp>
        <p:nvSpPr>
          <p:cNvPr id="13"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chemeClr val="bg1"/>
          </a:solidFill>
          <a:ln w="603" cap="flat">
            <a:noFill/>
            <a:prstDash val="solid"/>
            <a:miter/>
          </a:ln>
        </p:spPr>
        <p:txBody>
          <a:bodyPr rtlCol="0" anchor="ctr"/>
          <a:lstStyle/>
          <a:p>
            <a:endParaRPr lang="en-US"/>
          </a:p>
        </p:txBody>
      </p:sp>
      <p:cxnSp>
        <p:nvCxnSpPr>
          <p:cNvPr id="15" name="Straight Connector 1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AD32578-5D96-4D3C-A5BF-250D7E5D53B0}"/>
              </a:ext>
            </a:extLst>
          </p:cNvPr>
          <p:cNvPicPr>
            <a:picLocks noChangeAspect="1"/>
          </p:cNvPicPr>
          <p:nvPr/>
        </p:nvPicPr>
        <p:blipFill rotWithShape="1">
          <a:blip r:embed="rId2"/>
          <a:srcRect l="26204" t="29598" r="14314" b="6585"/>
          <a:stretch/>
        </p:blipFill>
        <p:spPr>
          <a:xfrm>
            <a:off x="5668047" y="1787030"/>
            <a:ext cx="6303229" cy="3803907"/>
          </a:xfrm>
          <a:prstGeom prst="rect">
            <a:avLst/>
          </a:prstGeom>
        </p:spPr>
      </p:pic>
      <p:sp>
        <p:nvSpPr>
          <p:cNvPr id="17"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Tree>
    <p:extLst>
      <p:ext uri="{BB962C8B-B14F-4D97-AF65-F5344CB8AC3E}">
        <p14:creationId xmlns:p14="http://schemas.microsoft.com/office/powerpoint/2010/main" val="2801864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564F7-B2FF-4390-8356-AB4CC81620F1}"/>
              </a:ext>
            </a:extLst>
          </p:cNvPr>
          <p:cNvSpPr>
            <a:spLocks noGrp="1"/>
          </p:cNvSpPr>
          <p:nvPr>
            <p:ph type="title"/>
          </p:nvPr>
        </p:nvSpPr>
        <p:spPr>
          <a:xfrm>
            <a:off x="311486" y="1633537"/>
            <a:ext cx="5027920" cy="3626217"/>
          </a:xfrm>
        </p:spPr>
        <p:txBody>
          <a:bodyPr vert="horz" lIns="91440" tIns="45720" rIns="91440" bIns="45720" rtlCol="0" anchor="t">
            <a:normAutofit/>
          </a:bodyPr>
          <a:lstStyle/>
          <a:p>
            <a:pPr algn="r"/>
            <a:r>
              <a:rPr lang="en-US" sz="4500" i="0" kern="1200" cap="all" baseline="0" dirty="0">
                <a:solidFill>
                  <a:schemeClr val="bg1"/>
                </a:solidFill>
                <a:latin typeface="Rockwell Nova" panose="02060503020205020403" pitchFamily="18" charset="0"/>
              </a:rPr>
              <a:t>Account modification in the Auth.log File</a:t>
            </a:r>
          </a:p>
        </p:txBody>
      </p:sp>
      <p:sp>
        <p:nvSpPr>
          <p:cNvPr id="3" name="Content Placeholder 2">
            <a:extLst>
              <a:ext uri="{FF2B5EF4-FFF2-40B4-BE49-F238E27FC236}">
                <a16:creationId xmlns:a16="http://schemas.microsoft.com/office/drawing/2014/main" id="{EE9957BC-92A9-4D19-84D3-E8BDB027DDBE}"/>
              </a:ext>
            </a:extLst>
          </p:cNvPr>
          <p:cNvSpPr>
            <a:spLocks noGrp="1"/>
          </p:cNvSpPr>
          <p:nvPr>
            <p:ph idx="1"/>
          </p:nvPr>
        </p:nvSpPr>
        <p:spPr>
          <a:xfrm>
            <a:off x="790236" y="5259754"/>
            <a:ext cx="4412417" cy="1031537"/>
          </a:xfrm>
        </p:spPr>
        <p:txBody>
          <a:bodyPr vert="horz" lIns="91440" tIns="45720" rIns="91440" bIns="45720" rtlCol="0">
            <a:normAutofit/>
          </a:bodyPr>
          <a:lstStyle/>
          <a:p>
            <a:pPr marL="0" indent="0" algn="r">
              <a:buNone/>
            </a:pPr>
            <a:r>
              <a:rPr lang="en-US" sz="2000" kern="1200" dirty="0">
                <a:solidFill>
                  <a:schemeClr val="bg1"/>
                </a:solidFill>
                <a:latin typeface="Rockwell Nova" panose="02060503020205020403" pitchFamily="18" charset="0"/>
              </a:rPr>
              <a:t>The </a:t>
            </a:r>
            <a:r>
              <a:rPr lang="en-US" sz="2000" b="1" kern="1200" dirty="0">
                <a:solidFill>
                  <a:schemeClr val="bg1"/>
                </a:solidFill>
                <a:latin typeface="Rockwell Nova" panose="02060503020205020403" pitchFamily="18" charset="0"/>
              </a:rPr>
              <a:t>/var/log/auth.log </a:t>
            </a:r>
            <a:r>
              <a:rPr lang="en-US" sz="2000" kern="1200" dirty="0">
                <a:solidFill>
                  <a:schemeClr val="bg1"/>
                </a:solidFill>
                <a:latin typeface="Rockwell Nova" panose="02060503020205020403" pitchFamily="18" charset="0"/>
              </a:rPr>
              <a:t>file with information on account modification. </a:t>
            </a:r>
          </a:p>
        </p:txBody>
      </p:sp>
      <p:sp>
        <p:nvSpPr>
          <p:cNvPr id="13"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chemeClr val="bg1"/>
          </a:solidFill>
          <a:ln w="603" cap="flat">
            <a:noFill/>
            <a:prstDash val="solid"/>
            <a:miter/>
          </a:ln>
        </p:spPr>
        <p:txBody>
          <a:bodyPr rtlCol="0" anchor="ctr"/>
          <a:lstStyle/>
          <a:p>
            <a:endParaRPr lang="en-US"/>
          </a:p>
        </p:txBody>
      </p:sp>
      <p:cxnSp>
        <p:nvCxnSpPr>
          <p:cNvPr id="15" name="Straight Connector 1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CB2B42A-42CA-41FE-B463-BB9794EB0691}"/>
              </a:ext>
            </a:extLst>
          </p:cNvPr>
          <p:cNvPicPr>
            <a:picLocks noChangeAspect="1"/>
          </p:cNvPicPr>
          <p:nvPr/>
        </p:nvPicPr>
        <p:blipFill rotWithShape="1">
          <a:blip r:embed="rId2"/>
          <a:srcRect l="19181" t="13340" r="19153" b="2570"/>
          <a:stretch/>
        </p:blipFill>
        <p:spPr>
          <a:xfrm>
            <a:off x="5521668" y="1598246"/>
            <a:ext cx="6541107" cy="5017329"/>
          </a:xfrm>
          <a:prstGeom prst="rect">
            <a:avLst/>
          </a:prstGeom>
        </p:spPr>
      </p:pic>
      <p:sp>
        <p:nvSpPr>
          <p:cNvPr id="17"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Tree>
    <p:extLst>
      <p:ext uri="{BB962C8B-B14F-4D97-AF65-F5344CB8AC3E}">
        <p14:creationId xmlns:p14="http://schemas.microsoft.com/office/powerpoint/2010/main" val="96807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8D5069C2-825E-4289-8CBD-01C6AC1FD23D}"/>
              </a:ext>
            </a:extLst>
          </p:cNvPr>
          <p:cNvSpPr>
            <a:spLocks noGrp="1"/>
          </p:cNvSpPr>
          <p:nvPr>
            <p:ph type="title"/>
          </p:nvPr>
        </p:nvSpPr>
        <p:spPr>
          <a:xfrm>
            <a:off x="1163082" y="1289764"/>
            <a:ext cx="3898428" cy="4270963"/>
          </a:xfrm>
        </p:spPr>
        <p:txBody>
          <a:bodyPr anchor="ctr">
            <a:normAutofit/>
          </a:bodyPr>
          <a:lstStyle/>
          <a:p>
            <a:pPr algn="ctr"/>
            <a:r>
              <a:rPr lang="en-US" sz="4500" dirty="0">
                <a:solidFill>
                  <a:schemeClr val="bg1"/>
                </a:solidFill>
                <a:latin typeface="Rockwell Nova" panose="02060503020205020403" pitchFamily="18" charset="0"/>
              </a:rPr>
              <a:t> Network Performance Monitoring</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719034AF-CCB6-4F58-B698-012952E85F21}"/>
              </a:ext>
            </a:extLst>
          </p:cNvPr>
          <p:cNvSpPr>
            <a:spLocks noGrp="1"/>
          </p:cNvSpPr>
          <p:nvPr>
            <p:ph idx="1"/>
          </p:nvPr>
        </p:nvSpPr>
        <p:spPr>
          <a:xfrm>
            <a:off x="6397039" y="381935"/>
            <a:ext cx="4685916" cy="5974415"/>
          </a:xfrm>
        </p:spPr>
        <p:txBody>
          <a:bodyPr anchor="ctr">
            <a:normAutofit/>
          </a:bodyPr>
          <a:lstStyle/>
          <a:p>
            <a:r>
              <a:rPr lang="en-US" sz="2000" dirty="0">
                <a:latin typeface="Rockwell Nova" panose="02060503020205020403" pitchFamily="18" charset="0"/>
              </a:rPr>
              <a:t>Not only does network monitoring determine if a network should expand. It is needed to monitor traffic flow and can be used as a precaution to prevent network issues.</a:t>
            </a:r>
          </a:p>
          <a:p>
            <a:r>
              <a:rPr lang="en-US" sz="2000" dirty="0">
                <a:latin typeface="Rockwell Nova" panose="02060503020205020403" pitchFamily="18" charset="0"/>
              </a:rPr>
              <a:t>The three tools that were used in this case were:</a:t>
            </a:r>
          </a:p>
          <a:p>
            <a:pPr lvl="1"/>
            <a:r>
              <a:rPr lang="en-US" sz="2000" dirty="0" err="1">
                <a:latin typeface="Rockwell Nova" panose="02060503020205020403" pitchFamily="18" charset="0"/>
              </a:rPr>
              <a:t>EtherApe</a:t>
            </a:r>
            <a:endParaRPr lang="en-US" sz="2000" dirty="0">
              <a:latin typeface="Rockwell Nova" panose="02060503020205020403" pitchFamily="18" charset="0"/>
            </a:endParaRPr>
          </a:p>
          <a:p>
            <a:pPr lvl="1"/>
            <a:r>
              <a:rPr lang="en-US" sz="2000" dirty="0" err="1">
                <a:latin typeface="Rockwell Nova" panose="02060503020205020403" pitchFamily="18" charset="0"/>
              </a:rPr>
              <a:t>Monitorix</a:t>
            </a:r>
            <a:endParaRPr lang="en-US" sz="2000" dirty="0">
              <a:latin typeface="Rockwell Nova" panose="02060503020205020403" pitchFamily="18" charset="0"/>
            </a:endParaRPr>
          </a:p>
          <a:p>
            <a:pPr lvl="1"/>
            <a:r>
              <a:rPr lang="en-US" sz="2000" dirty="0">
                <a:latin typeface="Rockwell Nova" panose="02060503020205020403" pitchFamily="18" charset="0"/>
              </a:rPr>
              <a:t>Wireshark Performance Analysis</a:t>
            </a:r>
          </a:p>
          <a:p>
            <a:r>
              <a:rPr lang="en-US" sz="2000" dirty="0">
                <a:latin typeface="Rockwell Nova" panose="02060503020205020403" pitchFamily="18" charset="0"/>
              </a:rPr>
              <a:t>The “ifconfig eth0” command in the Kali terminal window was executed to verify the IP address.</a:t>
            </a:r>
          </a:p>
          <a:p>
            <a:r>
              <a:rPr lang="en-US" sz="2000" dirty="0">
                <a:latin typeface="Rockwell Nova" panose="02060503020205020403" pitchFamily="18" charset="0"/>
              </a:rPr>
              <a:t>Then a “ping” test was performed to verify connectivity between Kali VM, Linux-Server, and the HP laptop.</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078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D49E706-B364-4B19-AEFA-5B156ECC1F78}"/>
              </a:ext>
            </a:extLst>
          </p:cNvPr>
          <p:cNvSpPr>
            <a:spLocks noGrp="1"/>
          </p:cNvSpPr>
          <p:nvPr>
            <p:ph idx="1"/>
          </p:nvPr>
        </p:nvSpPr>
        <p:spPr>
          <a:xfrm>
            <a:off x="417832" y="2462304"/>
            <a:ext cx="4434721" cy="3710427"/>
          </a:xfrm>
        </p:spPr>
        <p:txBody>
          <a:bodyPr anchor="t">
            <a:normAutofit/>
          </a:bodyPr>
          <a:lstStyle/>
          <a:p>
            <a:r>
              <a:rPr lang="en-US" sz="2000" dirty="0">
                <a:latin typeface="Rockwell Nova" panose="02060503020205020403" pitchFamily="18" charset="0"/>
              </a:rPr>
              <a:t>Using the “</a:t>
            </a:r>
            <a:r>
              <a:rPr lang="en-US" sz="2000" dirty="0" err="1">
                <a:latin typeface="Rockwell Nova" panose="02060503020205020403" pitchFamily="18" charset="0"/>
              </a:rPr>
              <a:t>etherape</a:t>
            </a:r>
            <a:r>
              <a:rPr lang="en-US" sz="2000" dirty="0">
                <a:latin typeface="Rockwell Nova" panose="02060503020205020403" pitchFamily="18" charset="0"/>
              </a:rPr>
              <a:t>” command launched the tool.</a:t>
            </a:r>
          </a:p>
          <a:p>
            <a:r>
              <a:rPr lang="en-US" sz="2000" dirty="0">
                <a:latin typeface="Rockwell Nova" panose="02060503020205020403" pitchFamily="18" charset="0"/>
              </a:rPr>
              <a:t>The </a:t>
            </a:r>
            <a:r>
              <a:rPr lang="en-US" sz="2000" dirty="0" err="1">
                <a:latin typeface="Rockwell Nova" panose="02060503020205020403" pitchFamily="18" charset="0"/>
              </a:rPr>
              <a:t>EtherApe</a:t>
            </a:r>
            <a:r>
              <a:rPr lang="en-US" sz="2000" dirty="0">
                <a:latin typeface="Rockwell Nova" panose="02060503020205020403" pitchFamily="18" charset="0"/>
              </a:rPr>
              <a:t> graphical screen opened showing the traffic flow between the Kali, the HP laptop, the travel router, and the Linux-Server.</a:t>
            </a:r>
          </a:p>
        </p:txBody>
      </p:sp>
      <p:cxnSp>
        <p:nvCxnSpPr>
          <p:cNvPr id="13" name="Straight Connector 1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5A9BCFB-5850-4861-8865-0E6F4626D3E6}"/>
              </a:ext>
            </a:extLst>
          </p:cNvPr>
          <p:cNvSpPr>
            <a:spLocks noGrp="1"/>
          </p:cNvSpPr>
          <p:nvPr>
            <p:ph type="title"/>
          </p:nvPr>
        </p:nvSpPr>
        <p:spPr>
          <a:xfrm>
            <a:off x="417832" y="462242"/>
            <a:ext cx="5779910" cy="1716255"/>
          </a:xfrm>
        </p:spPr>
        <p:txBody>
          <a:bodyPr anchor="b">
            <a:noAutofit/>
          </a:bodyPr>
          <a:lstStyle/>
          <a:p>
            <a:r>
              <a:rPr lang="en-US" sz="4500" dirty="0" err="1">
                <a:latin typeface="Rockwell Nova" panose="02060503020205020403" pitchFamily="18" charset="0"/>
              </a:rPr>
              <a:t>EtherApe</a:t>
            </a:r>
            <a:r>
              <a:rPr lang="en-US" sz="4500" dirty="0">
                <a:latin typeface="Rockwell Nova" panose="02060503020205020403" pitchFamily="18" charset="0"/>
              </a:rPr>
              <a:t> Graphical Packet Flows</a:t>
            </a:r>
          </a:p>
        </p:txBody>
      </p:sp>
      <p:pic>
        <p:nvPicPr>
          <p:cNvPr id="4" name="Picture 3">
            <a:extLst>
              <a:ext uri="{FF2B5EF4-FFF2-40B4-BE49-F238E27FC236}">
                <a16:creationId xmlns:a16="http://schemas.microsoft.com/office/drawing/2014/main" id="{4A4A76ED-37CE-406C-BF6A-E9E9CB0B1A66}"/>
              </a:ext>
            </a:extLst>
          </p:cNvPr>
          <p:cNvPicPr>
            <a:picLocks noChangeAspect="1"/>
          </p:cNvPicPr>
          <p:nvPr/>
        </p:nvPicPr>
        <p:blipFill rotWithShape="1">
          <a:blip r:embed="rId2"/>
          <a:srcRect l="44028" t="31490" r="9980" b="6503"/>
          <a:stretch/>
        </p:blipFill>
        <p:spPr>
          <a:xfrm>
            <a:off x="5888685" y="1134182"/>
            <a:ext cx="6137627" cy="4654709"/>
          </a:xfrm>
          <a:prstGeom prst="rect">
            <a:avLst/>
          </a:prstGeom>
        </p:spPr>
      </p:pic>
    </p:spTree>
    <p:extLst>
      <p:ext uri="{BB962C8B-B14F-4D97-AF65-F5344CB8AC3E}">
        <p14:creationId xmlns:p14="http://schemas.microsoft.com/office/powerpoint/2010/main" val="4172230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D6282A23-9E4E-497B-9D0E-50EA74B4CCE7}"/>
              </a:ext>
            </a:extLst>
          </p:cNvPr>
          <p:cNvSpPr>
            <a:spLocks noGrp="1"/>
          </p:cNvSpPr>
          <p:nvPr>
            <p:ph idx="1"/>
          </p:nvPr>
        </p:nvSpPr>
        <p:spPr>
          <a:xfrm>
            <a:off x="838200" y="1825625"/>
            <a:ext cx="4022558" cy="4351338"/>
          </a:xfrm>
        </p:spPr>
        <p:txBody>
          <a:bodyPr>
            <a:normAutofit/>
          </a:bodyPr>
          <a:lstStyle/>
          <a:p>
            <a:r>
              <a:rPr lang="en-US" sz="2000" dirty="0">
                <a:latin typeface="Rockwell Nova" panose="02060503020205020403" pitchFamily="18" charset="0"/>
              </a:rPr>
              <a:t>Using the terminal window in the Kali VM the “service </a:t>
            </a:r>
            <a:r>
              <a:rPr lang="en-US" sz="2000" dirty="0" err="1">
                <a:latin typeface="Rockwell Nova" panose="02060503020205020403" pitchFamily="18" charset="0"/>
              </a:rPr>
              <a:t>monitorix</a:t>
            </a:r>
            <a:r>
              <a:rPr lang="en-US" sz="2000" dirty="0">
                <a:latin typeface="Rockwell Nova" panose="02060503020205020403" pitchFamily="18" charset="0"/>
              </a:rPr>
              <a:t> start” command was executed.</a:t>
            </a:r>
          </a:p>
          <a:p>
            <a:r>
              <a:rPr lang="en-US" sz="2000" dirty="0">
                <a:latin typeface="Rockwell Nova" panose="02060503020205020403" pitchFamily="18" charset="0"/>
              </a:rPr>
              <a:t>The </a:t>
            </a:r>
            <a:r>
              <a:rPr lang="en-US" sz="2000" dirty="0" err="1">
                <a:latin typeface="Rockwell Nova" panose="02060503020205020403" pitchFamily="18" charset="0"/>
              </a:rPr>
              <a:t>Monitorix</a:t>
            </a:r>
            <a:r>
              <a:rPr lang="en-US" sz="2000" dirty="0">
                <a:latin typeface="Rockwell Nova" panose="02060503020205020403" pitchFamily="18" charset="0"/>
              </a:rPr>
              <a:t> Graphical user interface was accessed, and several graphs of traffic monitoring displayed.</a:t>
            </a:r>
          </a:p>
          <a:p>
            <a:r>
              <a:rPr lang="en-US" sz="2000" dirty="0">
                <a:latin typeface="Rockwell Nova" panose="02060503020205020403" pitchFamily="18" charset="0"/>
              </a:rPr>
              <a:t>Although this is not connected to the internet traffic was manually generated to display the results in the image. </a:t>
            </a:r>
          </a:p>
        </p:txBody>
      </p:sp>
      <p:pic>
        <p:nvPicPr>
          <p:cNvPr id="14" name="Picture 13">
            <a:extLst>
              <a:ext uri="{FF2B5EF4-FFF2-40B4-BE49-F238E27FC236}">
                <a16:creationId xmlns:a16="http://schemas.microsoft.com/office/drawing/2014/main" id="{84371F62-08C8-4DA0-9DC4-296448AA6D2C}"/>
              </a:ext>
            </a:extLst>
          </p:cNvPr>
          <p:cNvPicPr>
            <a:picLocks noChangeAspect="1"/>
          </p:cNvPicPr>
          <p:nvPr/>
        </p:nvPicPr>
        <p:blipFill rotWithShape="1">
          <a:blip r:embed="rId2"/>
          <a:srcRect l="19178" t="15910" r="20000" b="4052"/>
          <a:stretch/>
        </p:blipFill>
        <p:spPr>
          <a:xfrm>
            <a:off x="5579053" y="1554956"/>
            <a:ext cx="6612947" cy="4892675"/>
          </a:xfrm>
          <a:prstGeom prst="rect">
            <a:avLst/>
          </a:prstGeom>
        </p:spPr>
      </p:pic>
      <p:sp>
        <p:nvSpPr>
          <p:cNvPr id="15" name="TextBox 14">
            <a:extLst>
              <a:ext uri="{FF2B5EF4-FFF2-40B4-BE49-F238E27FC236}">
                <a16:creationId xmlns:a16="http://schemas.microsoft.com/office/drawing/2014/main" id="{3598A5C1-B1A9-4177-A6F6-260948A1A8E0}"/>
              </a:ext>
            </a:extLst>
          </p:cNvPr>
          <p:cNvSpPr txBox="1"/>
          <p:nvPr/>
        </p:nvSpPr>
        <p:spPr>
          <a:xfrm>
            <a:off x="7053943" y="685582"/>
            <a:ext cx="3714750" cy="707886"/>
          </a:xfrm>
          <a:prstGeom prst="rect">
            <a:avLst/>
          </a:prstGeom>
          <a:noFill/>
        </p:spPr>
        <p:txBody>
          <a:bodyPr wrap="square">
            <a:spAutoFit/>
          </a:bodyPr>
          <a:lstStyle/>
          <a:p>
            <a:r>
              <a:rPr lang="en-US" sz="2000" dirty="0">
                <a:latin typeface="Rockwell Nova" panose="02060503020205020403" pitchFamily="18" charset="0"/>
              </a:rPr>
              <a:t>The </a:t>
            </a:r>
            <a:r>
              <a:rPr lang="en-US" sz="2000" dirty="0" err="1">
                <a:latin typeface="Rockwell Nova" panose="02060503020205020403" pitchFamily="18" charset="0"/>
              </a:rPr>
              <a:t>Monitorix</a:t>
            </a:r>
            <a:r>
              <a:rPr lang="en-US" sz="2000" dirty="0">
                <a:latin typeface="Rockwell Nova" panose="02060503020205020403" pitchFamily="18" charset="0"/>
              </a:rPr>
              <a:t> </a:t>
            </a:r>
            <a:r>
              <a:rPr lang="en-US" sz="2000" i="1" dirty="0">
                <a:latin typeface="Rockwell Nova" panose="02060503020205020403" pitchFamily="18" charset="0"/>
              </a:rPr>
              <a:t>System Load Average and Usage</a:t>
            </a:r>
            <a:r>
              <a:rPr lang="en-US" sz="2000" dirty="0">
                <a:latin typeface="Rockwell Nova" panose="02060503020205020403" pitchFamily="18" charset="0"/>
              </a:rPr>
              <a:t> screen.</a:t>
            </a:r>
          </a:p>
        </p:txBody>
      </p:sp>
      <p:sp>
        <p:nvSpPr>
          <p:cNvPr id="16" name="Title 1">
            <a:extLst>
              <a:ext uri="{FF2B5EF4-FFF2-40B4-BE49-F238E27FC236}">
                <a16:creationId xmlns:a16="http://schemas.microsoft.com/office/drawing/2014/main" id="{1C89B259-5F37-47C8-85FA-FF8DA3C7F626}"/>
              </a:ext>
            </a:extLst>
          </p:cNvPr>
          <p:cNvSpPr>
            <a:spLocks noGrp="1"/>
          </p:cNvSpPr>
          <p:nvPr>
            <p:ph type="title"/>
          </p:nvPr>
        </p:nvSpPr>
        <p:spPr>
          <a:xfrm>
            <a:off x="1137323" y="345965"/>
            <a:ext cx="3424311" cy="1325563"/>
          </a:xfrm>
        </p:spPr>
        <p:txBody>
          <a:bodyPr>
            <a:normAutofit/>
          </a:bodyPr>
          <a:lstStyle/>
          <a:p>
            <a:r>
              <a:rPr lang="en-US" sz="4500" dirty="0" err="1">
                <a:latin typeface="Rockwell Nova" panose="02060503020205020403" pitchFamily="18" charset="0"/>
              </a:rPr>
              <a:t>Monitorix</a:t>
            </a:r>
            <a:endParaRPr lang="en-US" sz="4500" dirty="0">
              <a:latin typeface="Rockwell Nova" panose="02060503020205020403" pitchFamily="18" charset="0"/>
            </a:endParaRPr>
          </a:p>
        </p:txBody>
      </p:sp>
    </p:spTree>
    <p:extLst>
      <p:ext uri="{BB962C8B-B14F-4D97-AF65-F5344CB8AC3E}">
        <p14:creationId xmlns:p14="http://schemas.microsoft.com/office/powerpoint/2010/main" val="2251476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99ACD4A-D8FC-4B98-9458-639B67910894}"/>
              </a:ext>
            </a:extLst>
          </p:cNvPr>
          <p:cNvSpPr>
            <a:spLocks noGrp="1"/>
          </p:cNvSpPr>
          <p:nvPr>
            <p:ph idx="1"/>
          </p:nvPr>
        </p:nvSpPr>
        <p:spPr>
          <a:xfrm>
            <a:off x="522677" y="2572064"/>
            <a:ext cx="4434721" cy="3710427"/>
          </a:xfrm>
        </p:spPr>
        <p:txBody>
          <a:bodyPr anchor="t">
            <a:noAutofit/>
          </a:bodyPr>
          <a:lstStyle/>
          <a:p>
            <a:r>
              <a:rPr lang="en-US" sz="2000" dirty="0">
                <a:latin typeface="Rockwell Nova" panose="02060503020205020403" pitchFamily="18" charset="0"/>
              </a:rPr>
              <a:t>The terminal window was used in the Kali VM to execute the “</a:t>
            </a:r>
            <a:r>
              <a:rPr lang="en-US" sz="2000" dirty="0" err="1">
                <a:latin typeface="Rockwell Nova" panose="02060503020205020403" pitchFamily="18" charset="0"/>
              </a:rPr>
              <a:t>wireshark</a:t>
            </a:r>
            <a:r>
              <a:rPr lang="en-US" sz="2000" dirty="0">
                <a:latin typeface="Rockwell Nova" panose="02060503020205020403" pitchFamily="18" charset="0"/>
              </a:rPr>
              <a:t>” command. </a:t>
            </a:r>
          </a:p>
          <a:p>
            <a:r>
              <a:rPr lang="en-US" sz="2000" dirty="0">
                <a:latin typeface="Rockwell Nova" panose="02060503020205020403" pitchFamily="18" charset="0"/>
              </a:rPr>
              <a:t>The eth0 was selected to show traffic and packet flow. </a:t>
            </a:r>
          </a:p>
          <a:p>
            <a:r>
              <a:rPr lang="en-US" sz="2000" dirty="0">
                <a:latin typeface="Rockwell Nova" panose="02060503020205020403" pitchFamily="18" charset="0"/>
              </a:rPr>
              <a:t>The Round-Trip Time was selected to show a graphical chart of traffic flow between the Kali VM and the Linux-Server.</a:t>
            </a:r>
          </a:p>
          <a:p>
            <a:r>
              <a:rPr lang="en-US" sz="2000" dirty="0">
                <a:latin typeface="Rockwell Nova" panose="02060503020205020403" pitchFamily="18" charset="0"/>
              </a:rPr>
              <a:t>The image shows the Round-Trip Time of the HTTP traffic between the Kali VM and the Linux-Server VM.</a:t>
            </a:r>
          </a:p>
        </p:txBody>
      </p:sp>
      <p:cxnSp>
        <p:nvCxnSpPr>
          <p:cNvPr id="13" name="Straight Connector 1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1ED554A-B385-466E-A2C4-648F171CA510}"/>
              </a:ext>
            </a:extLst>
          </p:cNvPr>
          <p:cNvSpPr>
            <a:spLocks noGrp="1"/>
          </p:cNvSpPr>
          <p:nvPr>
            <p:ph type="title"/>
          </p:nvPr>
        </p:nvSpPr>
        <p:spPr>
          <a:xfrm>
            <a:off x="605838" y="575509"/>
            <a:ext cx="4395340" cy="1716255"/>
          </a:xfrm>
        </p:spPr>
        <p:txBody>
          <a:bodyPr anchor="b">
            <a:noAutofit/>
          </a:bodyPr>
          <a:lstStyle/>
          <a:p>
            <a:r>
              <a:rPr lang="en-US" sz="4500" dirty="0">
                <a:latin typeface="Rockwell Nova" panose="02060503020205020403" pitchFamily="18" charset="0"/>
              </a:rPr>
              <a:t>Wireshark Performance Analysis</a:t>
            </a:r>
          </a:p>
        </p:txBody>
      </p:sp>
      <p:pic>
        <p:nvPicPr>
          <p:cNvPr id="4" name="Picture 3">
            <a:extLst>
              <a:ext uri="{FF2B5EF4-FFF2-40B4-BE49-F238E27FC236}">
                <a16:creationId xmlns:a16="http://schemas.microsoft.com/office/drawing/2014/main" id="{9C2E6BB3-5E29-415C-AF8B-B0ABF2DDBAAE}"/>
              </a:ext>
            </a:extLst>
          </p:cNvPr>
          <p:cNvPicPr>
            <a:picLocks noChangeAspect="1"/>
          </p:cNvPicPr>
          <p:nvPr/>
        </p:nvPicPr>
        <p:blipFill rotWithShape="1">
          <a:blip r:embed="rId2"/>
          <a:srcRect l="20000" t="15909" r="20000" b="2569"/>
          <a:stretch/>
        </p:blipFill>
        <p:spPr>
          <a:xfrm>
            <a:off x="5864527" y="1224784"/>
            <a:ext cx="6242856" cy="4771219"/>
          </a:xfrm>
          <a:prstGeom prst="rect">
            <a:avLst/>
          </a:prstGeom>
        </p:spPr>
      </p:pic>
    </p:spTree>
    <p:extLst>
      <p:ext uri="{BB962C8B-B14F-4D97-AF65-F5344CB8AC3E}">
        <p14:creationId xmlns:p14="http://schemas.microsoft.com/office/powerpoint/2010/main" val="3480750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577FC542-D453-4E24-881F-D399DE01369C}"/>
              </a:ext>
            </a:extLst>
          </p:cNvPr>
          <p:cNvSpPr>
            <a:spLocks noGrp="1"/>
          </p:cNvSpPr>
          <p:nvPr>
            <p:ph type="title"/>
          </p:nvPr>
        </p:nvSpPr>
        <p:spPr>
          <a:xfrm>
            <a:off x="1245072" y="1289765"/>
            <a:ext cx="3651101" cy="4270963"/>
          </a:xfrm>
        </p:spPr>
        <p:txBody>
          <a:bodyPr anchor="ctr">
            <a:normAutofit/>
          </a:bodyPr>
          <a:lstStyle/>
          <a:p>
            <a:pPr algn="ctr"/>
            <a:r>
              <a:rPr lang="en-US" sz="6700">
                <a:solidFill>
                  <a:schemeClr val="bg1"/>
                </a:solidFill>
                <a:latin typeface="Rockwell Nova" panose="02060503020205020403" pitchFamily="18" charset="0"/>
              </a:rPr>
              <a:t>IP Routing</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51B36C21-1391-49A7-83D5-9838F0C0157C}"/>
              </a:ext>
            </a:extLst>
          </p:cNvPr>
          <p:cNvSpPr>
            <a:spLocks noGrp="1"/>
          </p:cNvSpPr>
          <p:nvPr>
            <p:ph idx="1"/>
          </p:nvPr>
        </p:nvSpPr>
        <p:spPr>
          <a:xfrm>
            <a:off x="5932174" y="604101"/>
            <a:ext cx="5533982" cy="5749587"/>
          </a:xfrm>
        </p:spPr>
        <p:txBody>
          <a:bodyPr anchor="ctr">
            <a:noAutofit/>
          </a:bodyPr>
          <a:lstStyle/>
          <a:p>
            <a:r>
              <a:rPr lang="en-US" sz="1800" dirty="0">
                <a:latin typeface="Rockwell Nova" panose="02060503020205020403" pitchFamily="18" charset="0"/>
              </a:rPr>
              <a:t>In most cases the need to expand a network is necessary due to business growth or customer needs. </a:t>
            </a:r>
          </a:p>
          <a:p>
            <a:r>
              <a:rPr lang="en-US" sz="1800" dirty="0">
                <a:latin typeface="Rockwell Nova" panose="02060503020205020403" pitchFamily="18" charset="0"/>
              </a:rPr>
              <a:t>At this point of the project the GL AR750 is implemented on the small network.</a:t>
            </a:r>
          </a:p>
          <a:p>
            <a:r>
              <a:rPr lang="en-US" sz="1800" dirty="0">
                <a:latin typeface="Rockwell Nova" panose="02060503020205020403" pitchFamily="18" charset="0"/>
              </a:rPr>
              <a:t>The GL AR750 router is used as an extender for the GL-MT300N-V2 travel router. (Image on next slide.)</a:t>
            </a:r>
          </a:p>
          <a:p>
            <a:pPr lvl="1"/>
            <a:r>
              <a:rPr lang="en-US" sz="1800" dirty="0">
                <a:latin typeface="Rockwell Nova" panose="02060503020205020403" pitchFamily="18" charset="0"/>
              </a:rPr>
              <a:t>In this case it will extend and strengthen the signal of the GL-MT30N-V2 travel router and allow wireless connectivity.</a:t>
            </a:r>
          </a:p>
          <a:p>
            <a:r>
              <a:rPr lang="en-US" sz="1800" dirty="0">
                <a:latin typeface="Rockwell Nova" panose="02060503020205020403" pitchFamily="18" charset="0"/>
              </a:rPr>
              <a:t>The loopback interface on the </a:t>
            </a:r>
            <a:r>
              <a:rPr lang="en-US" sz="1800" b="0" dirty="0">
                <a:latin typeface="Rockwell Nova" panose="02060503020205020403" pitchFamily="18" charset="0"/>
              </a:rPr>
              <a:t>GL-MT300N-V2 </a:t>
            </a:r>
            <a:r>
              <a:rPr lang="en-US" sz="1800" dirty="0">
                <a:latin typeface="Rockwell Nova" panose="02060503020205020403" pitchFamily="18" charset="0"/>
              </a:rPr>
              <a:t>is configured to simulate local area network segments. </a:t>
            </a:r>
          </a:p>
          <a:p>
            <a:r>
              <a:rPr lang="en-US" sz="1800" dirty="0">
                <a:latin typeface="Rockwell Nova" panose="02060503020205020403" pitchFamily="18" charset="0"/>
              </a:rPr>
              <a:t>The two local area network segments called Lo5 and Lo6 are created.</a:t>
            </a:r>
          </a:p>
          <a:p>
            <a:r>
              <a:rPr lang="en-US" sz="1800" dirty="0">
                <a:latin typeface="Rockwell Nova" panose="02060503020205020403" pitchFamily="18" charset="0"/>
              </a:rPr>
              <a:t>The “ping” command in the terminal window on the host computer was used to test connectivity between the two new segments and the same was done on the Kali VM.</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7301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086A262-124A-4B5E-89C6-20F42F142A7F}"/>
              </a:ext>
            </a:extLst>
          </p:cNvPr>
          <p:cNvPicPr>
            <a:picLocks noChangeAspect="1"/>
          </p:cNvPicPr>
          <p:nvPr/>
        </p:nvPicPr>
        <p:blipFill rotWithShape="1">
          <a:blip r:embed="rId2"/>
          <a:srcRect t="9980" r="30833"/>
          <a:stretch/>
        </p:blipFill>
        <p:spPr>
          <a:xfrm>
            <a:off x="5758700" y="1502229"/>
            <a:ext cx="6304534" cy="4615468"/>
          </a:xfrm>
          <a:prstGeom prst="rect">
            <a:avLst/>
          </a:prstGeom>
        </p:spPr>
      </p:pic>
      <p:sp>
        <p:nvSpPr>
          <p:cNvPr id="3" name="Content Placeholder 2">
            <a:extLst>
              <a:ext uri="{FF2B5EF4-FFF2-40B4-BE49-F238E27FC236}">
                <a16:creationId xmlns:a16="http://schemas.microsoft.com/office/drawing/2014/main" id="{EAD5B321-5B93-4924-814F-04720BEBA972}"/>
              </a:ext>
            </a:extLst>
          </p:cNvPr>
          <p:cNvSpPr>
            <a:spLocks noGrp="1"/>
          </p:cNvSpPr>
          <p:nvPr>
            <p:ph idx="1"/>
          </p:nvPr>
        </p:nvSpPr>
        <p:spPr>
          <a:xfrm>
            <a:off x="672594" y="2858194"/>
            <a:ext cx="4434721" cy="3710427"/>
          </a:xfrm>
        </p:spPr>
        <p:txBody>
          <a:bodyPr anchor="t">
            <a:normAutofit/>
          </a:bodyPr>
          <a:lstStyle/>
          <a:p>
            <a:r>
              <a:rPr lang="en-US" sz="1800" dirty="0"/>
              <a:t>The WLAN SSID of the yellow GL-MT300N-V2 router shown in the extender configuration window of the GL AR-750 router. </a:t>
            </a:r>
          </a:p>
        </p:txBody>
      </p:sp>
      <p:cxnSp>
        <p:nvCxnSpPr>
          <p:cNvPr id="13" name="Straight Connector 1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B1B075C-4628-425D-B360-9EDFAF816900}"/>
              </a:ext>
            </a:extLst>
          </p:cNvPr>
          <p:cNvSpPr>
            <a:spLocks noGrp="1"/>
          </p:cNvSpPr>
          <p:nvPr>
            <p:ph type="title"/>
          </p:nvPr>
        </p:nvSpPr>
        <p:spPr>
          <a:xfrm>
            <a:off x="845728" y="289379"/>
            <a:ext cx="4395340" cy="1716255"/>
          </a:xfrm>
        </p:spPr>
        <p:txBody>
          <a:bodyPr anchor="b">
            <a:normAutofit/>
          </a:bodyPr>
          <a:lstStyle/>
          <a:p>
            <a:r>
              <a:rPr lang="en-US" sz="5400" dirty="0">
                <a:latin typeface="Rockwell Nova" panose="02060503020205020403" pitchFamily="18" charset="0"/>
              </a:rPr>
              <a:t>WLAN SSID</a:t>
            </a:r>
          </a:p>
        </p:txBody>
      </p:sp>
    </p:spTree>
    <p:extLst>
      <p:ext uri="{BB962C8B-B14F-4D97-AF65-F5344CB8AC3E}">
        <p14:creationId xmlns:p14="http://schemas.microsoft.com/office/powerpoint/2010/main" val="2763966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BDC47D-05E4-4D9E-BE12-500DAFF8CC23}"/>
              </a:ext>
            </a:extLst>
          </p:cNvPr>
          <p:cNvSpPr>
            <a:spLocks noGrp="1"/>
          </p:cNvSpPr>
          <p:nvPr>
            <p:ph idx="1"/>
          </p:nvPr>
        </p:nvSpPr>
        <p:spPr>
          <a:xfrm>
            <a:off x="672594" y="2774380"/>
            <a:ext cx="4434721" cy="3710427"/>
          </a:xfrm>
        </p:spPr>
        <p:txBody>
          <a:bodyPr anchor="t">
            <a:normAutofit/>
          </a:bodyPr>
          <a:lstStyle/>
          <a:p>
            <a:r>
              <a:rPr lang="en-US" sz="1800" dirty="0">
                <a:latin typeface="Rockwell Nova" panose="02060503020205020403" pitchFamily="18" charset="0"/>
              </a:rPr>
              <a:t>Loopback 5 and Loopback 6 interfaces on the GL-MT300N-V2 Router.</a:t>
            </a:r>
          </a:p>
        </p:txBody>
      </p:sp>
      <p:cxnSp>
        <p:nvCxnSpPr>
          <p:cNvPr id="13" name="Straight Connector 1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413CBCD-53CF-422B-9C91-BE1668787FE5}"/>
              </a:ext>
            </a:extLst>
          </p:cNvPr>
          <p:cNvSpPr>
            <a:spLocks noGrp="1"/>
          </p:cNvSpPr>
          <p:nvPr>
            <p:ph type="title"/>
          </p:nvPr>
        </p:nvSpPr>
        <p:spPr>
          <a:xfrm>
            <a:off x="599517" y="684932"/>
            <a:ext cx="4395340" cy="1716255"/>
          </a:xfrm>
        </p:spPr>
        <p:txBody>
          <a:bodyPr anchor="b">
            <a:normAutofit/>
          </a:bodyPr>
          <a:lstStyle/>
          <a:p>
            <a:r>
              <a:rPr lang="en-US" sz="3800" dirty="0">
                <a:latin typeface="Rockwell Nova" panose="02060503020205020403" pitchFamily="18" charset="0"/>
              </a:rPr>
              <a:t>IP configurations of Lo5 and Lo6 interfaces</a:t>
            </a:r>
          </a:p>
        </p:txBody>
      </p:sp>
      <p:pic>
        <p:nvPicPr>
          <p:cNvPr id="6" name="Picture 5">
            <a:extLst>
              <a:ext uri="{FF2B5EF4-FFF2-40B4-BE49-F238E27FC236}">
                <a16:creationId xmlns:a16="http://schemas.microsoft.com/office/drawing/2014/main" id="{F4FE1F8E-D146-4935-AA8B-4156B4E2219A}"/>
              </a:ext>
            </a:extLst>
          </p:cNvPr>
          <p:cNvPicPr>
            <a:picLocks noChangeAspect="1"/>
          </p:cNvPicPr>
          <p:nvPr/>
        </p:nvPicPr>
        <p:blipFill>
          <a:blip r:embed="rId2"/>
          <a:stretch>
            <a:fillRect/>
          </a:stretch>
        </p:blipFill>
        <p:spPr>
          <a:xfrm>
            <a:off x="5779909" y="1086916"/>
            <a:ext cx="6362700" cy="5029200"/>
          </a:xfrm>
          <a:prstGeom prst="rect">
            <a:avLst/>
          </a:prstGeom>
        </p:spPr>
      </p:pic>
    </p:spTree>
    <p:extLst>
      <p:ext uri="{BB962C8B-B14F-4D97-AF65-F5344CB8AC3E}">
        <p14:creationId xmlns:p14="http://schemas.microsoft.com/office/powerpoint/2010/main" val="3988869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C5EE7278-CB72-439A-8BDB-7CD2AE7B713A}"/>
              </a:ext>
            </a:extLst>
          </p:cNvPr>
          <p:cNvSpPr>
            <a:spLocks noGrp="1"/>
          </p:cNvSpPr>
          <p:nvPr>
            <p:ph type="title"/>
          </p:nvPr>
        </p:nvSpPr>
        <p:spPr>
          <a:xfrm>
            <a:off x="3518612" y="318880"/>
            <a:ext cx="7161245" cy="1325563"/>
          </a:xfrm>
        </p:spPr>
        <p:txBody>
          <a:bodyPr>
            <a:normAutofit/>
          </a:bodyPr>
          <a:lstStyle/>
          <a:p>
            <a:r>
              <a:rPr lang="en-US" sz="5000" b="1" dirty="0">
                <a:latin typeface="Rockwell Nova" panose="02060503020205020403" pitchFamily="18" charset="0"/>
              </a:rPr>
              <a:t>A Small Network</a:t>
            </a:r>
          </a:p>
        </p:txBody>
      </p:sp>
      <p:sp>
        <p:nvSpPr>
          <p:cNvPr id="11"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3"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cxnSp>
        <p:nvCxnSpPr>
          <p:cNvPr id="15" name="Straight Connector 14">
            <a:extLst>
              <a:ext uri="{FF2B5EF4-FFF2-40B4-BE49-F238E27FC236}">
                <a16:creationId xmlns:a16="http://schemas.microsoft.com/office/drawing/2014/main" id="{94169334-264D-4176-8BDE-037249A61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440" y="1027906"/>
            <a:ext cx="3408787" cy="0"/>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aphicFrame>
        <p:nvGraphicFramePr>
          <p:cNvPr id="5" name="Content Placeholder 2">
            <a:extLst>
              <a:ext uri="{FF2B5EF4-FFF2-40B4-BE49-F238E27FC236}">
                <a16:creationId xmlns:a16="http://schemas.microsoft.com/office/drawing/2014/main" id="{6641B4A5-1C57-4394-BFDA-4E9912FC7912}"/>
              </a:ext>
            </a:extLst>
          </p:cNvPr>
          <p:cNvGraphicFramePr>
            <a:graphicFrameLocks noGrp="1"/>
          </p:cNvGraphicFramePr>
          <p:nvPr>
            <p:ph idx="1"/>
            <p:extLst>
              <p:ext uri="{D42A27DB-BD31-4B8C-83A1-F6EECF244321}">
                <p14:modId xmlns:p14="http://schemas.microsoft.com/office/powerpoint/2010/main" val="2202601710"/>
              </p:ext>
            </p:extLst>
          </p:nvPr>
        </p:nvGraphicFramePr>
        <p:xfrm>
          <a:off x="838200" y="2633113"/>
          <a:ext cx="10515600" cy="3543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 name="Rectangle 29" descr="Server">
            <a:extLst>
              <a:ext uri="{FF2B5EF4-FFF2-40B4-BE49-F238E27FC236}">
                <a16:creationId xmlns:a16="http://schemas.microsoft.com/office/drawing/2014/main" id="{86EA3D22-7A46-48BA-BE3C-E145E9BF0979}"/>
              </a:ext>
            </a:extLst>
          </p:cNvPr>
          <p:cNvSpPr/>
          <p:nvPr/>
        </p:nvSpPr>
        <p:spPr>
          <a:xfrm>
            <a:off x="2342668" y="532616"/>
            <a:ext cx="1339682" cy="1328261"/>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2" name="Rectangle 31">
            <a:extLst>
              <a:ext uri="{FF2B5EF4-FFF2-40B4-BE49-F238E27FC236}">
                <a16:creationId xmlns:a16="http://schemas.microsoft.com/office/drawing/2014/main" id="{3AEDF986-A6D6-42C0-B5DE-70A4029F847B}"/>
              </a:ext>
            </a:extLst>
          </p:cNvPr>
          <p:cNvSpPr/>
          <p:nvPr/>
        </p:nvSpPr>
        <p:spPr>
          <a:xfrm>
            <a:off x="2671030" y="2744042"/>
            <a:ext cx="1934296" cy="268383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TextBox 32">
            <a:extLst>
              <a:ext uri="{FF2B5EF4-FFF2-40B4-BE49-F238E27FC236}">
                <a16:creationId xmlns:a16="http://schemas.microsoft.com/office/drawing/2014/main" id="{AFAC943E-BB54-434B-B545-6411B1895DD1}"/>
              </a:ext>
            </a:extLst>
          </p:cNvPr>
          <p:cNvSpPr txBox="1"/>
          <p:nvPr/>
        </p:nvSpPr>
        <p:spPr>
          <a:xfrm>
            <a:off x="3628081" y="1336268"/>
            <a:ext cx="5727382" cy="103897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dirty="0">
                <a:latin typeface="Rockwell Nova" panose="02060503020205020403" pitchFamily="18" charset="0"/>
              </a:rPr>
              <a:t>This small network will stage a host machine, two travel routers, and three guest virtual machines.</a:t>
            </a:r>
          </a:p>
        </p:txBody>
      </p:sp>
    </p:spTree>
    <p:extLst>
      <p:ext uri="{BB962C8B-B14F-4D97-AF65-F5344CB8AC3E}">
        <p14:creationId xmlns:p14="http://schemas.microsoft.com/office/powerpoint/2010/main" val="3672066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284361-82D8-42AE-8B1D-8CBDD810A110}"/>
              </a:ext>
            </a:extLst>
          </p:cNvPr>
          <p:cNvSpPr>
            <a:spLocks noGrp="1"/>
          </p:cNvSpPr>
          <p:nvPr>
            <p:ph type="title"/>
          </p:nvPr>
        </p:nvSpPr>
        <p:spPr>
          <a:xfrm>
            <a:off x="818307" y="1336582"/>
            <a:ext cx="4412419" cy="3626217"/>
          </a:xfrm>
        </p:spPr>
        <p:txBody>
          <a:bodyPr vert="horz" lIns="91440" tIns="45720" rIns="91440" bIns="45720" rtlCol="0" anchor="t">
            <a:noAutofit/>
          </a:bodyPr>
          <a:lstStyle/>
          <a:p>
            <a:pPr algn="r">
              <a:spcAft>
                <a:spcPts val="600"/>
              </a:spcAft>
            </a:pPr>
            <a:r>
              <a:rPr lang="en-US" sz="4000" i="0" kern="1200" cap="all" baseline="0" dirty="0">
                <a:solidFill>
                  <a:schemeClr val="bg1"/>
                </a:solidFill>
                <a:latin typeface="Rockwell Nova" panose="02060503020205020403" pitchFamily="18" charset="0"/>
              </a:rPr>
              <a:t>Ping results from the Host Computer to two loopback interfaces</a:t>
            </a:r>
          </a:p>
        </p:txBody>
      </p:sp>
      <p:sp>
        <p:nvSpPr>
          <p:cNvPr id="3" name="Content Placeholder 2">
            <a:extLst>
              <a:ext uri="{FF2B5EF4-FFF2-40B4-BE49-F238E27FC236}">
                <a16:creationId xmlns:a16="http://schemas.microsoft.com/office/drawing/2014/main" id="{430C3677-C7FF-4FF6-B995-2CAED3EA58AE}"/>
              </a:ext>
            </a:extLst>
          </p:cNvPr>
          <p:cNvSpPr>
            <a:spLocks noGrp="1"/>
          </p:cNvSpPr>
          <p:nvPr>
            <p:ph idx="1"/>
          </p:nvPr>
        </p:nvSpPr>
        <p:spPr>
          <a:xfrm>
            <a:off x="457200" y="5350213"/>
            <a:ext cx="4412417" cy="1031537"/>
          </a:xfrm>
        </p:spPr>
        <p:txBody>
          <a:bodyPr vert="horz" lIns="91440" tIns="45720" rIns="91440" bIns="45720" rtlCol="0">
            <a:normAutofit/>
          </a:bodyPr>
          <a:lstStyle/>
          <a:p>
            <a:pPr marL="0" indent="0" algn="r">
              <a:buNone/>
            </a:pPr>
            <a:r>
              <a:rPr lang="en-US" sz="2000" dirty="0">
                <a:solidFill>
                  <a:schemeClr val="bg1"/>
                </a:solidFill>
                <a:latin typeface="Rockwell Nova" panose="02060503020205020403" pitchFamily="18" charset="0"/>
              </a:rPr>
              <a:t>T</a:t>
            </a:r>
            <a:r>
              <a:rPr lang="en-US" sz="2000" kern="1200" dirty="0">
                <a:solidFill>
                  <a:schemeClr val="bg1"/>
                </a:solidFill>
                <a:latin typeface="Rockwell Nova" panose="02060503020205020403" pitchFamily="18" charset="0"/>
              </a:rPr>
              <a:t>he ICMP Ping tests from the Host Computer to two Loopback interfaces. </a:t>
            </a:r>
          </a:p>
        </p:txBody>
      </p:sp>
      <p:sp>
        <p:nvSpPr>
          <p:cNvPr id="13"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chemeClr val="bg1"/>
          </a:solidFill>
          <a:ln w="603" cap="flat">
            <a:noFill/>
            <a:prstDash val="solid"/>
            <a:miter/>
          </a:ln>
        </p:spPr>
        <p:txBody>
          <a:bodyPr rtlCol="0" anchor="ctr"/>
          <a:lstStyle/>
          <a:p>
            <a:endParaRPr lang="en-US"/>
          </a:p>
        </p:txBody>
      </p:sp>
      <p:cxnSp>
        <p:nvCxnSpPr>
          <p:cNvPr id="15" name="Straight Connector 1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5411853-3D15-467B-BADC-2E61B71ACC4F}"/>
              </a:ext>
            </a:extLst>
          </p:cNvPr>
          <p:cNvPicPr>
            <a:picLocks noChangeAspect="1"/>
          </p:cNvPicPr>
          <p:nvPr/>
        </p:nvPicPr>
        <p:blipFill rotWithShape="1">
          <a:blip r:embed="rId2"/>
          <a:srcRect l="13333" t="14428" r="44645" b="18874"/>
          <a:stretch/>
        </p:blipFill>
        <p:spPr>
          <a:xfrm>
            <a:off x="5736020" y="1336582"/>
            <a:ext cx="5728084" cy="5114085"/>
          </a:xfrm>
          <a:prstGeom prst="rect">
            <a:avLst/>
          </a:prstGeom>
        </p:spPr>
      </p:pic>
      <p:sp>
        <p:nvSpPr>
          <p:cNvPr id="17"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Tree>
    <p:extLst>
      <p:ext uri="{BB962C8B-B14F-4D97-AF65-F5344CB8AC3E}">
        <p14:creationId xmlns:p14="http://schemas.microsoft.com/office/powerpoint/2010/main" val="2308113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E3F047-C4AB-40F8-9797-F73EA04BC51B}"/>
              </a:ext>
            </a:extLst>
          </p:cNvPr>
          <p:cNvSpPr>
            <a:spLocks noGrp="1"/>
          </p:cNvSpPr>
          <p:nvPr>
            <p:ph type="title"/>
          </p:nvPr>
        </p:nvSpPr>
        <p:spPr>
          <a:xfrm>
            <a:off x="974581" y="1615891"/>
            <a:ext cx="4412419" cy="3626217"/>
          </a:xfrm>
        </p:spPr>
        <p:txBody>
          <a:bodyPr vert="horz" lIns="91440" tIns="45720" rIns="91440" bIns="45720" rtlCol="0" anchor="t">
            <a:noAutofit/>
          </a:bodyPr>
          <a:lstStyle/>
          <a:p>
            <a:pPr algn="r"/>
            <a:r>
              <a:rPr lang="en-US" sz="4000" i="0" kern="1200" cap="all" baseline="0" dirty="0">
                <a:solidFill>
                  <a:schemeClr val="bg1"/>
                </a:solidFill>
                <a:latin typeface="Rockwell Nova" panose="02060503020205020403" pitchFamily="18" charset="0"/>
              </a:rPr>
              <a:t>Ping results from the Kali VM to two loopback interfaces</a:t>
            </a:r>
          </a:p>
        </p:txBody>
      </p:sp>
      <p:sp>
        <p:nvSpPr>
          <p:cNvPr id="3" name="Content Placeholder 2">
            <a:extLst>
              <a:ext uri="{FF2B5EF4-FFF2-40B4-BE49-F238E27FC236}">
                <a16:creationId xmlns:a16="http://schemas.microsoft.com/office/drawing/2014/main" id="{15766049-8F4E-4127-8C57-7E14F593B451}"/>
              </a:ext>
            </a:extLst>
          </p:cNvPr>
          <p:cNvSpPr>
            <a:spLocks noGrp="1"/>
          </p:cNvSpPr>
          <p:nvPr>
            <p:ph idx="1"/>
          </p:nvPr>
        </p:nvSpPr>
        <p:spPr>
          <a:xfrm>
            <a:off x="974581" y="5177430"/>
            <a:ext cx="4412417" cy="1031537"/>
          </a:xfrm>
        </p:spPr>
        <p:txBody>
          <a:bodyPr vert="horz" lIns="91440" tIns="45720" rIns="91440" bIns="45720" rtlCol="0">
            <a:normAutofit/>
          </a:bodyPr>
          <a:lstStyle/>
          <a:p>
            <a:pPr marL="457200" lvl="1" indent="0" algn="r">
              <a:buNone/>
            </a:pPr>
            <a:r>
              <a:rPr lang="en-US" sz="2000" kern="1200" dirty="0">
                <a:solidFill>
                  <a:schemeClr val="bg1"/>
                </a:solidFill>
                <a:latin typeface="Rockwell Nova" panose="02060503020205020403" pitchFamily="18" charset="0"/>
              </a:rPr>
              <a:t>A screenshot of the ICMP Ping tests from the Kali VM to two Loopback interfaces. </a:t>
            </a:r>
          </a:p>
        </p:txBody>
      </p:sp>
      <p:sp>
        <p:nvSpPr>
          <p:cNvPr id="13"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chemeClr val="bg1"/>
          </a:solidFill>
          <a:ln w="603" cap="flat">
            <a:noFill/>
            <a:prstDash val="solid"/>
            <a:miter/>
          </a:ln>
        </p:spPr>
        <p:txBody>
          <a:bodyPr rtlCol="0" anchor="ctr"/>
          <a:lstStyle/>
          <a:p>
            <a:endParaRPr lang="en-US"/>
          </a:p>
        </p:txBody>
      </p:sp>
      <p:cxnSp>
        <p:nvCxnSpPr>
          <p:cNvPr id="15" name="Straight Connector 1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7DBA787-3866-4665-AD75-06AD2B4BAA7E}"/>
              </a:ext>
            </a:extLst>
          </p:cNvPr>
          <p:cNvPicPr>
            <a:picLocks noChangeAspect="1"/>
          </p:cNvPicPr>
          <p:nvPr/>
        </p:nvPicPr>
        <p:blipFill rotWithShape="1">
          <a:blip r:embed="rId2"/>
          <a:srcRect l="6922" t="13104" r="32886" b="17318"/>
          <a:stretch/>
        </p:blipFill>
        <p:spPr>
          <a:xfrm>
            <a:off x="5491140" y="1589368"/>
            <a:ext cx="6700860" cy="4357007"/>
          </a:xfrm>
          <a:prstGeom prst="rect">
            <a:avLst/>
          </a:prstGeom>
        </p:spPr>
      </p:pic>
      <p:sp>
        <p:nvSpPr>
          <p:cNvPr id="17"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Tree>
    <p:extLst>
      <p:ext uri="{BB962C8B-B14F-4D97-AF65-F5344CB8AC3E}">
        <p14:creationId xmlns:p14="http://schemas.microsoft.com/office/powerpoint/2010/main" val="3712779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CB4DAD5A-DB46-4B5A-806C-A641BE60BCA0}"/>
              </a:ext>
            </a:extLst>
          </p:cNvPr>
          <p:cNvSpPr>
            <a:spLocks noGrp="1"/>
          </p:cNvSpPr>
          <p:nvPr>
            <p:ph type="title"/>
          </p:nvPr>
        </p:nvSpPr>
        <p:spPr>
          <a:xfrm>
            <a:off x="838200" y="365125"/>
            <a:ext cx="9842237" cy="1325563"/>
          </a:xfrm>
        </p:spPr>
        <p:txBody>
          <a:bodyPr>
            <a:normAutofit/>
          </a:bodyPr>
          <a:lstStyle/>
          <a:p>
            <a:r>
              <a:rPr lang="en-US">
                <a:latin typeface="Rockwell Nova" panose="02060503020205020403" pitchFamily="18" charset="0"/>
              </a:rPr>
              <a:t>Challenges</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3"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4"/>
          </a:solidFill>
          <a:ln w="603" cap="flat">
            <a:noFill/>
            <a:prstDash val="solid"/>
            <a:miter/>
          </a:ln>
        </p:spPr>
        <p:txBody>
          <a:bodyPr rtlCol="0" anchor="ctr"/>
          <a:lstStyle/>
          <a:p>
            <a:endParaRPr lang="en-US"/>
          </a:p>
        </p:txBody>
      </p:sp>
      <p:sp>
        <p:nvSpPr>
          <p:cNvPr id="15"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solidFill>
          <a:ln w="422" cap="flat">
            <a:noFill/>
            <a:prstDash val="solid"/>
            <a:miter/>
          </a:ln>
        </p:spPr>
        <p:txBody>
          <a:bodyPr rtlCol="0" anchor="ctr"/>
          <a:lstStyle/>
          <a:p>
            <a:endParaRPr lang="en-US"/>
          </a:p>
        </p:txBody>
      </p:sp>
      <p:sp>
        <p:nvSpPr>
          <p:cNvPr id="17"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4"/>
          </a:solidFill>
          <a:ln w="610" cap="flat">
            <a:noFill/>
            <a:prstDash val="solid"/>
            <a:miter/>
          </a:ln>
        </p:spPr>
        <p:txBody>
          <a:bodyPr rtlCol="0" anchor="ctr"/>
          <a:lstStyle/>
          <a:p>
            <a:endParaRPr lang="en-US"/>
          </a:p>
        </p:txBody>
      </p:sp>
      <p:graphicFrame>
        <p:nvGraphicFramePr>
          <p:cNvPr id="5" name="Content Placeholder 2">
            <a:extLst>
              <a:ext uri="{FF2B5EF4-FFF2-40B4-BE49-F238E27FC236}">
                <a16:creationId xmlns:a16="http://schemas.microsoft.com/office/drawing/2014/main" id="{2CDD02A1-6057-4AB2-A9F3-C0724EE18D80}"/>
              </a:ext>
            </a:extLst>
          </p:cNvPr>
          <p:cNvGraphicFramePr>
            <a:graphicFrameLocks noGrp="1"/>
          </p:cNvGraphicFramePr>
          <p:nvPr>
            <p:ph idx="1"/>
            <p:extLst>
              <p:ext uri="{D42A27DB-BD31-4B8C-83A1-F6EECF244321}">
                <p14:modId xmlns:p14="http://schemas.microsoft.com/office/powerpoint/2010/main" val="9254725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4614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B45E496B-04CB-4895-A396-69BE50F89856}"/>
              </a:ext>
            </a:extLst>
          </p:cNvPr>
          <p:cNvSpPr>
            <a:spLocks noGrp="1"/>
          </p:cNvSpPr>
          <p:nvPr>
            <p:ph type="title"/>
          </p:nvPr>
        </p:nvSpPr>
        <p:spPr>
          <a:xfrm>
            <a:off x="3506755" y="365125"/>
            <a:ext cx="7161245" cy="1325563"/>
          </a:xfrm>
        </p:spPr>
        <p:txBody>
          <a:bodyPr>
            <a:normAutofit/>
          </a:bodyPr>
          <a:lstStyle/>
          <a:p>
            <a:r>
              <a:rPr lang="en-US" sz="3600">
                <a:latin typeface="Rockwell Nova" panose="02060503020205020403" pitchFamily="18" charset="0"/>
              </a:rPr>
              <a:t>Career Skills Obtained</a:t>
            </a:r>
          </a:p>
        </p:txBody>
      </p:sp>
      <p:sp>
        <p:nvSpPr>
          <p:cNvPr id="24"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26"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cxnSp>
        <p:nvCxnSpPr>
          <p:cNvPr id="28" name="Straight Connector 27">
            <a:extLst>
              <a:ext uri="{FF2B5EF4-FFF2-40B4-BE49-F238E27FC236}">
                <a16:creationId xmlns:a16="http://schemas.microsoft.com/office/drawing/2014/main" id="{94169334-264D-4176-8BDE-037249A61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440" y="1027906"/>
            <a:ext cx="3408787" cy="0"/>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
        <p:nvSpPr>
          <p:cNvPr id="30"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aphicFrame>
        <p:nvGraphicFramePr>
          <p:cNvPr id="6" name="Content Placeholder 2">
            <a:extLst>
              <a:ext uri="{FF2B5EF4-FFF2-40B4-BE49-F238E27FC236}">
                <a16:creationId xmlns:a16="http://schemas.microsoft.com/office/drawing/2014/main" id="{E51AB408-6EEB-42F4-AFA0-4B306A3F0B0C}"/>
              </a:ext>
            </a:extLst>
          </p:cNvPr>
          <p:cNvGraphicFramePr>
            <a:graphicFrameLocks noGrp="1"/>
          </p:cNvGraphicFramePr>
          <p:nvPr>
            <p:ph idx="1"/>
            <p:extLst>
              <p:ext uri="{D42A27DB-BD31-4B8C-83A1-F6EECF244321}">
                <p14:modId xmlns:p14="http://schemas.microsoft.com/office/powerpoint/2010/main" val="2835239027"/>
              </p:ext>
            </p:extLst>
          </p:nvPr>
        </p:nvGraphicFramePr>
        <p:xfrm>
          <a:off x="838200" y="1463982"/>
          <a:ext cx="10515600" cy="47129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173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A2ED6A-D6A8-4BD0-8561-9B809620F402}"/>
              </a:ext>
            </a:extLst>
          </p:cNvPr>
          <p:cNvSpPr>
            <a:spLocks noGrp="1"/>
          </p:cNvSpPr>
          <p:nvPr>
            <p:ph type="title"/>
          </p:nvPr>
        </p:nvSpPr>
        <p:spPr>
          <a:xfrm>
            <a:off x="799731" y="950200"/>
            <a:ext cx="5243394" cy="2225532"/>
          </a:xfrm>
        </p:spPr>
        <p:txBody>
          <a:bodyPr anchor="t">
            <a:normAutofit/>
          </a:bodyPr>
          <a:lstStyle/>
          <a:p>
            <a:r>
              <a:rPr lang="en-US" sz="6000" dirty="0">
                <a:latin typeface="Rockwell Nova" panose="02060503020205020403" pitchFamily="18" charset="0"/>
              </a:rPr>
              <a:t>Conclusion</a:t>
            </a:r>
          </a:p>
        </p:txBody>
      </p:sp>
      <p:cxnSp>
        <p:nvCxnSpPr>
          <p:cNvPr id="30" name="Straight Connector 2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81934"/>
            <a:ext cx="0" cy="6476066"/>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5948"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4"/>
          </a:solidFill>
          <a:ln w="603" cap="flat">
            <a:noFill/>
            <a:prstDash val="solid"/>
            <a:miter/>
          </a:ln>
        </p:spPr>
        <p:txBody>
          <a:bodyPr rtlCol="0" anchor="ctr"/>
          <a:lstStyle/>
          <a:p>
            <a:endParaRPr lang="en-US"/>
          </a:p>
        </p:txBody>
      </p:sp>
      <p:sp>
        <p:nvSpPr>
          <p:cNvPr id="3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4728"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solidFill>
          <a:ln w="422" cap="flat">
            <a:noFill/>
            <a:prstDash val="solid"/>
            <a:miter/>
          </a:ln>
        </p:spPr>
        <p:txBody>
          <a:bodyPr rtlCol="0" anchor="ctr"/>
          <a:lstStyle/>
          <a:p>
            <a:endParaRPr lang="en-US"/>
          </a:p>
        </p:txBody>
      </p:sp>
      <p:sp>
        <p:nvSpPr>
          <p:cNvPr id="3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408"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4"/>
          </a:solidFill>
          <a:ln w="610" cap="flat">
            <a:noFill/>
            <a:prstDash val="solid"/>
            <a:miter/>
          </a:ln>
        </p:spPr>
        <p:txBody>
          <a:bodyPr rtlCol="0" anchor="ctr"/>
          <a:lstStyle/>
          <a:p>
            <a:endParaRPr lang="en-US"/>
          </a:p>
        </p:txBody>
      </p:sp>
      <p:pic>
        <p:nvPicPr>
          <p:cNvPr id="6" name="Picture 5">
            <a:extLst>
              <a:ext uri="{FF2B5EF4-FFF2-40B4-BE49-F238E27FC236}">
                <a16:creationId xmlns:a16="http://schemas.microsoft.com/office/drawing/2014/main" id="{0C1367E0-4927-4779-A440-C2D44F532D31}"/>
              </a:ext>
            </a:extLst>
          </p:cNvPr>
          <p:cNvPicPr>
            <a:picLocks noChangeAspect="1"/>
          </p:cNvPicPr>
          <p:nvPr/>
        </p:nvPicPr>
        <p:blipFill rotWithShape="1">
          <a:blip r:embed="rId2"/>
          <a:srcRect t="2065" r="-4" b="12361"/>
          <a:stretch/>
        </p:blipFill>
        <p:spPr>
          <a:xfrm>
            <a:off x="838200" y="3003053"/>
            <a:ext cx="5243391" cy="2994972"/>
          </a:xfrm>
          <a:prstGeom prst="rect">
            <a:avLst/>
          </a:prstGeom>
        </p:spPr>
      </p:pic>
      <p:sp>
        <p:nvSpPr>
          <p:cNvPr id="38" name="Rectangle 37">
            <a:extLst>
              <a:ext uri="{FF2B5EF4-FFF2-40B4-BE49-F238E27FC236}">
                <a16:creationId xmlns:a16="http://schemas.microsoft.com/office/drawing/2014/main" id="{2CA8D992-BB3F-47CD-BA18-71D545392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3000055"/>
            <a:ext cx="5243390" cy="2997970"/>
          </a:xfrm>
          <a:prstGeom prst="rect">
            <a:avLst/>
          </a:prstGeom>
          <a:gradFill flip="none" rotWithShape="1">
            <a:gsLst>
              <a:gs pos="100000">
                <a:schemeClr val="accent4">
                  <a:alpha val="20000"/>
                </a:schemeClr>
              </a:gs>
              <a:gs pos="0">
                <a:schemeClr val="accent2">
                  <a:alpha val="5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77A0759-5853-4FCC-81EE-6BEC7E23C479}"/>
              </a:ext>
            </a:extLst>
          </p:cNvPr>
          <p:cNvSpPr>
            <a:spLocks noGrp="1"/>
          </p:cNvSpPr>
          <p:nvPr>
            <p:ph idx="1"/>
          </p:nvPr>
        </p:nvSpPr>
        <p:spPr>
          <a:xfrm>
            <a:off x="7229042" y="879355"/>
            <a:ext cx="4124758" cy="5120755"/>
          </a:xfrm>
        </p:spPr>
        <p:txBody>
          <a:bodyPr anchor="ctr">
            <a:normAutofit/>
          </a:bodyPr>
          <a:lstStyle/>
          <a:p>
            <a:r>
              <a:rPr lang="en-US" sz="1700" dirty="0">
                <a:latin typeface="Rockwell Nova" panose="02060503020205020403" pitchFamily="18" charset="0"/>
              </a:rPr>
              <a:t>Networks, whether large or small can grow due to business or customer needs. </a:t>
            </a:r>
          </a:p>
          <a:p>
            <a:r>
              <a:rPr lang="en-US" sz="1700" dirty="0">
                <a:latin typeface="Rockwell Nova" panose="02060503020205020403" pitchFamily="18" charset="0"/>
              </a:rPr>
              <a:t>There is more to consider when implementing a large or small network such as subnetting, IP routing, virtual machines, password salt/hashes, network traffic monitoring, and vulnerability assessments. </a:t>
            </a:r>
          </a:p>
          <a:p>
            <a:r>
              <a:rPr lang="en-US" sz="1700" dirty="0">
                <a:latin typeface="Rockwell Nova" panose="02060503020205020403" pitchFamily="18" charset="0"/>
              </a:rPr>
              <a:t>Considering this small network has the potential for growth still, this is just a bit of what can be done to it.</a:t>
            </a:r>
          </a:p>
          <a:p>
            <a:r>
              <a:rPr lang="en-US" sz="1700" dirty="0">
                <a:latin typeface="Rockwell Nova" panose="02060503020205020403" pitchFamily="18" charset="0"/>
              </a:rPr>
              <a:t>Overall, this project implemented a small networking using a HP computer, two travel routers, and a VMware environment including three guest VMs.</a:t>
            </a:r>
          </a:p>
        </p:txBody>
      </p:sp>
    </p:spTree>
    <p:extLst>
      <p:ext uri="{BB962C8B-B14F-4D97-AF65-F5344CB8AC3E}">
        <p14:creationId xmlns:p14="http://schemas.microsoft.com/office/powerpoint/2010/main" val="892211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7" name="Content Placeholder 6">
            <a:extLst>
              <a:ext uri="{FF2B5EF4-FFF2-40B4-BE49-F238E27FC236}">
                <a16:creationId xmlns:a16="http://schemas.microsoft.com/office/drawing/2014/main" id="{217FDD9F-6ABD-4839-903F-01D2AFFF0B5C}"/>
              </a:ext>
            </a:extLst>
          </p:cNvPr>
          <p:cNvSpPr>
            <a:spLocks noGrp="1"/>
          </p:cNvSpPr>
          <p:nvPr>
            <p:ph idx="1"/>
          </p:nvPr>
        </p:nvSpPr>
        <p:spPr>
          <a:xfrm>
            <a:off x="6052960" y="1863272"/>
            <a:ext cx="5034623" cy="5171933"/>
          </a:xfrm>
        </p:spPr>
        <p:txBody>
          <a:bodyPr anchor="t">
            <a:normAutofit fontScale="92500" lnSpcReduction="20000"/>
          </a:bodyPr>
          <a:lstStyle/>
          <a:p>
            <a:r>
              <a:rPr lang="en-US" sz="2000" dirty="0">
                <a:latin typeface="Rockwell Nova" panose="02060503020205020403" pitchFamily="18" charset="0"/>
              </a:rPr>
              <a:t>The Kali VM was installed on the VMware environment that is on the HP laptop. (Image on next slide.)</a:t>
            </a:r>
          </a:p>
          <a:p>
            <a:r>
              <a:rPr lang="en-US" sz="2000" dirty="0">
                <a:latin typeface="Rockwell Nova" panose="02060503020205020403" pitchFamily="18" charset="0"/>
              </a:rPr>
              <a:t>The GL-MT300N-V2 travel router was plugged into the HP laptop using a cat5e ethernet cable and power cable.</a:t>
            </a:r>
          </a:p>
          <a:p>
            <a:r>
              <a:rPr lang="en-US" sz="2000" dirty="0">
                <a:latin typeface="Rockwell Nova" panose="02060503020205020403" pitchFamily="18" charset="0"/>
              </a:rPr>
              <a:t>The VMware environment settings were bridged to make sure Kali had access to the network along with the Ubuntu VM.</a:t>
            </a:r>
          </a:p>
          <a:p>
            <a:r>
              <a:rPr lang="en-US" sz="2000" dirty="0">
                <a:latin typeface="Rockwell Nova" panose="02060503020205020403" pitchFamily="18" charset="0"/>
              </a:rPr>
              <a:t>Once the Kali machine was up and running, the “ifconfig” command was entered in the Terminal window to confirm the IPv4 address of Kali and the same was done to the Ubuntu VM.</a:t>
            </a:r>
          </a:p>
          <a:p>
            <a:r>
              <a:rPr lang="en-US" sz="2000" dirty="0">
                <a:latin typeface="Rockwell Nova" panose="02060503020205020403" pitchFamily="18" charset="0"/>
              </a:rPr>
              <a:t>Following the confirmation, a “ping” connectivity test was performed to check and confirm the connection between Kali VM and Ubuntu VM.</a:t>
            </a:r>
          </a:p>
          <a:p>
            <a:endParaRPr lang="en-US" sz="1800" dirty="0"/>
          </a:p>
        </p:txBody>
      </p:sp>
      <p:sp>
        <p:nvSpPr>
          <p:cNvPr id="21"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23" name="Straight Connector 2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C584C07-6E0B-4900-82DA-12A241E7DD51}"/>
              </a:ext>
            </a:extLst>
          </p:cNvPr>
          <p:cNvPicPr>
            <a:picLocks noChangeAspect="1"/>
          </p:cNvPicPr>
          <p:nvPr/>
        </p:nvPicPr>
        <p:blipFill>
          <a:blip r:embed="rId2"/>
          <a:stretch>
            <a:fillRect/>
          </a:stretch>
        </p:blipFill>
        <p:spPr>
          <a:xfrm>
            <a:off x="1358518" y="2162594"/>
            <a:ext cx="3924300" cy="2895600"/>
          </a:xfrm>
          <a:prstGeom prst="rect">
            <a:avLst/>
          </a:prstGeom>
        </p:spPr>
      </p:pic>
      <p:sp>
        <p:nvSpPr>
          <p:cNvPr id="2" name="Title 1">
            <a:extLst>
              <a:ext uri="{FF2B5EF4-FFF2-40B4-BE49-F238E27FC236}">
                <a16:creationId xmlns:a16="http://schemas.microsoft.com/office/drawing/2014/main" id="{3298D8B1-0469-46C3-A05E-9D21A067881C}"/>
              </a:ext>
            </a:extLst>
          </p:cNvPr>
          <p:cNvSpPr>
            <a:spLocks noGrp="1"/>
          </p:cNvSpPr>
          <p:nvPr>
            <p:ph type="title"/>
          </p:nvPr>
        </p:nvSpPr>
        <p:spPr>
          <a:xfrm>
            <a:off x="680086" y="738864"/>
            <a:ext cx="11067170" cy="972499"/>
          </a:xfrm>
        </p:spPr>
        <p:txBody>
          <a:bodyPr anchor="b">
            <a:noAutofit/>
          </a:bodyPr>
          <a:lstStyle/>
          <a:p>
            <a:pPr algn="ctr"/>
            <a:r>
              <a:rPr lang="en-US" sz="4500" b="1" dirty="0">
                <a:latin typeface="Rockwell Nova" panose="02060503020205020403" pitchFamily="18" charset="0"/>
                <a:cs typeface="Raavi" panose="020B0502040204020203" pitchFamily="34" charset="0"/>
              </a:rPr>
              <a:t>Import Kali Virtualized Appliance to VMware Player</a:t>
            </a:r>
          </a:p>
        </p:txBody>
      </p:sp>
    </p:spTree>
    <p:extLst>
      <p:ext uri="{BB962C8B-B14F-4D97-AF65-F5344CB8AC3E}">
        <p14:creationId xmlns:p14="http://schemas.microsoft.com/office/powerpoint/2010/main" val="104621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57738" y="8149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39" name="Graphic 15">
            <a:extLst>
              <a:ext uri="{FF2B5EF4-FFF2-40B4-BE49-F238E27FC236}">
                <a16:creationId xmlns:a16="http://schemas.microsoft.com/office/drawing/2014/main" id="{8550FED7-7C32-42BB-98DB-30272A633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16518" y="104429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41"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42198" y="1268720"/>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cxnSp>
        <p:nvCxnSpPr>
          <p:cNvPr id="43" name="Straight Connector 4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9322" y="6274341"/>
            <a:ext cx="11353800"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BFD14C1B-6B27-498C-BD23-18478D6CC07F}"/>
              </a:ext>
            </a:extLst>
          </p:cNvPr>
          <p:cNvPicPr>
            <a:picLocks noChangeAspect="1"/>
          </p:cNvPicPr>
          <p:nvPr/>
        </p:nvPicPr>
        <p:blipFill rotWithShape="1">
          <a:blip r:embed="rId2"/>
          <a:srcRect l="21760" t="15301" r="27557" b="11403"/>
          <a:stretch/>
        </p:blipFill>
        <p:spPr>
          <a:xfrm>
            <a:off x="4248037" y="1812546"/>
            <a:ext cx="5333786" cy="4338644"/>
          </a:xfrm>
          <a:prstGeom prst="rect">
            <a:avLst/>
          </a:prstGeom>
        </p:spPr>
      </p:pic>
      <p:sp>
        <p:nvSpPr>
          <p:cNvPr id="14" name="Title 1">
            <a:extLst>
              <a:ext uri="{FF2B5EF4-FFF2-40B4-BE49-F238E27FC236}">
                <a16:creationId xmlns:a16="http://schemas.microsoft.com/office/drawing/2014/main" id="{BB7A049A-89FE-418D-908A-2FF7C5A4D35A}"/>
              </a:ext>
            </a:extLst>
          </p:cNvPr>
          <p:cNvSpPr txBox="1">
            <a:spLocks/>
          </p:cNvSpPr>
          <p:nvPr/>
        </p:nvSpPr>
        <p:spPr>
          <a:xfrm>
            <a:off x="400628" y="328416"/>
            <a:ext cx="11075482" cy="125124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500" cap="all" dirty="0">
                <a:latin typeface="Rockwell Nova" panose="02060503020205020403" pitchFamily="18" charset="0"/>
              </a:rPr>
              <a:t>VMware Player Environment with Both VMs</a:t>
            </a:r>
          </a:p>
        </p:txBody>
      </p:sp>
      <p:sp>
        <p:nvSpPr>
          <p:cNvPr id="17" name="Content Placeholder 5">
            <a:extLst>
              <a:ext uri="{FF2B5EF4-FFF2-40B4-BE49-F238E27FC236}">
                <a16:creationId xmlns:a16="http://schemas.microsoft.com/office/drawing/2014/main" id="{8972F748-80CF-4511-8773-3A690C2DC592}"/>
              </a:ext>
            </a:extLst>
          </p:cNvPr>
          <p:cNvSpPr>
            <a:spLocks noGrp="1"/>
          </p:cNvSpPr>
          <p:nvPr>
            <p:ph idx="1"/>
          </p:nvPr>
        </p:nvSpPr>
        <p:spPr>
          <a:xfrm>
            <a:off x="400629" y="2365293"/>
            <a:ext cx="3847408" cy="3238728"/>
          </a:xfrm>
        </p:spPr>
        <p:txBody>
          <a:bodyPr vert="horz" lIns="91440" tIns="45720" rIns="91440" bIns="45720" rtlCol="0" anchor="t">
            <a:normAutofit/>
          </a:bodyPr>
          <a:lstStyle/>
          <a:p>
            <a:r>
              <a:rPr lang="en-US" sz="2000" kern="1200" dirty="0">
                <a:latin typeface="Rockwell Nova" panose="02060503020205020403" pitchFamily="18" charset="0"/>
              </a:rPr>
              <a:t>The VMware Player environment with both Ubuntu and Kali VMs</a:t>
            </a:r>
          </a:p>
        </p:txBody>
      </p:sp>
    </p:spTree>
    <p:extLst>
      <p:ext uri="{BB962C8B-B14F-4D97-AF65-F5344CB8AC3E}">
        <p14:creationId xmlns:p14="http://schemas.microsoft.com/office/powerpoint/2010/main" val="422638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6BEB80-862B-4869-963C-F9961F6C886A}"/>
              </a:ext>
            </a:extLst>
          </p:cNvPr>
          <p:cNvSpPr>
            <a:spLocks noGrp="1"/>
          </p:cNvSpPr>
          <p:nvPr>
            <p:ph type="title"/>
          </p:nvPr>
        </p:nvSpPr>
        <p:spPr>
          <a:xfrm>
            <a:off x="1691442" y="520645"/>
            <a:ext cx="8649524" cy="990198"/>
          </a:xfrm>
        </p:spPr>
        <p:txBody>
          <a:bodyPr vert="horz" lIns="91440" tIns="45720" rIns="91440" bIns="45720" rtlCol="0" anchor="b">
            <a:normAutofit/>
          </a:bodyPr>
          <a:lstStyle/>
          <a:p>
            <a:pPr algn="ctr"/>
            <a:r>
              <a:rPr lang="en-US" sz="5000" i="0" kern="1200" cap="all" baseline="0" dirty="0">
                <a:latin typeface="Rockwell Nova" panose="02060503020205020403" pitchFamily="18" charset="0"/>
              </a:rPr>
              <a:t>Kali VM IPv4 address</a:t>
            </a:r>
          </a:p>
        </p:txBody>
      </p:sp>
      <p:sp>
        <p:nvSpPr>
          <p:cNvPr id="3" name="Content Placeholder 2">
            <a:extLst>
              <a:ext uri="{FF2B5EF4-FFF2-40B4-BE49-F238E27FC236}">
                <a16:creationId xmlns:a16="http://schemas.microsoft.com/office/drawing/2014/main" id="{11BD91DC-560E-45BA-9E00-09E59072985A}"/>
              </a:ext>
            </a:extLst>
          </p:cNvPr>
          <p:cNvSpPr>
            <a:spLocks noGrp="1"/>
          </p:cNvSpPr>
          <p:nvPr>
            <p:ph idx="1"/>
          </p:nvPr>
        </p:nvSpPr>
        <p:spPr>
          <a:xfrm>
            <a:off x="829322" y="2031488"/>
            <a:ext cx="2546513" cy="2695257"/>
          </a:xfrm>
        </p:spPr>
        <p:txBody>
          <a:bodyPr vert="horz" lIns="91440" tIns="45720" rIns="91440" bIns="45720" rtlCol="0">
            <a:noAutofit/>
          </a:bodyPr>
          <a:lstStyle/>
          <a:p>
            <a:pPr marL="0" indent="0" algn="r">
              <a:buNone/>
            </a:pPr>
            <a:r>
              <a:rPr lang="en-US" sz="2000" kern="1200" dirty="0">
                <a:latin typeface="Rockwell Nova" panose="02060503020205020403" pitchFamily="18" charset="0"/>
              </a:rPr>
              <a:t>The Kali Terminal window with IPv4 address from Travel Router</a:t>
            </a:r>
          </a:p>
        </p:txBody>
      </p:sp>
      <p:pic>
        <p:nvPicPr>
          <p:cNvPr id="4" name="Picture 3">
            <a:extLst>
              <a:ext uri="{FF2B5EF4-FFF2-40B4-BE49-F238E27FC236}">
                <a16:creationId xmlns:a16="http://schemas.microsoft.com/office/drawing/2014/main" id="{F341EE8E-31F4-43E2-BF61-46F593998E08}"/>
              </a:ext>
            </a:extLst>
          </p:cNvPr>
          <p:cNvPicPr>
            <a:picLocks noChangeAspect="1"/>
          </p:cNvPicPr>
          <p:nvPr/>
        </p:nvPicPr>
        <p:blipFill rotWithShape="1">
          <a:blip r:embed="rId2">
            <a:alphaModFix/>
          </a:blip>
          <a:srcRect t="4427"/>
          <a:stretch/>
        </p:blipFill>
        <p:spPr>
          <a:xfrm>
            <a:off x="3489266" y="2031488"/>
            <a:ext cx="7892239" cy="4242853"/>
          </a:xfrm>
          <a:prstGeom prst="rect">
            <a:avLst/>
          </a:prstGeom>
        </p:spPr>
      </p:pic>
      <p:sp>
        <p:nvSpPr>
          <p:cNvPr id="37"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57738" y="8149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39" name="Graphic 15">
            <a:extLst>
              <a:ext uri="{FF2B5EF4-FFF2-40B4-BE49-F238E27FC236}">
                <a16:creationId xmlns:a16="http://schemas.microsoft.com/office/drawing/2014/main" id="{8550FED7-7C32-42BB-98DB-30272A633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16518" y="104429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41"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42198" y="1268720"/>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cxnSp>
        <p:nvCxnSpPr>
          <p:cNvPr id="43" name="Straight Connector 4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9322" y="6274341"/>
            <a:ext cx="11353800"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995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57738" y="8149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39" name="Graphic 15">
            <a:extLst>
              <a:ext uri="{FF2B5EF4-FFF2-40B4-BE49-F238E27FC236}">
                <a16:creationId xmlns:a16="http://schemas.microsoft.com/office/drawing/2014/main" id="{8550FED7-7C32-42BB-98DB-30272A633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16518" y="104429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41"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42198" y="1268720"/>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cxnSp>
        <p:nvCxnSpPr>
          <p:cNvPr id="43" name="Straight Connector 4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9322" y="6274341"/>
            <a:ext cx="11353800"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8EC7328F-8559-4F2D-A2FE-EAA99598DCE2}"/>
              </a:ext>
            </a:extLst>
          </p:cNvPr>
          <p:cNvSpPr>
            <a:spLocks noGrp="1"/>
          </p:cNvSpPr>
          <p:nvPr>
            <p:ph type="title"/>
          </p:nvPr>
        </p:nvSpPr>
        <p:spPr>
          <a:xfrm>
            <a:off x="838200" y="365125"/>
            <a:ext cx="10515600" cy="1325563"/>
          </a:xfrm>
        </p:spPr>
        <p:txBody>
          <a:bodyPr/>
          <a:lstStyle/>
          <a:p>
            <a:pPr algn="ctr"/>
            <a:r>
              <a:rPr lang="en-US" sz="4400" cap="all" spc="-100" dirty="0">
                <a:latin typeface="Rockwell Nova" panose="02060503020205020403" pitchFamily="18" charset="0"/>
                <a:ea typeface="+mn-ea"/>
                <a:cs typeface="+mn-cs"/>
              </a:rPr>
              <a:t>Ubuntu VM IPv4 address</a:t>
            </a:r>
            <a:endParaRPr lang="en-US" dirty="0">
              <a:latin typeface="Rockwell Nova" panose="02060503020205020403" pitchFamily="18" charset="0"/>
            </a:endParaRPr>
          </a:p>
        </p:txBody>
      </p:sp>
      <p:sp>
        <p:nvSpPr>
          <p:cNvPr id="16" name="Content Placeholder 2">
            <a:extLst>
              <a:ext uri="{FF2B5EF4-FFF2-40B4-BE49-F238E27FC236}">
                <a16:creationId xmlns:a16="http://schemas.microsoft.com/office/drawing/2014/main" id="{AEEE7037-477B-48E5-A78F-48B4413707B4}"/>
              </a:ext>
            </a:extLst>
          </p:cNvPr>
          <p:cNvSpPr>
            <a:spLocks noGrp="1"/>
          </p:cNvSpPr>
          <p:nvPr>
            <p:ph idx="1"/>
          </p:nvPr>
        </p:nvSpPr>
        <p:spPr>
          <a:xfrm>
            <a:off x="838201" y="1965486"/>
            <a:ext cx="3008086" cy="4211477"/>
          </a:xfrm>
        </p:spPr>
        <p:txBody>
          <a:bodyPr>
            <a:normAutofit/>
          </a:bodyPr>
          <a:lstStyle/>
          <a:p>
            <a:pPr algn="r"/>
            <a:r>
              <a:rPr lang="en-US" sz="2000" spc="80" dirty="0">
                <a:latin typeface="Rockwell Nova" panose="02060503020205020403" pitchFamily="18" charset="0"/>
              </a:rPr>
              <a:t>The Ubuntu Terminal window with IPv4 address from Travel Router</a:t>
            </a:r>
            <a:endParaRPr lang="en-US" sz="2000" dirty="0">
              <a:latin typeface="Rockwell Nova" panose="02060503020205020403" pitchFamily="18" charset="0"/>
            </a:endParaRPr>
          </a:p>
        </p:txBody>
      </p:sp>
      <p:pic>
        <p:nvPicPr>
          <p:cNvPr id="17" name="Picture 16">
            <a:extLst>
              <a:ext uri="{FF2B5EF4-FFF2-40B4-BE49-F238E27FC236}">
                <a16:creationId xmlns:a16="http://schemas.microsoft.com/office/drawing/2014/main" id="{E44A8DA7-EFE7-49DA-AE75-A894A7CED13F}"/>
              </a:ext>
            </a:extLst>
          </p:cNvPr>
          <p:cNvPicPr>
            <a:picLocks noChangeAspect="1"/>
          </p:cNvPicPr>
          <p:nvPr/>
        </p:nvPicPr>
        <p:blipFill>
          <a:blip r:embed="rId2"/>
          <a:stretch>
            <a:fillRect/>
          </a:stretch>
        </p:blipFill>
        <p:spPr>
          <a:xfrm>
            <a:off x="3829446" y="1965485"/>
            <a:ext cx="7487072" cy="4211477"/>
          </a:xfrm>
          <a:prstGeom prst="rect">
            <a:avLst/>
          </a:prstGeom>
        </p:spPr>
      </p:pic>
    </p:spTree>
    <p:extLst>
      <p:ext uri="{BB962C8B-B14F-4D97-AF65-F5344CB8AC3E}">
        <p14:creationId xmlns:p14="http://schemas.microsoft.com/office/powerpoint/2010/main" val="1201333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4F3FB2-5C46-4BA2-ADCF-0F72DFE3D8D6}"/>
              </a:ext>
            </a:extLst>
          </p:cNvPr>
          <p:cNvSpPr>
            <a:spLocks noGrp="1"/>
          </p:cNvSpPr>
          <p:nvPr>
            <p:ph type="title"/>
          </p:nvPr>
        </p:nvSpPr>
        <p:spPr>
          <a:xfrm>
            <a:off x="6096000" y="987385"/>
            <a:ext cx="4434720" cy="1716255"/>
          </a:xfrm>
        </p:spPr>
        <p:txBody>
          <a:bodyPr anchor="b">
            <a:noAutofit/>
          </a:bodyPr>
          <a:lstStyle/>
          <a:p>
            <a:r>
              <a:rPr lang="en-US" sz="4500" dirty="0">
                <a:latin typeface="Rockwell Nova" panose="02060503020205020403" pitchFamily="18" charset="0"/>
                <a:ea typeface="+mn-ea"/>
                <a:cs typeface="+mn-cs"/>
              </a:rPr>
              <a:t>Ping connectivity test between two VMs</a:t>
            </a:r>
            <a:endParaRPr lang="en-US" sz="4500" dirty="0">
              <a:latin typeface="Rockwell Nova" panose="02060503020205020403" pitchFamily="18" charset="0"/>
            </a:endParaRPr>
          </a:p>
        </p:txBody>
      </p:sp>
      <p:sp>
        <p:nvSpPr>
          <p:cNvPr id="12" name="Rectangle 1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1D05986-E0DB-40F3-8FBF-48BD11A2A94E}"/>
              </a:ext>
            </a:extLst>
          </p:cNvPr>
          <p:cNvPicPr>
            <a:picLocks noChangeAspect="1"/>
          </p:cNvPicPr>
          <p:nvPr/>
        </p:nvPicPr>
        <p:blipFill rotWithShape="1">
          <a:blip r:embed="rId2"/>
          <a:srcRect l="15458" t="18832" r="26145" b="9225"/>
          <a:stretch/>
        </p:blipFill>
        <p:spPr>
          <a:xfrm>
            <a:off x="227138" y="5379"/>
            <a:ext cx="5310765" cy="3680269"/>
          </a:xfrm>
          <a:prstGeom prst="rect">
            <a:avLst/>
          </a:prstGeom>
        </p:spPr>
      </p:pic>
      <p:pic>
        <p:nvPicPr>
          <p:cNvPr id="4" name="Picture 3">
            <a:extLst>
              <a:ext uri="{FF2B5EF4-FFF2-40B4-BE49-F238E27FC236}">
                <a16:creationId xmlns:a16="http://schemas.microsoft.com/office/drawing/2014/main" id="{E6AEA8BD-8387-4EF9-82C4-FC34029F8EAA}"/>
              </a:ext>
            </a:extLst>
          </p:cNvPr>
          <p:cNvPicPr>
            <a:picLocks noChangeAspect="1"/>
          </p:cNvPicPr>
          <p:nvPr/>
        </p:nvPicPr>
        <p:blipFill rotWithShape="1">
          <a:blip r:embed="rId3"/>
          <a:srcRect l="21327" t="23218" r="17715" b="7115"/>
          <a:stretch/>
        </p:blipFill>
        <p:spPr>
          <a:xfrm>
            <a:off x="227138" y="3429000"/>
            <a:ext cx="5325632" cy="3423621"/>
          </a:xfrm>
          <a:prstGeom prst="rect">
            <a:avLst/>
          </a:prstGeom>
        </p:spPr>
      </p:pic>
      <p:sp>
        <p:nvSpPr>
          <p:cNvPr id="3" name="Content Placeholder 2">
            <a:extLst>
              <a:ext uri="{FF2B5EF4-FFF2-40B4-BE49-F238E27FC236}">
                <a16:creationId xmlns:a16="http://schemas.microsoft.com/office/drawing/2014/main" id="{53703462-5621-454F-9FEC-E0BC90118C01}"/>
              </a:ext>
            </a:extLst>
          </p:cNvPr>
          <p:cNvSpPr>
            <a:spLocks noGrp="1"/>
          </p:cNvSpPr>
          <p:nvPr>
            <p:ph idx="1"/>
          </p:nvPr>
        </p:nvSpPr>
        <p:spPr>
          <a:xfrm>
            <a:off x="6096000" y="3142195"/>
            <a:ext cx="4434721" cy="3371148"/>
          </a:xfrm>
        </p:spPr>
        <p:txBody>
          <a:bodyPr anchor="t">
            <a:normAutofit/>
          </a:bodyPr>
          <a:lstStyle/>
          <a:p>
            <a:r>
              <a:rPr lang="en-US" sz="2000" dirty="0">
                <a:latin typeface="Rockwell Nova" panose="02060503020205020403" pitchFamily="18" charset="0"/>
              </a:rPr>
              <a:t>Terminal window using the “ping” command to test connectivity between the Kali and Ubuntu VMs.</a:t>
            </a:r>
          </a:p>
          <a:p>
            <a:endParaRPr lang="en-US" sz="1800" dirty="0"/>
          </a:p>
        </p:txBody>
      </p:sp>
      <p:cxnSp>
        <p:nvCxnSpPr>
          <p:cNvPr id="14" name="Straight Connector 1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7460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8C8A9-BB8C-49B8-9C27-0F1E63DF9A4F}"/>
              </a:ext>
            </a:extLst>
          </p:cNvPr>
          <p:cNvSpPr>
            <a:spLocks noGrp="1"/>
          </p:cNvSpPr>
          <p:nvPr>
            <p:ph type="title"/>
          </p:nvPr>
        </p:nvSpPr>
        <p:spPr/>
        <p:txBody>
          <a:bodyPr>
            <a:noAutofit/>
          </a:bodyPr>
          <a:lstStyle/>
          <a:p>
            <a:r>
              <a:rPr lang="en-US" sz="4500" dirty="0">
                <a:solidFill>
                  <a:srgbClr val="080808"/>
                </a:solidFill>
                <a:latin typeface="Rockwell Nova" panose="02060503020205020403" pitchFamily="18" charset="0"/>
              </a:rPr>
              <a:t>IP Subnetting and </a:t>
            </a:r>
            <a:br>
              <a:rPr lang="en-US" sz="4500" dirty="0">
                <a:solidFill>
                  <a:srgbClr val="080808"/>
                </a:solidFill>
                <a:latin typeface="Rockwell Nova" panose="02060503020205020403" pitchFamily="18" charset="0"/>
              </a:rPr>
            </a:br>
            <a:r>
              <a:rPr lang="en-US" sz="4500" dirty="0">
                <a:solidFill>
                  <a:srgbClr val="080808"/>
                </a:solidFill>
                <a:latin typeface="Rockwell Nova" panose="02060503020205020403" pitchFamily="18" charset="0"/>
              </a:rPr>
              <a:t>Virtual Local Area Network (VLAN)</a:t>
            </a:r>
            <a:endParaRPr lang="en-US" sz="4500" dirty="0">
              <a:latin typeface="Rockwell Nova" panose="02060503020205020403" pitchFamily="18" charset="0"/>
            </a:endParaRPr>
          </a:p>
        </p:txBody>
      </p:sp>
      <p:sp>
        <p:nvSpPr>
          <p:cNvPr id="3" name="Content Placeholder 2">
            <a:extLst>
              <a:ext uri="{FF2B5EF4-FFF2-40B4-BE49-F238E27FC236}">
                <a16:creationId xmlns:a16="http://schemas.microsoft.com/office/drawing/2014/main" id="{C85707B6-E7CF-40D5-9291-97874834F525}"/>
              </a:ext>
            </a:extLst>
          </p:cNvPr>
          <p:cNvSpPr>
            <a:spLocks noGrp="1"/>
          </p:cNvSpPr>
          <p:nvPr>
            <p:ph idx="1"/>
          </p:nvPr>
        </p:nvSpPr>
        <p:spPr>
          <a:xfrm>
            <a:off x="838200" y="2384474"/>
            <a:ext cx="10515600" cy="4271507"/>
          </a:xfrm>
        </p:spPr>
        <p:txBody>
          <a:bodyPr>
            <a:normAutofit/>
          </a:bodyPr>
          <a:lstStyle/>
          <a:p>
            <a:r>
              <a:rPr lang="en-US" sz="2000" dirty="0">
                <a:latin typeface="Rockwell Nova" panose="02060503020205020403" pitchFamily="18" charset="0"/>
              </a:rPr>
              <a:t>IP Subnetting is also important when it comes to potential growth in a network.</a:t>
            </a:r>
          </a:p>
          <a:p>
            <a:r>
              <a:rPr lang="en-US" sz="2000" dirty="0">
                <a:latin typeface="Rockwell Nova" panose="02060503020205020403" pitchFamily="18" charset="0"/>
              </a:rPr>
              <a:t>192.168.2.0/24 IP address was used as an example of a major network and it was divided into subnets. </a:t>
            </a:r>
          </a:p>
          <a:p>
            <a:r>
              <a:rPr lang="en-US" sz="2000" dirty="0">
                <a:latin typeface="Rockwell Nova" panose="02060503020205020403" pitchFamily="18" charset="0"/>
              </a:rPr>
              <a:t>The subnetting required:</a:t>
            </a:r>
          </a:p>
          <a:p>
            <a:pPr lvl="1"/>
            <a:r>
              <a:rPr lang="en-US" sz="2000" dirty="0">
                <a:latin typeface="Rockwell Nova" panose="02060503020205020403" pitchFamily="18" charset="0"/>
              </a:rPr>
              <a:t>Four /26 networks, two /27 networks, and four /29 networks.</a:t>
            </a:r>
          </a:p>
          <a:p>
            <a:pPr lvl="1"/>
            <a:r>
              <a:rPr lang="en-US" sz="2000" dirty="0">
                <a:latin typeface="Rockwell Nova" panose="02060503020205020403" pitchFamily="18" charset="0"/>
              </a:rPr>
              <a:t>Including network addresses(the first IP address on a subnet), first usable addresses, last usable addresses, and broadcast addresses(the last IP address on a subnet).</a:t>
            </a:r>
          </a:p>
          <a:p>
            <a:r>
              <a:rPr lang="en-US" sz="2000" dirty="0">
                <a:latin typeface="Rockwell Nova" panose="02060503020205020403" pitchFamily="18" charset="0"/>
              </a:rPr>
              <a:t>Considering that the more subnetting that is performed there will be two less IP addresses available since the network address is reserved for the router, and the broadcast address is used to communicate with all nodes on a network.</a:t>
            </a:r>
          </a:p>
          <a:p>
            <a:r>
              <a:rPr lang="en-US" sz="2000" dirty="0">
                <a:latin typeface="Rockwell Nova" panose="02060503020205020403" pitchFamily="18" charset="0"/>
              </a:rPr>
              <a:t>The router’s switch settings were checked for the current VLAN configurations.</a:t>
            </a:r>
            <a:endParaRPr lang="en-US" sz="1600" dirty="0">
              <a:latin typeface="Rockwell Nova" panose="02060503020205020403" pitchFamily="18" charset="0"/>
            </a:endParaRPr>
          </a:p>
          <a:p>
            <a:pPr lvl="1"/>
            <a:endParaRPr lang="en-US" sz="1600" dirty="0">
              <a:latin typeface="Rockwell Nova" panose="02060503020205020403" pitchFamily="18" charset="0"/>
            </a:endParaRPr>
          </a:p>
          <a:p>
            <a:pPr lvl="1"/>
            <a:endParaRPr lang="en-US" sz="1600" dirty="0">
              <a:latin typeface="Rockwell Nova" panose="02060503020205020403" pitchFamily="18" charset="0"/>
            </a:endParaRPr>
          </a:p>
          <a:p>
            <a:endParaRPr lang="en-US" sz="2000" dirty="0">
              <a:latin typeface="Rockwell Nova" panose="02060503020205020403" pitchFamily="18" charset="0"/>
            </a:endParaRPr>
          </a:p>
        </p:txBody>
      </p:sp>
    </p:spTree>
    <p:extLst>
      <p:ext uri="{BB962C8B-B14F-4D97-AF65-F5344CB8AC3E}">
        <p14:creationId xmlns:p14="http://schemas.microsoft.com/office/powerpoint/2010/main" val="625946491"/>
      </p:ext>
    </p:extLst>
  </p:cSld>
  <p:clrMapOvr>
    <a:masterClrMapping/>
  </p:clrMapOvr>
</p:sld>
</file>

<file path=ppt/theme/theme1.xml><?xml version="1.0" encoding="utf-8"?>
<a:theme xmlns:a="http://schemas.openxmlformats.org/drawingml/2006/main" name="GradientVTI">
  <a:themeElements>
    <a:clrScheme name="Office">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docProps/app.xml><?xml version="1.0" encoding="utf-8"?>
<Properties xmlns="http://schemas.openxmlformats.org/officeDocument/2006/extended-properties" xmlns:vt="http://schemas.openxmlformats.org/officeDocument/2006/docPropsVTypes">
  <TotalTime>43</TotalTime>
  <Words>1959</Words>
  <Application>Microsoft Office PowerPoint</Application>
  <PresentationFormat>Widescreen</PresentationFormat>
  <Paragraphs>250</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Rockwell Light</vt:lpstr>
      <vt:lpstr>Rockwell Nova</vt:lpstr>
      <vt:lpstr>Univers</vt:lpstr>
      <vt:lpstr>GradientVTI</vt:lpstr>
      <vt:lpstr>NETw200 Final Project</vt:lpstr>
      <vt:lpstr>Introduction</vt:lpstr>
      <vt:lpstr>A Small Network</vt:lpstr>
      <vt:lpstr>Import Kali Virtualized Appliance to VMware Player</vt:lpstr>
      <vt:lpstr>PowerPoint Presentation</vt:lpstr>
      <vt:lpstr>Kali VM IPv4 address</vt:lpstr>
      <vt:lpstr>Ubuntu VM IPv4 address</vt:lpstr>
      <vt:lpstr>Ping connectivity test between two VMs</vt:lpstr>
      <vt:lpstr>IP Subnetting and  Virtual Local Area Network (VLAN)</vt:lpstr>
      <vt:lpstr>Subnetting Step 1</vt:lpstr>
      <vt:lpstr>Subnetting Step 2</vt:lpstr>
      <vt:lpstr>Subnetting Step 3</vt:lpstr>
      <vt:lpstr>Travel Router VLAN Configuration</vt:lpstr>
      <vt:lpstr>Vulnerability Assessment</vt:lpstr>
      <vt:lpstr>Vulnerability Assessment (continued)</vt:lpstr>
      <vt:lpstr>High Severity Rating Vulnerability</vt:lpstr>
      <vt:lpstr>Medium Severity Rating Vulnerability</vt:lpstr>
      <vt:lpstr>Low Severity Rating Vulnerability</vt:lpstr>
      <vt:lpstr> Password Management </vt:lpstr>
      <vt:lpstr>John the Ripper security tool in action</vt:lpstr>
      <vt:lpstr>Last five user password hashes</vt:lpstr>
      <vt:lpstr>Account modification in the Auth.log File</vt:lpstr>
      <vt:lpstr> Network Performance Monitoring</vt:lpstr>
      <vt:lpstr>EtherApe Graphical Packet Flows</vt:lpstr>
      <vt:lpstr>Monitorix</vt:lpstr>
      <vt:lpstr>Wireshark Performance Analysis</vt:lpstr>
      <vt:lpstr>IP Routing</vt:lpstr>
      <vt:lpstr>WLAN SSID</vt:lpstr>
      <vt:lpstr>IP configurations of Lo5 and Lo6 interfaces</vt:lpstr>
      <vt:lpstr>Ping results from the Host Computer to two loopback interfaces</vt:lpstr>
      <vt:lpstr>Ping results from the Kali VM to two loopback interfaces</vt:lpstr>
      <vt:lpstr>Challenges</vt:lpstr>
      <vt:lpstr>Career Skills Obtained</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NETw200 Final Project</dc:title>
  <dc:creator>Kim ..</dc:creator>
  <cp:lastModifiedBy>Kim ..</cp:lastModifiedBy>
  <cp:revision>31</cp:revision>
  <dcterms:created xsi:type="dcterms:W3CDTF">2020-06-26T05:33:14Z</dcterms:created>
  <dcterms:modified xsi:type="dcterms:W3CDTF">2020-12-26T09:31:06Z</dcterms:modified>
</cp:coreProperties>
</file>