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266" r:id="rId4"/>
    <p:sldId id="257" r:id="rId5"/>
    <p:sldId id="260" r:id="rId6"/>
    <p:sldId id="262" r:id="rId7"/>
    <p:sldId id="263" r:id="rId8"/>
    <p:sldId id="265" r:id="rId9"/>
    <p:sldId id="264" r:id="rId10"/>
    <p:sldId id="267" r:id="rId11"/>
    <p:sldId id="268" r:id="rId12"/>
    <p:sldId id="269" r:id="rId13"/>
    <p:sldId id="275" r:id="rId14"/>
    <p:sldId id="271" r:id="rId15"/>
    <p:sldId id="272" r:id="rId16"/>
    <p:sldId id="291" r:id="rId17"/>
    <p:sldId id="273" r:id="rId18"/>
    <p:sldId id="277" r:id="rId19"/>
    <p:sldId id="278" r:id="rId20"/>
    <p:sldId id="279" r:id="rId21"/>
    <p:sldId id="292" r:id="rId22"/>
    <p:sldId id="280" r:id="rId23"/>
    <p:sldId id="282" r:id="rId24"/>
    <p:sldId id="283" r:id="rId25"/>
    <p:sldId id="284" r:id="rId26"/>
    <p:sldId id="293" r:id="rId27"/>
    <p:sldId id="285" r:id="rId28"/>
    <p:sldId id="289"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 initials="K." lastIdx="1" clrIdx="0">
    <p:extLst>
      <p:ext uri="{19B8F6BF-5375-455C-9EA6-DF929625EA0E}">
        <p15:presenceInfo xmlns:p15="http://schemas.microsoft.com/office/powerpoint/2012/main" userId="8a2e5f591a6df3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9292"/>
    <a:srgbClr val="646060"/>
    <a:srgbClr val="FFC000"/>
    <a:srgbClr val="5B9BD5"/>
    <a:srgbClr val="5C5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0" d="100"/>
          <a:sy n="40" d="100"/>
        </p:scale>
        <p:origin x="72" y="6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D2EB5-3AB8-46D8-B425-08BC0DBD4E0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C95633-16A6-40F8-B63D-5C6D8306B1EC}">
      <dgm:prSet/>
      <dgm:spPr/>
      <dgm:t>
        <a:bodyPr/>
        <a:lstStyle/>
        <a:p>
          <a:pPr>
            <a:lnSpc>
              <a:spcPct val="100000"/>
            </a:lnSpc>
          </a:pPr>
          <a:r>
            <a:rPr lang="en-US" dirty="0"/>
            <a:t>Critical thinking/problem solving – being able to trouble shoot the traffic light controller during challenges.</a:t>
          </a:r>
        </a:p>
      </dgm:t>
    </dgm:pt>
    <dgm:pt modelId="{4611CB9E-E0FA-4FBF-89A3-F1950DAECFC2}" type="parTrans" cxnId="{7EFC289C-4E20-42F4-8BA6-194A54A732BB}">
      <dgm:prSet/>
      <dgm:spPr/>
      <dgm:t>
        <a:bodyPr/>
        <a:lstStyle/>
        <a:p>
          <a:endParaRPr lang="en-US"/>
        </a:p>
      </dgm:t>
    </dgm:pt>
    <dgm:pt modelId="{19F7308C-74EC-4B03-A31A-15255674184C}" type="sibTrans" cxnId="{7EFC289C-4E20-42F4-8BA6-194A54A732BB}">
      <dgm:prSet/>
      <dgm:spPr/>
      <dgm:t>
        <a:bodyPr/>
        <a:lstStyle/>
        <a:p>
          <a:pPr>
            <a:lnSpc>
              <a:spcPct val="100000"/>
            </a:lnSpc>
          </a:pPr>
          <a:endParaRPr lang="en-US"/>
        </a:p>
      </dgm:t>
    </dgm:pt>
    <dgm:pt modelId="{50680365-2BED-4E75-9096-ECE5F495D106}">
      <dgm:prSet/>
      <dgm:spPr/>
      <dgm:t>
        <a:bodyPr/>
        <a:lstStyle/>
        <a:p>
          <a:pPr>
            <a:lnSpc>
              <a:spcPct val="100000"/>
            </a:lnSpc>
          </a:pPr>
          <a:r>
            <a:rPr lang="en-US" dirty="0"/>
            <a:t>Hardware skills- Using different parts of the inventory to build the IoT traffic controller</a:t>
          </a:r>
        </a:p>
      </dgm:t>
    </dgm:pt>
    <dgm:pt modelId="{FE18DA3F-AC43-43E0-BE77-60F3DADEAFFF}" type="parTrans" cxnId="{64B761FE-AC73-4FE9-B244-3DBBDC3F51FD}">
      <dgm:prSet/>
      <dgm:spPr/>
      <dgm:t>
        <a:bodyPr/>
        <a:lstStyle/>
        <a:p>
          <a:endParaRPr lang="en-US"/>
        </a:p>
      </dgm:t>
    </dgm:pt>
    <dgm:pt modelId="{5A94F79B-A4FF-4453-804D-7CCE001685B6}" type="sibTrans" cxnId="{64B761FE-AC73-4FE9-B244-3DBBDC3F51FD}">
      <dgm:prSet/>
      <dgm:spPr/>
      <dgm:t>
        <a:bodyPr/>
        <a:lstStyle/>
        <a:p>
          <a:pPr>
            <a:lnSpc>
              <a:spcPct val="100000"/>
            </a:lnSpc>
          </a:pPr>
          <a:endParaRPr lang="en-US"/>
        </a:p>
      </dgm:t>
    </dgm:pt>
    <dgm:pt modelId="{B939C336-A27D-409A-8515-A22EA165C27E}">
      <dgm:prSet/>
      <dgm:spPr/>
      <dgm:t>
        <a:bodyPr/>
        <a:lstStyle/>
        <a:p>
          <a:pPr>
            <a:lnSpc>
              <a:spcPct val="100000"/>
            </a:lnSpc>
          </a:pPr>
          <a:r>
            <a:rPr lang="en-US"/>
            <a:t>Software skills- Using the Arduino IDE program to run the IoT traffic controller.</a:t>
          </a:r>
        </a:p>
      </dgm:t>
    </dgm:pt>
    <dgm:pt modelId="{FCCCA71C-9F40-4A72-9D48-59D8762C8FD3}" type="parTrans" cxnId="{DB2EC40C-211B-4E98-A89F-FCD689E1DC15}">
      <dgm:prSet/>
      <dgm:spPr/>
      <dgm:t>
        <a:bodyPr/>
        <a:lstStyle/>
        <a:p>
          <a:endParaRPr lang="en-US"/>
        </a:p>
      </dgm:t>
    </dgm:pt>
    <dgm:pt modelId="{098D05AF-84BE-47EE-8B31-F24042936E82}" type="sibTrans" cxnId="{DB2EC40C-211B-4E98-A89F-FCD689E1DC15}">
      <dgm:prSet/>
      <dgm:spPr/>
      <dgm:t>
        <a:bodyPr/>
        <a:lstStyle/>
        <a:p>
          <a:pPr>
            <a:lnSpc>
              <a:spcPct val="100000"/>
            </a:lnSpc>
          </a:pPr>
          <a:endParaRPr lang="en-US"/>
        </a:p>
      </dgm:t>
    </dgm:pt>
    <dgm:pt modelId="{EFC1F3CE-0E91-40AB-9BC1-572F377E1E9B}">
      <dgm:prSet/>
      <dgm:spPr/>
      <dgm:t>
        <a:bodyPr/>
        <a:lstStyle/>
        <a:p>
          <a:pPr>
            <a:lnSpc>
              <a:spcPct val="100000"/>
            </a:lnSpc>
          </a:pPr>
          <a:r>
            <a:rPr lang="en-US"/>
            <a:t>Organizational skills- being able to plan and prepare for a successful project</a:t>
          </a:r>
        </a:p>
      </dgm:t>
    </dgm:pt>
    <dgm:pt modelId="{B7A3C166-6759-401B-9CFE-CD9182C710EC}" type="parTrans" cxnId="{9AAB826E-B97F-4FCE-8199-941233ED7C78}">
      <dgm:prSet/>
      <dgm:spPr/>
      <dgm:t>
        <a:bodyPr/>
        <a:lstStyle/>
        <a:p>
          <a:endParaRPr lang="en-US"/>
        </a:p>
      </dgm:t>
    </dgm:pt>
    <dgm:pt modelId="{97A8BF64-F241-4A02-9257-123AA0EFE2E2}" type="sibTrans" cxnId="{9AAB826E-B97F-4FCE-8199-941233ED7C78}">
      <dgm:prSet/>
      <dgm:spPr/>
      <dgm:t>
        <a:bodyPr/>
        <a:lstStyle/>
        <a:p>
          <a:pPr>
            <a:lnSpc>
              <a:spcPct val="100000"/>
            </a:lnSpc>
          </a:pPr>
          <a:endParaRPr lang="en-US"/>
        </a:p>
      </dgm:t>
    </dgm:pt>
    <dgm:pt modelId="{A3EFB5AF-2B83-4875-84A1-87CAA79B3D86}">
      <dgm:prSet/>
      <dgm:spPr/>
      <dgm:t>
        <a:bodyPr/>
        <a:lstStyle/>
        <a:p>
          <a:pPr>
            <a:lnSpc>
              <a:spcPct val="100000"/>
            </a:lnSpc>
          </a:pPr>
          <a:r>
            <a:rPr lang="en-US" dirty="0"/>
            <a:t>Resourcefulness- was able to solve any issues or questions by using any tools or instructional guides provided during this course</a:t>
          </a:r>
        </a:p>
      </dgm:t>
    </dgm:pt>
    <dgm:pt modelId="{61158316-7347-4FEB-AA06-A488A050D7DF}" type="parTrans" cxnId="{7FB75E4F-0BC8-4F63-9500-3C753DB1438B}">
      <dgm:prSet/>
      <dgm:spPr/>
      <dgm:t>
        <a:bodyPr/>
        <a:lstStyle/>
        <a:p>
          <a:endParaRPr lang="en-US"/>
        </a:p>
      </dgm:t>
    </dgm:pt>
    <dgm:pt modelId="{64EFCFD5-3164-41F7-BA28-348D78295319}" type="sibTrans" cxnId="{7FB75E4F-0BC8-4F63-9500-3C753DB1438B}">
      <dgm:prSet/>
      <dgm:spPr/>
      <dgm:t>
        <a:bodyPr/>
        <a:lstStyle/>
        <a:p>
          <a:endParaRPr lang="en-US"/>
        </a:p>
      </dgm:t>
    </dgm:pt>
    <dgm:pt modelId="{9E7B06FC-073F-4ACA-9151-5CA3DF028FAB}" type="pres">
      <dgm:prSet presAssocID="{14ED2EB5-3AB8-46D8-B425-08BC0DBD4E06}" presName="root" presStyleCnt="0">
        <dgm:presLayoutVars>
          <dgm:dir/>
          <dgm:resizeHandles val="exact"/>
        </dgm:presLayoutVars>
      </dgm:prSet>
      <dgm:spPr/>
    </dgm:pt>
    <dgm:pt modelId="{7F8DBD21-46D0-4725-9218-642FE42763B4}" type="pres">
      <dgm:prSet presAssocID="{14ED2EB5-3AB8-46D8-B425-08BC0DBD4E06}" presName="container" presStyleCnt="0">
        <dgm:presLayoutVars>
          <dgm:dir/>
          <dgm:resizeHandles val="exact"/>
        </dgm:presLayoutVars>
      </dgm:prSet>
      <dgm:spPr/>
    </dgm:pt>
    <dgm:pt modelId="{4412227D-B429-4845-BCCF-E1381515B181}" type="pres">
      <dgm:prSet presAssocID="{4DC95633-16A6-40F8-B63D-5C6D8306B1EC}" presName="compNode" presStyleCnt="0"/>
      <dgm:spPr/>
    </dgm:pt>
    <dgm:pt modelId="{DEBFE8B6-2B5A-449E-86F0-A8FE540D4B9F}" type="pres">
      <dgm:prSet presAssocID="{4DC95633-16A6-40F8-B63D-5C6D8306B1EC}" presName="iconBgRect" presStyleLbl="bgShp" presStyleIdx="0" presStyleCnt="5"/>
      <dgm:spPr/>
    </dgm:pt>
    <dgm:pt modelId="{0D80D4D1-A20F-41FE-BCD7-D85310883598}" type="pres">
      <dgm:prSet presAssocID="{4DC95633-16A6-40F8-B63D-5C6D8306B1E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AA851D4D-A4AF-4E72-908C-ED27378F5C2C}" type="pres">
      <dgm:prSet presAssocID="{4DC95633-16A6-40F8-B63D-5C6D8306B1EC}" presName="spaceRect" presStyleCnt="0"/>
      <dgm:spPr/>
    </dgm:pt>
    <dgm:pt modelId="{47ED6371-BC4E-4BB4-B188-E28A69F59BA9}" type="pres">
      <dgm:prSet presAssocID="{4DC95633-16A6-40F8-B63D-5C6D8306B1EC}" presName="textRect" presStyleLbl="revTx" presStyleIdx="0" presStyleCnt="5">
        <dgm:presLayoutVars>
          <dgm:chMax val="1"/>
          <dgm:chPref val="1"/>
        </dgm:presLayoutVars>
      </dgm:prSet>
      <dgm:spPr/>
    </dgm:pt>
    <dgm:pt modelId="{AF0CE8DD-A908-4843-8548-56E805EBFAB6}" type="pres">
      <dgm:prSet presAssocID="{19F7308C-74EC-4B03-A31A-15255674184C}" presName="sibTrans" presStyleLbl="sibTrans2D1" presStyleIdx="0" presStyleCnt="0"/>
      <dgm:spPr/>
    </dgm:pt>
    <dgm:pt modelId="{2D307A62-B2EF-4496-8036-1CF60D712358}" type="pres">
      <dgm:prSet presAssocID="{50680365-2BED-4E75-9096-ECE5F495D106}" presName="compNode" presStyleCnt="0"/>
      <dgm:spPr/>
    </dgm:pt>
    <dgm:pt modelId="{C321E115-9C2D-48C3-A896-B67428715495}" type="pres">
      <dgm:prSet presAssocID="{50680365-2BED-4E75-9096-ECE5F495D106}" presName="iconBgRect" presStyleLbl="bgShp" presStyleIdx="1" presStyleCnt="5" custLinFactX="198496" custLinFactY="55588" custLinFactNeighborX="200000" custLinFactNeighborY="100000"/>
      <dgm:spPr/>
    </dgm:pt>
    <dgm:pt modelId="{035AF2D0-8718-43A7-AE1D-F8609C5F1671}" type="pres">
      <dgm:prSet presAssocID="{50680365-2BED-4E75-9096-ECE5F495D106}" presName="iconRect" presStyleLbl="node1" presStyleIdx="1" presStyleCnt="5" custLinFactX="300000" custLinFactY="100000" custLinFactNeighborX="381841" custLinFactNeighborY="17061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BA119174-6038-46B3-93C4-B94DEA3858A4}" type="pres">
      <dgm:prSet presAssocID="{50680365-2BED-4E75-9096-ECE5F495D106}" presName="spaceRect" presStyleCnt="0"/>
      <dgm:spPr/>
    </dgm:pt>
    <dgm:pt modelId="{C89731CA-9FBF-491E-9772-BDCA33B0CF35}" type="pres">
      <dgm:prSet presAssocID="{50680365-2BED-4E75-9096-ECE5F495D106}" presName="textRect" presStyleLbl="revTx" presStyleIdx="1" presStyleCnt="5" custLinFactX="69080" custLinFactY="52914" custLinFactNeighborX="100000" custLinFactNeighborY="100000">
        <dgm:presLayoutVars>
          <dgm:chMax val="1"/>
          <dgm:chPref val="1"/>
        </dgm:presLayoutVars>
      </dgm:prSet>
      <dgm:spPr/>
    </dgm:pt>
    <dgm:pt modelId="{6354E350-BCE0-4E7F-9852-313B0BB2999A}" type="pres">
      <dgm:prSet presAssocID="{5A94F79B-A4FF-4453-804D-7CCE001685B6}" presName="sibTrans" presStyleLbl="sibTrans2D1" presStyleIdx="0" presStyleCnt="0"/>
      <dgm:spPr/>
    </dgm:pt>
    <dgm:pt modelId="{294163F0-FF18-4490-B5A1-40B13EC683F7}" type="pres">
      <dgm:prSet presAssocID="{B939C336-A27D-409A-8515-A22EA165C27E}" presName="compNode" presStyleCnt="0"/>
      <dgm:spPr/>
    </dgm:pt>
    <dgm:pt modelId="{446AFA8C-D86D-460C-86EE-C1A9F1FA7401}" type="pres">
      <dgm:prSet presAssocID="{B939C336-A27D-409A-8515-A22EA165C27E}" presName="iconBgRect" presStyleLbl="bgShp" presStyleIdx="2" presStyleCnt="5"/>
      <dgm:spPr/>
    </dgm:pt>
    <dgm:pt modelId="{7C99C898-3AC8-4416-83CC-5625E993B3C7}" type="pres">
      <dgm:prSet presAssocID="{B939C336-A27D-409A-8515-A22EA165C27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98606C92-ED00-47D1-BA81-02C53FBDC665}" type="pres">
      <dgm:prSet presAssocID="{B939C336-A27D-409A-8515-A22EA165C27E}" presName="spaceRect" presStyleCnt="0"/>
      <dgm:spPr/>
    </dgm:pt>
    <dgm:pt modelId="{A9CFE4B5-0065-4CC8-9D78-C40405EE8563}" type="pres">
      <dgm:prSet presAssocID="{B939C336-A27D-409A-8515-A22EA165C27E}" presName="textRect" presStyleLbl="revTx" presStyleIdx="2" presStyleCnt="5">
        <dgm:presLayoutVars>
          <dgm:chMax val="1"/>
          <dgm:chPref val="1"/>
        </dgm:presLayoutVars>
      </dgm:prSet>
      <dgm:spPr/>
    </dgm:pt>
    <dgm:pt modelId="{A928DC01-D58B-4609-9412-630CB8196D26}" type="pres">
      <dgm:prSet presAssocID="{098D05AF-84BE-47EE-8B31-F24042936E82}" presName="sibTrans" presStyleLbl="sibTrans2D1" presStyleIdx="0" presStyleCnt="0"/>
      <dgm:spPr/>
    </dgm:pt>
    <dgm:pt modelId="{C987C8ED-6F06-4F6D-A1A9-5D50BA3D47D9}" type="pres">
      <dgm:prSet presAssocID="{EFC1F3CE-0E91-40AB-9BC1-572F377E1E9B}" presName="compNode" presStyleCnt="0"/>
      <dgm:spPr/>
    </dgm:pt>
    <dgm:pt modelId="{C58FC6BE-34D7-4D55-8BA6-46D8956FBC04}" type="pres">
      <dgm:prSet presAssocID="{EFC1F3CE-0E91-40AB-9BC1-572F377E1E9B}" presName="iconBgRect" presStyleLbl="bgShp" presStyleIdx="3" presStyleCnt="5"/>
      <dgm:spPr/>
    </dgm:pt>
    <dgm:pt modelId="{75877493-5F00-43EE-A641-F418CFF04D32}" type="pres">
      <dgm:prSet presAssocID="{EFC1F3CE-0E91-40AB-9BC1-572F377E1E9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DBBAF44D-B4D7-4B10-AA18-958C49AF8B61}" type="pres">
      <dgm:prSet presAssocID="{EFC1F3CE-0E91-40AB-9BC1-572F377E1E9B}" presName="spaceRect" presStyleCnt="0"/>
      <dgm:spPr/>
    </dgm:pt>
    <dgm:pt modelId="{33042EE3-8D1C-4AB2-9B87-4C20FF62A8DD}" type="pres">
      <dgm:prSet presAssocID="{EFC1F3CE-0E91-40AB-9BC1-572F377E1E9B}" presName="textRect" presStyleLbl="revTx" presStyleIdx="3" presStyleCnt="5">
        <dgm:presLayoutVars>
          <dgm:chMax val="1"/>
          <dgm:chPref val="1"/>
        </dgm:presLayoutVars>
      </dgm:prSet>
      <dgm:spPr/>
    </dgm:pt>
    <dgm:pt modelId="{DC7D71EC-4D7B-479A-A156-66A2FD820109}" type="pres">
      <dgm:prSet presAssocID="{97A8BF64-F241-4A02-9257-123AA0EFE2E2}" presName="sibTrans" presStyleLbl="sibTrans2D1" presStyleIdx="0" presStyleCnt="0"/>
      <dgm:spPr/>
    </dgm:pt>
    <dgm:pt modelId="{B0729FF2-3274-4A6E-8109-02B0BA2156D0}" type="pres">
      <dgm:prSet presAssocID="{A3EFB5AF-2B83-4875-84A1-87CAA79B3D86}" presName="compNode" presStyleCnt="0"/>
      <dgm:spPr/>
    </dgm:pt>
    <dgm:pt modelId="{7DC86DD4-0A25-4577-8081-237414966028}" type="pres">
      <dgm:prSet presAssocID="{A3EFB5AF-2B83-4875-84A1-87CAA79B3D86}" presName="iconBgRect" presStyleLbl="bgShp" presStyleIdx="4" presStyleCnt="5" custLinFactNeighborX="-13850" custLinFactNeighborY="-95901"/>
      <dgm:spPr/>
    </dgm:pt>
    <dgm:pt modelId="{8ED681D2-CDDF-4F4C-B897-E03F6EE2EB99}" type="pres">
      <dgm:prSet presAssocID="{A3EFB5AF-2B83-4875-84A1-87CAA79B3D86}" presName="iconRect" presStyleLbl="node1" presStyleIdx="4" presStyleCnt="5" custLinFactY="-65345" custLinFactNeighborX="-23878"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6FB8C94F-8ABB-49E8-83B1-3CC8D5DE52DB}" type="pres">
      <dgm:prSet presAssocID="{A3EFB5AF-2B83-4875-84A1-87CAA79B3D86}" presName="spaceRect" presStyleCnt="0"/>
      <dgm:spPr/>
    </dgm:pt>
    <dgm:pt modelId="{1A505B74-BA9B-4180-BD1C-F59187ABEC57}" type="pres">
      <dgm:prSet presAssocID="{A3EFB5AF-2B83-4875-84A1-87CAA79B3D86}" presName="textRect" presStyleLbl="revTx" presStyleIdx="4" presStyleCnt="5" custLinFactNeighborX="-5876" custLinFactNeighborY="-95088">
        <dgm:presLayoutVars>
          <dgm:chMax val="1"/>
          <dgm:chPref val="1"/>
        </dgm:presLayoutVars>
      </dgm:prSet>
      <dgm:spPr/>
    </dgm:pt>
  </dgm:ptLst>
  <dgm:cxnLst>
    <dgm:cxn modelId="{3DEB5909-3638-4E4B-8D2C-02EDCD0B8040}" type="presOf" srcId="{EFC1F3CE-0E91-40AB-9BC1-572F377E1E9B}" destId="{33042EE3-8D1C-4AB2-9B87-4C20FF62A8DD}" srcOrd="0" destOrd="0" presId="urn:microsoft.com/office/officeart/2018/2/layout/IconCircleList"/>
    <dgm:cxn modelId="{DB2EC40C-211B-4E98-A89F-FCD689E1DC15}" srcId="{14ED2EB5-3AB8-46D8-B425-08BC0DBD4E06}" destId="{B939C336-A27D-409A-8515-A22EA165C27E}" srcOrd="2" destOrd="0" parTransId="{FCCCA71C-9F40-4A72-9D48-59D8762C8FD3}" sibTransId="{098D05AF-84BE-47EE-8B31-F24042936E82}"/>
    <dgm:cxn modelId="{F284922C-A58C-43CD-B46F-947F48F19619}" type="presOf" srcId="{4DC95633-16A6-40F8-B63D-5C6D8306B1EC}" destId="{47ED6371-BC4E-4BB4-B188-E28A69F59BA9}" srcOrd="0" destOrd="0" presId="urn:microsoft.com/office/officeart/2018/2/layout/IconCircleList"/>
    <dgm:cxn modelId="{348E566A-C4F9-4D03-962F-6B4091F30244}" type="presOf" srcId="{50680365-2BED-4E75-9096-ECE5F495D106}" destId="{C89731CA-9FBF-491E-9772-BDCA33B0CF35}" srcOrd="0" destOrd="0" presId="urn:microsoft.com/office/officeart/2018/2/layout/IconCircleList"/>
    <dgm:cxn modelId="{9AAB826E-B97F-4FCE-8199-941233ED7C78}" srcId="{14ED2EB5-3AB8-46D8-B425-08BC0DBD4E06}" destId="{EFC1F3CE-0E91-40AB-9BC1-572F377E1E9B}" srcOrd="3" destOrd="0" parTransId="{B7A3C166-6759-401B-9CFE-CD9182C710EC}" sibTransId="{97A8BF64-F241-4A02-9257-123AA0EFE2E2}"/>
    <dgm:cxn modelId="{7FB75E4F-0BC8-4F63-9500-3C753DB1438B}" srcId="{14ED2EB5-3AB8-46D8-B425-08BC0DBD4E06}" destId="{A3EFB5AF-2B83-4875-84A1-87CAA79B3D86}" srcOrd="4" destOrd="0" parTransId="{61158316-7347-4FEB-AA06-A488A050D7DF}" sibTransId="{64EFCFD5-3164-41F7-BA28-348D78295319}"/>
    <dgm:cxn modelId="{CAA5DC71-2EBE-4909-8D5A-E0F0659AD261}" type="presOf" srcId="{098D05AF-84BE-47EE-8B31-F24042936E82}" destId="{A928DC01-D58B-4609-9412-630CB8196D26}" srcOrd="0" destOrd="0" presId="urn:microsoft.com/office/officeart/2018/2/layout/IconCircleList"/>
    <dgm:cxn modelId="{1517A452-88F2-4CE5-9697-1898B1B4E98C}" type="presOf" srcId="{B939C336-A27D-409A-8515-A22EA165C27E}" destId="{A9CFE4B5-0065-4CC8-9D78-C40405EE8563}" srcOrd="0" destOrd="0" presId="urn:microsoft.com/office/officeart/2018/2/layout/IconCircleList"/>
    <dgm:cxn modelId="{D4FF8159-0305-4DD0-ADB8-868F109804D9}" type="presOf" srcId="{A3EFB5AF-2B83-4875-84A1-87CAA79B3D86}" destId="{1A505B74-BA9B-4180-BD1C-F59187ABEC57}" srcOrd="0" destOrd="0" presId="urn:microsoft.com/office/officeart/2018/2/layout/IconCircleList"/>
    <dgm:cxn modelId="{81062986-C2CB-44E6-9DC1-C486D26F0B98}" type="presOf" srcId="{5A94F79B-A4FF-4453-804D-7CCE001685B6}" destId="{6354E350-BCE0-4E7F-9852-313B0BB2999A}" srcOrd="0" destOrd="0" presId="urn:microsoft.com/office/officeart/2018/2/layout/IconCircleList"/>
    <dgm:cxn modelId="{7EFC289C-4E20-42F4-8BA6-194A54A732BB}" srcId="{14ED2EB5-3AB8-46D8-B425-08BC0DBD4E06}" destId="{4DC95633-16A6-40F8-B63D-5C6D8306B1EC}" srcOrd="0" destOrd="0" parTransId="{4611CB9E-E0FA-4FBF-89A3-F1950DAECFC2}" sibTransId="{19F7308C-74EC-4B03-A31A-15255674184C}"/>
    <dgm:cxn modelId="{8F544BA3-818B-4047-A330-FA7DDF3BEDBB}" type="presOf" srcId="{14ED2EB5-3AB8-46D8-B425-08BC0DBD4E06}" destId="{9E7B06FC-073F-4ACA-9151-5CA3DF028FAB}" srcOrd="0" destOrd="0" presId="urn:microsoft.com/office/officeart/2018/2/layout/IconCircleList"/>
    <dgm:cxn modelId="{340227D5-697A-4DA0-810E-6F20BA93FF8B}" type="presOf" srcId="{19F7308C-74EC-4B03-A31A-15255674184C}" destId="{AF0CE8DD-A908-4843-8548-56E805EBFAB6}" srcOrd="0" destOrd="0" presId="urn:microsoft.com/office/officeart/2018/2/layout/IconCircleList"/>
    <dgm:cxn modelId="{242798E7-74D0-49AA-9444-EDE00CFE2C66}" type="presOf" srcId="{97A8BF64-F241-4A02-9257-123AA0EFE2E2}" destId="{DC7D71EC-4D7B-479A-A156-66A2FD820109}" srcOrd="0" destOrd="0" presId="urn:microsoft.com/office/officeart/2018/2/layout/IconCircleList"/>
    <dgm:cxn modelId="{64B761FE-AC73-4FE9-B244-3DBBDC3F51FD}" srcId="{14ED2EB5-3AB8-46D8-B425-08BC0DBD4E06}" destId="{50680365-2BED-4E75-9096-ECE5F495D106}" srcOrd="1" destOrd="0" parTransId="{FE18DA3F-AC43-43E0-BE77-60F3DADEAFFF}" sibTransId="{5A94F79B-A4FF-4453-804D-7CCE001685B6}"/>
    <dgm:cxn modelId="{7B653C69-CD3E-4C65-A885-B6F5E12B910F}" type="presParOf" srcId="{9E7B06FC-073F-4ACA-9151-5CA3DF028FAB}" destId="{7F8DBD21-46D0-4725-9218-642FE42763B4}" srcOrd="0" destOrd="0" presId="urn:microsoft.com/office/officeart/2018/2/layout/IconCircleList"/>
    <dgm:cxn modelId="{618C3AB2-DE01-4645-9EFC-ADE208070C56}" type="presParOf" srcId="{7F8DBD21-46D0-4725-9218-642FE42763B4}" destId="{4412227D-B429-4845-BCCF-E1381515B181}" srcOrd="0" destOrd="0" presId="urn:microsoft.com/office/officeart/2018/2/layout/IconCircleList"/>
    <dgm:cxn modelId="{4970EBF3-445E-4C21-B5E5-F77B64680235}" type="presParOf" srcId="{4412227D-B429-4845-BCCF-E1381515B181}" destId="{DEBFE8B6-2B5A-449E-86F0-A8FE540D4B9F}" srcOrd="0" destOrd="0" presId="urn:microsoft.com/office/officeart/2018/2/layout/IconCircleList"/>
    <dgm:cxn modelId="{5CF724DD-4CAC-446C-88B3-9477ECAC3CDD}" type="presParOf" srcId="{4412227D-B429-4845-BCCF-E1381515B181}" destId="{0D80D4D1-A20F-41FE-BCD7-D85310883598}" srcOrd="1" destOrd="0" presId="urn:microsoft.com/office/officeart/2018/2/layout/IconCircleList"/>
    <dgm:cxn modelId="{7751ABBD-04D6-4297-9CEE-B3E50D5D5B71}" type="presParOf" srcId="{4412227D-B429-4845-BCCF-E1381515B181}" destId="{AA851D4D-A4AF-4E72-908C-ED27378F5C2C}" srcOrd="2" destOrd="0" presId="urn:microsoft.com/office/officeart/2018/2/layout/IconCircleList"/>
    <dgm:cxn modelId="{095DA252-7A44-461F-A346-F924487AEEE1}" type="presParOf" srcId="{4412227D-B429-4845-BCCF-E1381515B181}" destId="{47ED6371-BC4E-4BB4-B188-E28A69F59BA9}" srcOrd="3" destOrd="0" presId="urn:microsoft.com/office/officeart/2018/2/layout/IconCircleList"/>
    <dgm:cxn modelId="{BBDA4AF0-18A5-440F-B2D6-609D21B83A2B}" type="presParOf" srcId="{7F8DBD21-46D0-4725-9218-642FE42763B4}" destId="{AF0CE8DD-A908-4843-8548-56E805EBFAB6}" srcOrd="1" destOrd="0" presId="urn:microsoft.com/office/officeart/2018/2/layout/IconCircleList"/>
    <dgm:cxn modelId="{E13FF102-B4FC-4E8D-9B10-0694E8DD3632}" type="presParOf" srcId="{7F8DBD21-46D0-4725-9218-642FE42763B4}" destId="{2D307A62-B2EF-4496-8036-1CF60D712358}" srcOrd="2" destOrd="0" presId="urn:microsoft.com/office/officeart/2018/2/layout/IconCircleList"/>
    <dgm:cxn modelId="{FCA8C49D-878F-43C7-B1B8-C620B3FEF6AC}" type="presParOf" srcId="{2D307A62-B2EF-4496-8036-1CF60D712358}" destId="{C321E115-9C2D-48C3-A896-B67428715495}" srcOrd="0" destOrd="0" presId="urn:microsoft.com/office/officeart/2018/2/layout/IconCircleList"/>
    <dgm:cxn modelId="{5EF5BABA-BB56-4F3B-88AA-8E4E727BF5A9}" type="presParOf" srcId="{2D307A62-B2EF-4496-8036-1CF60D712358}" destId="{035AF2D0-8718-43A7-AE1D-F8609C5F1671}" srcOrd="1" destOrd="0" presId="urn:microsoft.com/office/officeart/2018/2/layout/IconCircleList"/>
    <dgm:cxn modelId="{98D21A24-D164-4207-85DB-771551FC1B4F}" type="presParOf" srcId="{2D307A62-B2EF-4496-8036-1CF60D712358}" destId="{BA119174-6038-46B3-93C4-B94DEA3858A4}" srcOrd="2" destOrd="0" presId="urn:microsoft.com/office/officeart/2018/2/layout/IconCircleList"/>
    <dgm:cxn modelId="{8B72FD23-2EF6-4509-8023-07D90207C9AF}" type="presParOf" srcId="{2D307A62-B2EF-4496-8036-1CF60D712358}" destId="{C89731CA-9FBF-491E-9772-BDCA33B0CF35}" srcOrd="3" destOrd="0" presId="urn:microsoft.com/office/officeart/2018/2/layout/IconCircleList"/>
    <dgm:cxn modelId="{36538462-7F24-4A8F-8BF6-44D6FB922469}" type="presParOf" srcId="{7F8DBD21-46D0-4725-9218-642FE42763B4}" destId="{6354E350-BCE0-4E7F-9852-313B0BB2999A}" srcOrd="3" destOrd="0" presId="urn:microsoft.com/office/officeart/2018/2/layout/IconCircleList"/>
    <dgm:cxn modelId="{AD6F7C3D-1F06-4EE5-AF0F-9EBFF6309461}" type="presParOf" srcId="{7F8DBD21-46D0-4725-9218-642FE42763B4}" destId="{294163F0-FF18-4490-B5A1-40B13EC683F7}" srcOrd="4" destOrd="0" presId="urn:microsoft.com/office/officeart/2018/2/layout/IconCircleList"/>
    <dgm:cxn modelId="{2A557D27-6D0E-45BD-BCB1-A9DF7D41FB9A}" type="presParOf" srcId="{294163F0-FF18-4490-B5A1-40B13EC683F7}" destId="{446AFA8C-D86D-460C-86EE-C1A9F1FA7401}" srcOrd="0" destOrd="0" presId="urn:microsoft.com/office/officeart/2018/2/layout/IconCircleList"/>
    <dgm:cxn modelId="{5E665646-EF81-49CC-AC2B-93F1C90F4422}" type="presParOf" srcId="{294163F0-FF18-4490-B5A1-40B13EC683F7}" destId="{7C99C898-3AC8-4416-83CC-5625E993B3C7}" srcOrd="1" destOrd="0" presId="urn:microsoft.com/office/officeart/2018/2/layout/IconCircleList"/>
    <dgm:cxn modelId="{C336E7FC-714D-4762-85A0-B61F9EC27D90}" type="presParOf" srcId="{294163F0-FF18-4490-B5A1-40B13EC683F7}" destId="{98606C92-ED00-47D1-BA81-02C53FBDC665}" srcOrd="2" destOrd="0" presId="urn:microsoft.com/office/officeart/2018/2/layout/IconCircleList"/>
    <dgm:cxn modelId="{595FA520-859D-417E-AB52-6A4AC253788E}" type="presParOf" srcId="{294163F0-FF18-4490-B5A1-40B13EC683F7}" destId="{A9CFE4B5-0065-4CC8-9D78-C40405EE8563}" srcOrd="3" destOrd="0" presId="urn:microsoft.com/office/officeart/2018/2/layout/IconCircleList"/>
    <dgm:cxn modelId="{6051E63B-B151-4209-96E2-D755C228FDE6}" type="presParOf" srcId="{7F8DBD21-46D0-4725-9218-642FE42763B4}" destId="{A928DC01-D58B-4609-9412-630CB8196D26}" srcOrd="5" destOrd="0" presId="urn:microsoft.com/office/officeart/2018/2/layout/IconCircleList"/>
    <dgm:cxn modelId="{0BF4280B-434E-4912-8836-7A63F52C9047}" type="presParOf" srcId="{7F8DBD21-46D0-4725-9218-642FE42763B4}" destId="{C987C8ED-6F06-4F6D-A1A9-5D50BA3D47D9}" srcOrd="6" destOrd="0" presId="urn:microsoft.com/office/officeart/2018/2/layout/IconCircleList"/>
    <dgm:cxn modelId="{6E5C501B-EB36-4FE6-B43D-F755C7B2D31C}" type="presParOf" srcId="{C987C8ED-6F06-4F6D-A1A9-5D50BA3D47D9}" destId="{C58FC6BE-34D7-4D55-8BA6-46D8956FBC04}" srcOrd="0" destOrd="0" presId="urn:microsoft.com/office/officeart/2018/2/layout/IconCircleList"/>
    <dgm:cxn modelId="{19519E9D-6BD0-4269-B096-74A1CD6425AA}" type="presParOf" srcId="{C987C8ED-6F06-4F6D-A1A9-5D50BA3D47D9}" destId="{75877493-5F00-43EE-A641-F418CFF04D32}" srcOrd="1" destOrd="0" presId="urn:microsoft.com/office/officeart/2018/2/layout/IconCircleList"/>
    <dgm:cxn modelId="{5476E5C7-9CEC-41D8-88E3-D11210C12AA8}" type="presParOf" srcId="{C987C8ED-6F06-4F6D-A1A9-5D50BA3D47D9}" destId="{DBBAF44D-B4D7-4B10-AA18-958C49AF8B61}" srcOrd="2" destOrd="0" presId="urn:microsoft.com/office/officeart/2018/2/layout/IconCircleList"/>
    <dgm:cxn modelId="{8636D375-B26B-42E2-9AA0-2328656AF822}" type="presParOf" srcId="{C987C8ED-6F06-4F6D-A1A9-5D50BA3D47D9}" destId="{33042EE3-8D1C-4AB2-9B87-4C20FF62A8DD}" srcOrd="3" destOrd="0" presId="urn:microsoft.com/office/officeart/2018/2/layout/IconCircleList"/>
    <dgm:cxn modelId="{971B8A01-1AF7-4DBB-AD55-88DECB91E3D8}" type="presParOf" srcId="{7F8DBD21-46D0-4725-9218-642FE42763B4}" destId="{DC7D71EC-4D7B-479A-A156-66A2FD820109}" srcOrd="7" destOrd="0" presId="urn:microsoft.com/office/officeart/2018/2/layout/IconCircleList"/>
    <dgm:cxn modelId="{E5A18FE2-A611-43B0-AFDB-A6B609F231CB}" type="presParOf" srcId="{7F8DBD21-46D0-4725-9218-642FE42763B4}" destId="{B0729FF2-3274-4A6E-8109-02B0BA2156D0}" srcOrd="8" destOrd="0" presId="urn:microsoft.com/office/officeart/2018/2/layout/IconCircleList"/>
    <dgm:cxn modelId="{FABF1CCC-D867-4051-A035-F9EBF1B01B5E}" type="presParOf" srcId="{B0729FF2-3274-4A6E-8109-02B0BA2156D0}" destId="{7DC86DD4-0A25-4577-8081-237414966028}" srcOrd="0" destOrd="0" presId="urn:microsoft.com/office/officeart/2018/2/layout/IconCircleList"/>
    <dgm:cxn modelId="{EBC21162-C54B-48A5-8B85-641DEE442005}" type="presParOf" srcId="{B0729FF2-3274-4A6E-8109-02B0BA2156D0}" destId="{8ED681D2-CDDF-4F4C-B897-E03F6EE2EB99}" srcOrd="1" destOrd="0" presId="urn:microsoft.com/office/officeart/2018/2/layout/IconCircleList"/>
    <dgm:cxn modelId="{3E211C48-495D-42C9-9805-29CA6B9159C8}" type="presParOf" srcId="{B0729FF2-3274-4A6E-8109-02B0BA2156D0}" destId="{6FB8C94F-8ABB-49E8-83B1-3CC8D5DE52DB}" srcOrd="2" destOrd="0" presId="urn:microsoft.com/office/officeart/2018/2/layout/IconCircleList"/>
    <dgm:cxn modelId="{28BB779F-4F68-4E5F-BE29-FBF6C4C34C4C}" type="presParOf" srcId="{B0729FF2-3274-4A6E-8109-02B0BA2156D0}" destId="{1A505B74-BA9B-4180-BD1C-F59187ABEC5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E8B6-2B5A-449E-86F0-A8FE540D4B9F}">
      <dsp:nvSpPr>
        <dsp:cNvPr id="0" name=""/>
        <dsp:cNvSpPr/>
      </dsp:nvSpPr>
      <dsp:spPr>
        <a:xfrm>
          <a:off x="227094" y="535390"/>
          <a:ext cx="914208" cy="9142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80D4D1-A20F-41FE-BCD7-D85310883598}">
      <dsp:nvSpPr>
        <dsp:cNvPr id="0" name=""/>
        <dsp:cNvSpPr/>
      </dsp:nvSpPr>
      <dsp:spPr>
        <a:xfrm>
          <a:off x="419077" y="727373"/>
          <a:ext cx="530240" cy="5302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ED6371-BC4E-4BB4-B188-E28A69F59BA9}">
      <dsp:nvSpPr>
        <dsp:cNvPr id="0" name=""/>
        <dsp:cNvSpPr/>
      </dsp:nvSpPr>
      <dsp:spPr>
        <a:xfrm>
          <a:off x="1337204" y="535390"/>
          <a:ext cx="2154919" cy="91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Critical thinking/problem solving – being able to trouble shoot the traffic light controller during challenges.</a:t>
          </a:r>
        </a:p>
      </dsp:txBody>
      <dsp:txXfrm>
        <a:off x="1337204" y="535390"/>
        <a:ext cx="2154919" cy="914208"/>
      </dsp:txXfrm>
    </dsp:sp>
    <dsp:sp modelId="{C321E115-9C2D-48C3-A896-B67428715495}">
      <dsp:nvSpPr>
        <dsp:cNvPr id="0" name=""/>
        <dsp:cNvSpPr/>
      </dsp:nvSpPr>
      <dsp:spPr>
        <a:xfrm>
          <a:off x="7510684" y="1957788"/>
          <a:ext cx="914208" cy="91420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AF2D0-8718-43A7-AE1D-F8609C5F1671}">
      <dsp:nvSpPr>
        <dsp:cNvPr id="0" name=""/>
        <dsp:cNvSpPr/>
      </dsp:nvSpPr>
      <dsp:spPr>
        <a:xfrm>
          <a:off x="7674983" y="2162279"/>
          <a:ext cx="530240" cy="5302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9731CA-9FBF-491E-9772-BDCA33B0CF35}">
      <dsp:nvSpPr>
        <dsp:cNvPr id="0" name=""/>
        <dsp:cNvSpPr/>
      </dsp:nvSpPr>
      <dsp:spPr>
        <a:xfrm>
          <a:off x="8621248" y="1933342"/>
          <a:ext cx="2154919" cy="91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Hardware skills- Using different parts of the inventory to build the IoT traffic controller</a:t>
          </a:r>
        </a:p>
      </dsp:txBody>
      <dsp:txXfrm>
        <a:off x="8621248" y="1933342"/>
        <a:ext cx="2154919" cy="914208"/>
      </dsp:txXfrm>
    </dsp:sp>
    <dsp:sp modelId="{446AFA8C-D86D-460C-86EE-C1A9F1FA7401}">
      <dsp:nvSpPr>
        <dsp:cNvPr id="0" name=""/>
        <dsp:cNvSpPr/>
      </dsp:nvSpPr>
      <dsp:spPr>
        <a:xfrm>
          <a:off x="7508108" y="535390"/>
          <a:ext cx="914208" cy="91420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9C898-3AC8-4416-83CC-5625E993B3C7}">
      <dsp:nvSpPr>
        <dsp:cNvPr id="0" name=""/>
        <dsp:cNvSpPr/>
      </dsp:nvSpPr>
      <dsp:spPr>
        <a:xfrm>
          <a:off x="7700092" y="727373"/>
          <a:ext cx="530240" cy="5302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CFE4B5-0065-4CC8-9D78-C40405EE8563}">
      <dsp:nvSpPr>
        <dsp:cNvPr id="0" name=""/>
        <dsp:cNvSpPr/>
      </dsp:nvSpPr>
      <dsp:spPr>
        <a:xfrm>
          <a:off x="8618218" y="535390"/>
          <a:ext cx="2154919" cy="91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Software skills- Using the Arduino IDE program to run the IoT traffic controller.</a:t>
          </a:r>
        </a:p>
      </dsp:txBody>
      <dsp:txXfrm>
        <a:off x="8618218" y="535390"/>
        <a:ext cx="2154919" cy="914208"/>
      </dsp:txXfrm>
    </dsp:sp>
    <dsp:sp modelId="{C58FC6BE-34D7-4D55-8BA6-46D8956FBC04}">
      <dsp:nvSpPr>
        <dsp:cNvPr id="0" name=""/>
        <dsp:cNvSpPr/>
      </dsp:nvSpPr>
      <dsp:spPr>
        <a:xfrm>
          <a:off x="227094" y="2043409"/>
          <a:ext cx="914208" cy="91420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77493-5F00-43EE-A641-F418CFF04D32}">
      <dsp:nvSpPr>
        <dsp:cNvPr id="0" name=""/>
        <dsp:cNvSpPr/>
      </dsp:nvSpPr>
      <dsp:spPr>
        <a:xfrm>
          <a:off x="419077" y="2235393"/>
          <a:ext cx="530240" cy="5302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042EE3-8D1C-4AB2-9B87-4C20FF62A8DD}">
      <dsp:nvSpPr>
        <dsp:cNvPr id="0" name=""/>
        <dsp:cNvSpPr/>
      </dsp:nvSpPr>
      <dsp:spPr>
        <a:xfrm>
          <a:off x="1337204" y="2043409"/>
          <a:ext cx="2154919" cy="91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Organizational skills- being able to plan and prepare for a successful project</a:t>
          </a:r>
        </a:p>
      </dsp:txBody>
      <dsp:txXfrm>
        <a:off x="1337204" y="2043409"/>
        <a:ext cx="2154919" cy="914208"/>
      </dsp:txXfrm>
    </dsp:sp>
    <dsp:sp modelId="{7DC86DD4-0A25-4577-8081-237414966028}">
      <dsp:nvSpPr>
        <dsp:cNvPr id="0" name=""/>
        <dsp:cNvSpPr/>
      </dsp:nvSpPr>
      <dsp:spPr>
        <a:xfrm>
          <a:off x="3740983" y="1166674"/>
          <a:ext cx="914208" cy="91420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681D2-CDDF-4F4C-B897-E03F6EE2EB99}">
      <dsp:nvSpPr>
        <dsp:cNvPr id="0" name=""/>
        <dsp:cNvSpPr/>
      </dsp:nvSpPr>
      <dsp:spPr>
        <a:xfrm>
          <a:off x="3932974" y="1358666"/>
          <a:ext cx="530240" cy="5302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05B74-BA9B-4180-BD1C-F59187ABEC57}">
      <dsp:nvSpPr>
        <dsp:cNvPr id="0" name=""/>
        <dsp:cNvSpPr/>
      </dsp:nvSpPr>
      <dsp:spPr>
        <a:xfrm>
          <a:off x="4851088" y="1174107"/>
          <a:ext cx="2154919" cy="91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Resourcefulness- was able to solve any issues or questions by using any tools or instructional guides provided during this course</a:t>
          </a:r>
        </a:p>
      </dsp:txBody>
      <dsp:txXfrm>
        <a:off x="4851088" y="1174107"/>
        <a:ext cx="2154919" cy="91420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8162-3BF0-4E9E-80E0-C5A02906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BD3A7E-5AFD-4BDA-AF91-15B1F1405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4B1B6-1856-4CA7-8F3C-FFAA37DF156A}"/>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D7A14C38-282A-43BE-9AAE-B58A2ECCE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C42A0-ED2C-47F5-AA00-ABAB5905B852}"/>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196465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3E35-E6F8-4381-8C26-8126463E1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34923-B602-4C10-B5C6-CC378EA8E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28AC6-04E0-484F-BDFA-84504F8A2A31}"/>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28CAEDD7-C915-4E53-9F33-DBE2FDE51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649E1-B110-43C3-9E05-C61280B25546}"/>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38114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65C4F-C898-4837-A847-B4FC6264C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E2FFE6-BA81-4396-AB0E-184ED708F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ACD70-92D2-4453-8DA8-C3D0CCE03BC1}"/>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CA150308-798F-4FF6-8BE8-70E09FC6A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88C9-59B4-4094-ACE3-6A78B39F124C}"/>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29735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371F-89A7-4AC5-9187-28AA6BC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6F439-783B-4E0E-8E63-E1AFCB31E3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0344-43D7-47BC-B684-AACF8184C00B}"/>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2FF8A4CC-96C8-4B33-8333-954A348A5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A16B2-CD5E-49FC-BE89-BD8C973945AB}"/>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150880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9817-75DB-4E68-A701-F6A49C0360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DB76C-2B0C-4703-B9E5-16C1ACF46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BB5B8-A4E2-4268-835C-2E6A753DABB2}"/>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1F800062-BBE2-41A8-96E7-D7B76C63F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E1216-02A9-482F-9B19-C83FB2D1898C}"/>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169552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6579-DF2C-48C1-8DE1-631A3F1D6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42A21-7D03-43D7-AAE5-B6EC4294DA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EDAD4-F277-48C9-BC6B-2AAD959BB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495A9-BCA2-4B00-9C04-018A7AEB0804}"/>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6" name="Footer Placeholder 5">
            <a:extLst>
              <a:ext uri="{FF2B5EF4-FFF2-40B4-BE49-F238E27FC236}">
                <a16:creationId xmlns:a16="http://schemas.microsoft.com/office/drawing/2014/main" id="{18226A95-6CA4-49EE-A156-F64670C0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F43A1-FA7A-46B9-9DBD-C03692D90BF2}"/>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405082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2AA2-95D6-41E8-B9CD-15CFB7F81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26FC64-4F37-4BDC-8280-3D85FD09A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9BB37-68D1-4A3D-9861-ADF13C3DF5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D609E2-4C3D-4D09-9FA0-C8780E514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B23E8F-9A0D-4244-8DB2-332EB6C25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3D342-CD60-4810-8197-710B817E6715}"/>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8" name="Footer Placeholder 7">
            <a:extLst>
              <a:ext uri="{FF2B5EF4-FFF2-40B4-BE49-F238E27FC236}">
                <a16:creationId xmlns:a16="http://schemas.microsoft.com/office/drawing/2014/main" id="{4B04B81D-BD4F-4395-B487-E51D958FB8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289E2D-785A-4111-8523-56FC897D3560}"/>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378338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32D2-15B4-4524-89EE-234F74ED46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BC4C8F-3A9A-470D-89FB-FC3BB3E3078D}"/>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4" name="Footer Placeholder 3">
            <a:extLst>
              <a:ext uri="{FF2B5EF4-FFF2-40B4-BE49-F238E27FC236}">
                <a16:creationId xmlns:a16="http://schemas.microsoft.com/office/drawing/2014/main" id="{392F689A-CA68-46BA-A49D-DC2B0913CA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3AE1B-405F-4A09-B772-728F79023AD0}"/>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255378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930E72-AE16-4183-BD01-5D0EDD8AEA33}"/>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3" name="Footer Placeholder 2">
            <a:extLst>
              <a:ext uri="{FF2B5EF4-FFF2-40B4-BE49-F238E27FC236}">
                <a16:creationId xmlns:a16="http://schemas.microsoft.com/office/drawing/2014/main" id="{604DFEA1-45FC-472A-B6AB-EA34321BD4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954DDC-5538-4AB1-A3E1-6D0D3526B12A}"/>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246093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F7E5-4F1E-44E1-BE93-0A9A2ACD6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9AF4EE-71D5-4336-A9E1-4C4506856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2F5BB-B7B7-4BEE-A71D-532E9416D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FB60A-D55A-433B-BC8E-C8DE912BEDCB}"/>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6" name="Footer Placeholder 5">
            <a:extLst>
              <a:ext uri="{FF2B5EF4-FFF2-40B4-BE49-F238E27FC236}">
                <a16:creationId xmlns:a16="http://schemas.microsoft.com/office/drawing/2014/main" id="{091BD8D6-87F5-41CC-A5E0-657CE9F08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AF056-8320-4038-96F7-4870BC859D42}"/>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361685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1EBE-B3A1-4749-BA03-0189ADFE0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20796F-E9FA-44FA-B4CC-01C7E1554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0200B1-3E5A-425A-B757-AF6A3D9F6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1005E-2640-45AB-B7BF-F772EC3CAABF}"/>
              </a:ext>
            </a:extLst>
          </p:cNvPr>
          <p:cNvSpPr>
            <a:spLocks noGrp="1"/>
          </p:cNvSpPr>
          <p:nvPr>
            <p:ph type="dt" sz="half" idx="10"/>
          </p:nvPr>
        </p:nvSpPr>
        <p:spPr/>
        <p:txBody>
          <a:bodyPr/>
          <a:lstStyle/>
          <a:p>
            <a:fld id="{1C722AE8-9E51-4B36-9380-A7522F739C05}" type="datetimeFigureOut">
              <a:rPr lang="en-US" smtClean="0"/>
              <a:t>12/23/2020</a:t>
            </a:fld>
            <a:endParaRPr lang="en-US"/>
          </a:p>
        </p:txBody>
      </p:sp>
      <p:sp>
        <p:nvSpPr>
          <p:cNvPr id="6" name="Footer Placeholder 5">
            <a:extLst>
              <a:ext uri="{FF2B5EF4-FFF2-40B4-BE49-F238E27FC236}">
                <a16:creationId xmlns:a16="http://schemas.microsoft.com/office/drawing/2014/main" id="{3246ECA4-AA5F-473D-8E67-0543CE657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1A595-206B-40C8-A74E-17DE43068FB6}"/>
              </a:ext>
            </a:extLst>
          </p:cNvPr>
          <p:cNvSpPr>
            <a:spLocks noGrp="1"/>
          </p:cNvSpPr>
          <p:nvPr>
            <p:ph type="sldNum" sz="quarter" idx="12"/>
          </p:nvPr>
        </p:nvSpPr>
        <p:spPr/>
        <p:txBody>
          <a:bodyPr/>
          <a:lstStyle/>
          <a:p>
            <a:fld id="{AB5E6688-96F3-4537-B1BA-6C7C057F5266}" type="slidenum">
              <a:rPr lang="en-US" smtClean="0"/>
              <a:t>‹#›</a:t>
            </a:fld>
            <a:endParaRPr lang="en-US"/>
          </a:p>
        </p:txBody>
      </p:sp>
    </p:spTree>
    <p:extLst>
      <p:ext uri="{BB962C8B-B14F-4D97-AF65-F5344CB8AC3E}">
        <p14:creationId xmlns:p14="http://schemas.microsoft.com/office/powerpoint/2010/main" val="2438432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4666B-C804-491E-B0F6-2985598C6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4638EC-5EC8-431C-8DEF-ECC01DEC9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C3500-0954-41CA-8986-87A899120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22AE8-9E51-4B36-9380-A7522F739C05}" type="datetimeFigureOut">
              <a:rPr lang="en-US" smtClean="0"/>
              <a:t>12/23/2020</a:t>
            </a:fld>
            <a:endParaRPr lang="en-US"/>
          </a:p>
        </p:txBody>
      </p:sp>
      <p:sp>
        <p:nvSpPr>
          <p:cNvPr id="5" name="Footer Placeholder 4">
            <a:extLst>
              <a:ext uri="{FF2B5EF4-FFF2-40B4-BE49-F238E27FC236}">
                <a16:creationId xmlns:a16="http://schemas.microsoft.com/office/drawing/2014/main" id="{72BFB270-AB91-4EB3-A82E-B49657D4B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491F1-D03C-49D1-943B-8E91EF683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E6688-96F3-4537-B1BA-6C7C057F5266}" type="slidenum">
              <a:rPr lang="en-US" smtClean="0"/>
              <a:t>‹#›</a:t>
            </a:fld>
            <a:endParaRPr lang="en-US"/>
          </a:p>
        </p:txBody>
      </p:sp>
    </p:spTree>
    <p:extLst>
      <p:ext uri="{BB962C8B-B14F-4D97-AF65-F5344CB8AC3E}">
        <p14:creationId xmlns:p14="http://schemas.microsoft.com/office/powerpoint/2010/main" val="2839626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34.png"/><Relationship Id="rId4" Type="http://schemas.openxmlformats.org/officeDocument/2006/relationships/video" Target="../media/media2.MOV"/><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838201" y="4525347"/>
            <a:ext cx="6801321" cy="1737360"/>
          </a:xfrm>
        </p:spPr>
        <p:txBody>
          <a:bodyPr anchor="ctr">
            <a:normAutofit/>
          </a:bodyPr>
          <a:lstStyle/>
          <a:p>
            <a:pPr algn="r"/>
            <a:r>
              <a:rPr lang="en-US" sz="5000" b="1" dirty="0">
                <a:latin typeface="+mn-lt"/>
              </a:rPr>
              <a:t>CEIS 114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7961259" y="4525347"/>
            <a:ext cx="3258675" cy="1737360"/>
          </a:xfrm>
        </p:spPr>
        <p:txBody>
          <a:bodyPr anchor="ctr">
            <a:normAutofit/>
          </a:bodyPr>
          <a:lstStyle/>
          <a:p>
            <a:pPr algn="l"/>
            <a:r>
              <a:rPr lang="en-US" sz="4000" b="1" dirty="0"/>
              <a:t>IoT Traffic Controller</a:t>
            </a:r>
          </a:p>
          <a:p>
            <a:pPr algn="l"/>
            <a:r>
              <a:rPr lang="en-US" b="1"/>
              <a:t>Final Project</a:t>
            </a:r>
            <a:endParaRPr lang="en-US" b="1" dirty="0"/>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19C459B-0D8D-4EA8-8DBC-1BAC121F2D8E}"/>
              </a:ext>
            </a:extLst>
          </p:cNvPr>
          <p:cNvSpPr/>
          <p:nvPr/>
        </p:nvSpPr>
        <p:spPr>
          <a:xfrm>
            <a:off x="0" y="5691661"/>
            <a:ext cx="2888343" cy="1200329"/>
          </a:xfrm>
          <a:prstGeom prst="rect">
            <a:avLst/>
          </a:prstGeom>
        </p:spPr>
        <p:txBody>
          <a:bodyPr wrap="square">
            <a:spAutoFit/>
          </a:bodyPr>
          <a:lstStyle/>
          <a:p>
            <a:r>
              <a:rPr lang="en-US" dirty="0">
                <a:cs typeface="Arial" panose="020B0604020202020204" pitchFamily="34" charset="0"/>
              </a:rPr>
              <a:t>Kimberly Hernandez</a:t>
            </a:r>
          </a:p>
          <a:p>
            <a:r>
              <a:rPr lang="en-US" dirty="0">
                <a:cs typeface="Arial" panose="020B0604020202020204" pitchFamily="34" charset="0"/>
              </a:rPr>
              <a:t>DeVry University CEIS 114</a:t>
            </a:r>
          </a:p>
          <a:p>
            <a:r>
              <a:rPr lang="en-US" dirty="0">
                <a:cs typeface="Arial" panose="020B0604020202020204" pitchFamily="34" charset="0"/>
              </a:rPr>
              <a:t>02/21/20</a:t>
            </a:r>
          </a:p>
          <a:p>
            <a:r>
              <a:rPr lang="en-US" dirty="0"/>
              <a:t>Mostafa </a:t>
            </a:r>
            <a:r>
              <a:rPr lang="en-US" dirty="0" err="1"/>
              <a:t>Mortezaie</a:t>
            </a:r>
            <a:endParaRPr lang="en-US" dirty="0">
              <a:cs typeface="Arial" panose="020B0604020202020204" pitchFamily="34" charset="0"/>
            </a:endParaRPr>
          </a:p>
        </p:txBody>
      </p:sp>
    </p:spTree>
    <p:extLst>
      <p:ext uri="{BB962C8B-B14F-4D97-AF65-F5344CB8AC3E}">
        <p14:creationId xmlns:p14="http://schemas.microsoft.com/office/powerpoint/2010/main" val="35103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38A0795-8C83-49DD-B6D4-47C595F8B4F1}"/>
              </a:ext>
            </a:extLst>
          </p:cNvPr>
          <p:cNvSpPr>
            <a:spLocks noGrp="1"/>
          </p:cNvSpPr>
          <p:nvPr>
            <p:ph type="title"/>
          </p:nvPr>
        </p:nvSpPr>
        <p:spPr>
          <a:xfrm>
            <a:off x="1207623" y="1293528"/>
            <a:ext cx="2871095" cy="2127124"/>
          </a:xfrm>
        </p:spPr>
        <p:txBody>
          <a:bodyPr vert="horz" lIns="91440" tIns="45720" rIns="91440" bIns="45720" rtlCol="0" anchor="t">
            <a:normAutofit/>
          </a:bodyPr>
          <a:lstStyle/>
          <a:p>
            <a:r>
              <a:rPr lang="en-US" sz="3600" b="1" kern="1200" dirty="0">
                <a:solidFill>
                  <a:schemeClr val="bg1"/>
                </a:solidFill>
                <a:latin typeface="+mj-lt"/>
                <a:ea typeface="+mj-ea"/>
                <a:cs typeface="+mj-cs"/>
              </a:rPr>
              <a:t>Creating a Multiple Traffic Light Controller</a:t>
            </a:r>
          </a:p>
        </p:txBody>
      </p:sp>
      <p:sp>
        <p:nvSpPr>
          <p:cNvPr id="6" name="Content Placeholder 5">
            <a:extLst>
              <a:ext uri="{FF2B5EF4-FFF2-40B4-BE49-F238E27FC236}">
                <a16:creationId xmlns:a16="http://schemas.microsoft.com/office/drawing/2014/main" id="{E715C4DB-0A8E-4438-BEB3-40D5CB694ADF}"/>
              </a:ext>
            </a:extLst>
          </p:cNvPr>
          <p:cNvSpPr>
            <a:spLocks noGrp="1"/>
          </p:cNvSpPr>
          <p:nvPr>
            <p:ph idx="1"/>
          </p:nvPr>
        </p:nvSpPr>
        <p:spPr>
          <a:xfrm>
            <a:off x="4770022" y="1018574"/>
            <a:ext cx="4333488" cy="4820851"/>
          </a:xfrm>
        </p:spPr>
        <p:txBody>
          <a:bodyPr vert="horz" lIns="91440" tIns="45720" rIns="91440" bIns="45720" rtlCol="0">
            <a:normAutofit/>
          </a:bodyPr>
          <a:lstStyle/>
          <a:p>
            <a:r>
              <a:rPr lang="en-US" sz="2000" dirty="0"/>
              <a:t>The development of the circuit continues with adding another set of traffic lights.</a:t>
            </a:r>
          </a:p>
          <a:p>
            <a:r>
              <a:rPr lang="en-US" sz="2000" dirty="0"/>
              <a:t>The following items were added to the circuit:</a:t>
            </a:r>
          </a:p>
          <a:p>
            <a:pPr marL="742950" lvl="1"/>
            <a:r>
              <a:rPr lang="en-US" sz="2000" dirty="0"/>
              <a:t>Another set of colored LEDs: Red, Yellow and Green</a:t>
            </a:r>
          </a:p>
          <a:p>
            <a:pPr marL="742950" lvl="1"/>
            <a:r>
              <a:rPr lang="en-US" sz="2000" dirty="0"/>
              <a:t>Wires</a:t>
            </a:r>
          </a:p>
          <a:p>
            <a:pPr marL="285750"/>
            <a:r>
              <a:rPr lang="en-US" sz="2000" dirty="0"/>
              <a:t>A new code was input into the software to control both lights. </a:t>
            </a:r>
          </a:p>
          <a:p>
            <a:pPr marL="285750"/>
            <a:r>
              <a:rPr lang="en-US" sz="2000" dirty="0"/>
              <a:t>Once the code was uploaded and running the traffic lights alternate colors.  </a:t>
            </a:r>
          </a:p>
          <a:p>
            <a:pPr algn="ctr"/>
            <a:endParaRPr lang="en-US" sz="2000" dirty="0"/>
          </a:p>
        </p:txBody>
      </p:sp>
      <p:sp>
        <p:nvSpPr>
          <p:cNvPr id="7" name="TextBox 6">
            <a:extLst>
              <a:ext uri="{FF2B5EF4-FFF2-40B4-BE49-F238E27FC236}">
                <a16:creationId xmlns:a16="http://schemas.microsoft.com/office/drawing/2014/main" id="{1C823BFF-2A85-4A64-AD75-D768B2B16130}"/>
              </a:ext>
            </a:extLst>
          </p:cNvPr>
          <p:cNvSpPr txBox="1"/>
          <p:nvPr/>
        </p:nvSpPr>
        <p:spPr>
          <a:xfrm>
            <a:off x="-20498" y="159305"/>
            <a:ext cx="1650339" cy="546940"/>
          </a:xfrm>
          <a:prstGeom prst="rect">
            <a:avLst/>
          </a:prstGeom>
        </p:spPr>
        <p:txBody>
          <a:bodyPr vert="horz" lIns="91440" tIns="45720" rIns="91440" bIns="45720" rtlCol="0">
            <a:normAutofit/>
          </a:bodyPr>
          <a:lstStyle/>
          <a:p>
            <a:pPr algn="ctr">
              <a:lnSpc>
                <a:spcPct val="90000"/>
              </a:lnSpc>
              <a:spcAft>
                <a:spcPts val="600"/>
              </a:spcAft>
            </a:pPr>
            <a:r>
              <a:rPr lang="en-US" sz="2000" b="1" dirty="0">
                <a:solidFill>
                  <a:schemeClr val="bg1"/>
                </a:solidFill>
              </a:rPr>
              <a:t>Module 3</a:t>
            </a:r>
          </a:p>
        </p:txBody>
      </p:sp>
      <p:pic>
        <p:nvPicPr>
          <p:cNvPr id="10" name="Graphic 9" descr="Traffic light">
            <a:extLst>
              <a:ext uri="{FF2B5EF4-FFF2-40B4-BE49-F238E27FC236}">
                <a16:creationId xmlns:a16="http://schemas.microsoft.com/office/drawing/2014/main" id="{4C530A75-49E5-47EE-A3C2-15DA322D02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4100" y="2845351"/>
            <a:ext cx="1150603" cy="1150603"/>
          </a:xfrm>
          <a:prstGeom prst="rect">
            <a:avLst/>
          </a:prstGeom>
        </p:spPr>
      </p:pic>
      <p:pic>
        <p:nvPicPr>
          <p:cNvPr id="15" name="Graphic 14" descr="Traffic light">
            <a:extLst>
              <a:ext uri="{FF2B5EF4-FFF2-40B4-BE49-F238E27FC236}">
                <a16:creationId xmlns:a16="http://schemas.microsoft.com/office/drawing/2014/main" id="{0F87947F-232D-46FC-8B6C-461E9C5A21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27645" y="2845350"/>
            <a:ext cx="1150603" cy="1150603"/>
          </a:xfrm>
          <a:prstGeom prst="rect">
            <a:avLst/>
          </a:prstGeom>
        </p:spPr>
      </p:pic>
      <p:sp>
        <p:nvSpPr>
          <p:cNvPr id="17" name="Flowchart: Connector 16">
            <a:extLst>
              <a:ext uri="{FF2B5EF4-FFF2-40B4-BE49-F238E27FC236}">
                <a16:creationId xmlns:a16="http://schemas.microsoft.com/office/drawing/2014/main" id="{DC63E65E-6877-4E93-BDAC-5050EA94BF2C}"/>
              </a:ext>
            </a:extLst>
          </p:cNvPr>
          <p:cNvSpPr/>
          <p:nvPr/>
        </p:nvSpPr>
        <p:spPr>
          <a:xfrm>
            <a:off x="9553323" y="3028124"/>
            <a:ext cx="272155" cy="257400"/>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2EA3BB73-E576-414D-8C2D-9F7A1A68A81A}"/>
              </a:ext>
            </a:extLst>
          </p:cNvPr>
          <p:cNvSpPr/>
          <p:nvPr/>
        </p:nvSpPr>
        <p:spPr>
          <a:xfrm>
            <a:off x="10972387" y="3555170"/>
            <a:ext cx="272155" cy="257400"/>
          </a:xfrm>
          <a:prstGeom prst="flowChartConnec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D3A18EFF-134E-4038-AC5E-EDC5B39EA9E0}"/>
              </a:ext>
            </a:extLst>
          </p:cNvPr>
          <p:cNvSpPr/>
          <p:nvPr/>
        </p:nvSpPr>
        <p:spPr>
          <a:xfrm>
            <a:off x="9553323" y="3028124"/>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AC25572C-E534-4D7E-9E82-0003DF75A80F}"/>
              </a:ext>
            </a:extLst>
          </p:cNvPr>
          <p:cNvSpPr/>
          <p:nvPr/>
        </p:nvSpPr>
        <p:spPr>
          <a:xfrm>
            <a:off x="9542732" y="3026203"/>
            <a:ext cx="272155" cy="257400"/>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48C20E90-8D7D-4EEB-A0E0-AAD4797CEDED}"/>
              </a:ext>
            </a:extLst>
          </p:cNvPr>
          <p:cNvSpPr/>
          <p:nvPr/>
        </p:nvSpPr>
        <p:spPr>
          <a:xfrm>
            <a:off x="10966867" y="3010846"/>
            <a:ext cx="272155" cy="257400"/>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F45FF51E-B8E7-49FB-819D-E965DB030D72}"/>
              </a:ext>
            </a:extLst>
          </p:cNvPr>
          <p:cNvSpPr/>
          <p:nvPr/>
        </p:nvSpPr>
        <p:spPr>
          <a:xfrm>
            <a:off x="10972872" y="3555170"/>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C69B271-3C60-4C2F-BCC6-BEB28B2F0A21}"/>
              </a:ext>
            </a:extLst>
          </p:cNvPr>
          <p:cNvSpPr/>
          <p:nvPr/>
        </p:nvSpPr>
        <p:spPr>
          <a:xfrm>
            <a:off x="10972387" y="3291951"/>
            <a:ext cx="272155" cy="257400"/>
          </a:xfrm>
          <a:prstGeom prst="flowChartConnec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04C5F0AD-C0A6-45D5-96B1-59805AB12DD4}"/>
              </a:ext>
            </a:extLst>
          </p:cNvPr>
          <p:cNvSpPr/>
          <p:nvPr/>
        </p:nvSpPr>
        <p:spPr>
          <a:xfrm>
            <a:off x="9553322" y="3566047"/>
            <a:ext cx="272155" cy="257400"/>
          </a:xfrm>
          <a:prstGeom prst="flowChartConnec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0E5611F9-FB88-43BA-B8B9-311C5C06D563}"/>
              </a:ext>
            </a:extLst>
          </p:cNvPr>
          <p:cNvSpPr/>
          <p:nvPr/>
        </p:nvSpPr>
        <p:spPr>
          <a:xfrm>
            <a:off x="10969728" y="3560444"/>
            <a:ext cx="272155" cy="257400"/>
          </a:xfrm>
          <a:prstGeom prst="flowChartConnec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7DE112B3-18BA-4B0E-A276-6DCB593955AF}"/>
              </a:ext>
            </a:extLst>
          </p:cNvPr>
          <p:cNvSpPr/>
          <p:nvPr/>
        </p:nvSpPr>
        <p:spPr>
          <a:xfrm>
            <a:off x="10975278" y="3291951"/>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E7B54AEA-9E65-4868-BA67-6E66DCD1F82B}"/>
              </a:ext>
            </a:extLst>
          </p:cNvPr>
          <p:cNvSpPr/>
          <p:nvPr/>
        </p:nvSpPr>
        <p:spPr>
          <a:xfrm>
            <a:off x="9557965" y="3566047"/>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5F83E6E-8861-493A-B481-F72AEA81689E}"/>
              </a:ext>
            </a:extLst>
          </p:cNvPr>
          <p:cNvSpPr/>
          <p:nvPr/>
        </p:nvSpPr>
        <p:spPr>
          <a:xfrm>
            <a:off x="10975278" y="3014425"/>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9946F1D3-F1C9-4AEB-A484-F5BA7D9950D4}"/>
              </a:ext>
            </a:extLst>
          </p:cNvPr>
          <p:cNvSpPr/>
          <p:nvPr/>
        </p:nvSpPr>
        <p:spPr>
          <a:xfrm>
            <a:off x="9548822" y="3300299"/>
            <a:ext cx="272155" cy="257400"/>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28EA852-7812-4784-BE1C-E2FCC4E92F15}"/>
              </a:ext>
            </a:extLst>
          </p:cNvPr>
          <p:cNvSpPr/>
          <p:nvPr/>
        </p:nvSpPr>
        <p:spPr>
          <a:xfrm>
            <a:off x="9548716" y="3293669"/>
            <a:ext cx="272155" cy="257400"/>
          </a:xfrm>
          <a:prstGeom prst="flowChartConnec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E1C2DDF6-8457-4B80-9904-FB8EED09EEF1}"/>
              </a:ext>
            </a:extLst>
          </p:cNvPr>
          <p:cNvSpPr/>
          <p:nvPr/>
        </p:nvSpPr>
        <p:spPr>
          <a:xfrm>
            <a:off x="9535621" y="3284393"/>
            <a:ext cx="279266" cy="278622"/>
          </a:xfrm>
          <a:prstGeom prst="flowChartConnector">
            <a:avLst/>
          </a:prstGeom>
          <a:solidFill>
            <a:srgbClr val="5C58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6173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grpId="0" nodeType="afterEffect">
                                  <p:stCondLst>
                                    <p:cond delay="4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grpId="0" nodeType="afterEffect">
                                  <p:stCondLst>
                                    <p:cond delay="3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1100"/>
                            </p:stCondLst>
                            <p:childTnLst>
                              <p:par>
                                <p:cTn id="17" presetID="1" presetClass="entr" presetSubtype="0" fill="hold" grpId="0" nodeType="afterEffect">
                                  <p:stCondLst>
                                    <p:cond delay="20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1300"/>
                            </p:stCondLst>
                            <p:childTnLst>
                              <p:par>
                                <p:cTn id="20" presetID="1" presetClass="entr" presetSubtype="0" fill="hold" grpId="0" nodeType="afterEffect">
                                  <p:stCondLst>
                                    <p:cond delay="4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700"/>
                            </p:stCondLst>
                            <p:childTnLst>
                              <p:par>
                                <p:cTn id="23" presetID="1" presetClass="entr" presetSubtype="0" fill="hold" grpId="0" nodeType="afterEffect">
                                  <p:stCondLst>
                                    <p:cond delay="20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1900"/>
                            </p:stCondLst>
                            <p:childTnLst>
                              <p:par>
                                <p:cTn id="26" presetID="1" presetClass="entr" presetSubtype="0" fill="hold" grpId="0" nodeType="afterEffect">
                                  <p:stCondLst>
                                    <p:cond delay="3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2200"/>
                            </p:stCondLst>
                            <p:childTnLst>
                              <p:par>
                                <p:cTn id="29" presetID="1" presetClass="entr" presetSubtype="0" fill="hold" grpId="0" nodeType="afterEffect">
                                  <p:stCondLst>
                                    <p:cond delay="3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3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2800"/>
                            </p:stCondLst>
                            <p:childTnLst>
                              <p:par>
                                <p:cTn id="35" presetID="1" presetClass="entr" presetSubtype="0" fill="hold" grpId="0" nodeType="afterEffect">
                                  <p:stCondLst>
                                    <p:cond delay="400"/>
                                  </p:stCondLst>
                                  <p:childTnLst>
                                    <p:set>
                                      <p:cBhvr>
                                        <p:cTn id="36" dur="1" fill="hold">
                                          <p:stCondLst>
                                            <p:cond delay="0"/>
                                          </p:stCondLst>
                                        </p:cTn>
                                        <p:tgtEl>
                                          <p:spTgt spid="29"/>
                                        </p:tgtEl>
                                        <p:attrNameLst>
                                          <p:attrName>style.visibility</p:attrName>
                                        </p:attrNameLst>
                                      </p:cBhvr>
                                      <p:to>
                                        <p:strVal val="visible"/>
                                      </p:to>
                                    </p:set>
                                  </p:childTnLst>
                                </p:cTn>
                              </p:par>
                            </p:childTnLst>
                          </p:cTn>
                        </p:par>
                        <p:par>
                          <p:cTn id="37" fill="hold">
                            <p:stCondLst>
                              <p:cond delay="3200"/>
                            </p:stCondLst>
                            <p:childTnLst>
                              <p:par>
                                <p:cTn id="38" presetID="1" presetClass="entr" presetSubtype="0" fill="hold" grpId="0" nodeType="afterEffect">
                                  <p:stCondLst>
                                    <p:cond delay="200"/>
                                  </p:stCondLst>
                                  <p:childTnLst>
                                    <p:set>
                                      <p:cBhvr>
                                        <p:cTn id="39" dur="1" fill="hold">
                                          <p:stCondLst>
                                            <p:cond delay="0"/>
                                          </p:stCondLst>
                                        </p:cTn>
                                        <p:tgtEl>
                                          <p:spTgt spid="30"/>
                                        </p:tgtEl>
                                        <p:attrNameLst>
                                          <p:attrName>style.visibility</p:attrName>
                                        </p:attrNameLst>
                                      </p:cBhvr>
                                      <p:to>
                                        <p:strVal val="visible"/>
                                      </p:to>
                                    </p:set>
                                  </p:childTnLst>
                                </p:cTn>
                              </p:par>
                            </p:childTnLst>
                          </p:cTn>
                        </p:par>
                        <p:par>
                          <p:cTn id="40" fill="hold">
                            <p:stCondLst>
                              <p:cond delay="3400"/>
                            </p:stCondLst>
                            <p:childTnLst>
                              <p:par>
                                <p:cTn id="41" presetID="1" presetClass="entr" presetSubtype="0" fill="hold" grpId="0" nodeType="afterEffect">
                                  <p:stCondLst>
                                    <p:cond delay="2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3600"/>
                            </p:stCondLst>
                            <p:childTnLst>
                              <p:par>
                                <p:cTn id="44" presetID="1" presetClass="entr" presetSubtype="0" fill="hold" grpId="0" nodeType="afterEffect">
                                  <p:stCondLst>
                                    <p:cond delay="40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4000"/>
                            </p:stCondLst>
                            <p:childTnLst>
                              <p:par>
                                <p:cTn id="47" presetID="1" presetClass="entr" presetSubtype="0" fill="hold" grpId="0" nodeType="afterEffect">
                                  <p:stCondLst>
                                    <p:cond delay="30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7" grpId="0" animBg="1"/>
      <p:bldP spid="30" grpId="0" animBg="1"/>
      <p:bldP spid="31" grpId="0" animBg="1"/>
      <p:bldP spid="33" grpId="0" animBg="1"/>
      <p:bldP spid="35" grpId="0" animBg="1"/>
      <p:bldP spid="36" grpId="0" animBg="1"/>
      <p:bldP spid="37" grpId="0" animBg="1"/>
      <p:bldP spid="41" grpId="0" animBg="1"/>
      <p:bldP spid="34" grpId="0" animBg="1"/>
      <p:bldP spid="28" grpId="0" animBg="1"/>
      <p:bldP spid="25" grpId="0" animBg="1"/>
      <p:bldP spid="20"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8912" y="294007"/>
            <a:ext cx="5273431" cy="1645919"/>
          </a:xfrm>
        </p:spPr>
        <p:txBody>
          <a:bodyPr vert="horz" lIns="91440" tIns="45720" rIns="91440" bIns="45720" rtlCol="0" anchor="ctr">
            <a:normAutofit/>
          </a:bodyPr>
          <a:lstStyle/>
          <a:p>
            <a:pPr algn="ctr"/>
            <a:r>
              <a:rPr lang="en-US" sz="4500" b="1" kern="1200" dirty="0">
                <a:solidFill>
                  <a:schemeClr val="tx1"/>
                </a:solidFill>
                <a:latin typeface="+mj-lt"/>
                <a:ea typeface="+mj-ea"/>
                <a:cs typeface="+mj-cs"/>
              </a:rPr>
              <a:t>Picture of Circuit</a:t>
            </a:r>
          </a:p>
        </p:txBody>
      </p:sp>
      <p:sp>
        <p:nvSpPr>
          <p:cNvPr id="14" name="Freeform: Shape 13">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5B9BD5"/>
              </a:solidFill>
            </a:endParaRPr>
          </a:p>
        </p:txBody>
      </p:sp>
      <p:sp>
        <p:nvSpPr>
          <p:cNvPr id="16"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Shape 17">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21"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rgbClr val="929292"/>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rgbClr val="929292"/>
              </a:solidFill>
            </a:ln>
          </p:spPr>
          <p:txBody>
            <a:bodyPr vert="horz" wrap="square" lIns="91440" tIns="45720" rIns="91440" bIns="45720" numCol="1" anchor="t" anchorCtr="0" compatLnSpc="1">
              <a:prstTxWarp prst="textNoShape">
                <a:avLst/>
              </a:prstTxWarp>
            </a:bodyPr>
            <a:lstStyle/>
            <a:p>
              <a:endParaRPr lang="en-US"/>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92083" y="2646732"/>
            <a:ext cx="4741917" cy="3093546"/>
          </a:xfrm>
        </p:spPr>
        <p:txBody>
          <a:bodyPr vert="horz" lIns="91440" tIns="45720" rIns="91440" bIns="45720" rtlCol="0">
            <a:normAutofit lnSpcReduction="10000"/>
          </a:bodyPr>
          <a:lstStyle/>
          <a:p>
            <a:pPr marL="57150" algn="ctr"/>
            <a:r>
              <a:rPr lang="en-US" sz="2300" dirty="0">
                <a:solidFill>
                  <a:schemeClr val="bg1"/>
                </a:solidFill>
                <a:latin typeface="+mj-lt"/>
              </a:rPr>
              <a:t>At this point of the development we have:</a:t>
            </a:r>
          </a:p>
          <a:p>
            <a:pPr marL="57150" algn="ctr"/>
            <a:endParaRPr lang="en-US" sz="2300" dirty="0">
              <a:solidFill>
                <a:schemeClr val="bg1"/>
              </a:solidFill>
              <a:latin typeface="+mj-lt"/>
            </a:endParaRPr>
          </a:p>
          <a:p>
            <a:pPr marL="285750" lvl="0" indent="-228600" algn="ctr">
              <a:buFont typeface="Arial" panose="020B0604020202020204" pitchFamily="34" charset="0"/>
              <a:buChar char="•"/>
            </a:pPr>
            <a:r>
              <a:rPr lang="en-US" sz="2300" dirty="0">
                <a:solidFill>
                  <a:schemeClr val="bg1"/>
                </a:solidFill>
                <a:latin typeface="+mj-lt"/>
              </a:rPr>
              <a:t>ESP32 Board</a:t>
            </a:r>
          </a:p>
          <a:p>
            <a:pPr marL="285750" lvl="0" indent="-228600" algn="ctr">
              <a:buFont typeface="Arial" panose="020B0604020202020204" pitchFamily="34" charset="0"/>
              <a:buChar char="•"/>
            </a:pPr>
            <a:r>
              <a:rPr lang="en-US" sz="2300" dirty="0">
                <a:solidFill>
                  <a:schemeClr val="bg1"/>
                </a:solidFill>
                <a:latin typeface="+mj-lt"/>
              </a:rPr>
              <a:t>Two sets of colored LEDs: Red, Yellow and Green</a:t>
            </a:r>
          </a:p>
          <a:p>
            <a:pPr marL="285750" lvl="0" indent="-228600" algn="ctr">
              <a:buFont typeface="Arial" panose="020B0604020202020204" pitchFamily="34" charset="0"/>
              <a:buChar char="•"/>
            </a:pPr>
            <a:r>
              <a:rPr lang="en-US" sz="2300" dirty="0">
                <a:solidFill>
                  <a:schemeClr val="bg1"/>
                </a:solidFill>
                <a:latin typeface="+mj-lt"/>
              </a:rPr>
              <a:t>Wires</a:t>
            </a:r>
          </a:p>
          <a:p>
            <a:pPr marL="285750" lvl="0" indent="-228600" algn="ctr">
              <a:buFont typeface="Arial" panose="020B0604020202020204" pitchFamily="34" charset="0"/>
              <a:buChar char="•"/>
            </a:pPr>
            <a:r>
              <a:rPr lang="en-US" sz="2300" dirty="0">
                <a:solidFill>
                  <a:schemeClr val="bg1"/>
                </a:solidFill>
                <a:latin typeface="+mj-lt"/>
              </a:rPr>
              <a:t>Breadboard</a:t>
            </a:r>
          </a:p>
          <a:p>
            <a:pPr indent="-228600">
              <a:buFont typeface="Arial" panose="020B0604020202020204" pitchFamily="34" charset="0"/>
              <a:buChar char="•"/>
            </a:pPr>
            <a:endParaRPr lang="en-US" sz="2400" dirty="0">
              <a:solidFill>
                <a:schemeClr val="bg1"/>
              </a:solidFill>
            </a:endParaRPr>
          </a:p>
          <a:p>
            <a:pPr indent="-228600">
              <a:buFont typeface="Arial" panose="020B0604020202020204" pitchFamily="34" charset="0"/>
              <a:buChar char="•"/>
            </a:pPr>
            <a:endParaRPr lang="en-US" sz="2400" dirty="0">
              <a:solidFill>
                <a:schemeClr val="bg1"/>
              </a:solidFill>
            </a:endParaRPr>
          </a:p>
        </p:txBody>
      </p:sp>
      <p:pic>
        <p:nvPicPr>
          <p:cNvPr id="13" name="Picture 12" descr="A close up of a device&#10;&#10;Description automatically generated">
            <a:extLst>
              <a:ext uri="{FF2B5EF4-FFF2-40B4-BE49-F238E27FC236}">
                <a16:creationId xmlns:a16="http://schemas.microsoft.com/office/drawing/2014/main" id="{54110F22-1C1F-4AA8-B8C9-CF1A86343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44212" y="866713"/>
            <a:ext cx="6858000" cy="5143500"/>
          </a:xfrm>
          <a:prstGeom prst="rect">
            <a:avLst/>
          </a:prstGeom>
          <a:ln>
            <a:solidFill>
              <a:schemeClr val="tx1"/>
            </a:solidFill>
          </a:ln>
        </p:spPr>
      </p:pic>
    </p:spTree>
    <p:extLst>
      <p:ext uri="{BB962C8B-B14F-4D97-AF65-F5344CB8AC3E}">
        <p14:creationId xmlns:p14="http://schemas.microsoft.com/office/powerpoint/2010/main" val="299135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E96C7AF-62D1-4B3F-B1C7-E30F99328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84442" y="13964"/>
            <a:ext cx="10717187" cy="1010686"/>
          </a:xfrm>
        </p:spPr>
        <p:txBody>
          <a:bodyPr vert="horz" lIns="91440" tIns="45720" rIns="91440" bIns="45720" rtlCol="0" anchor="b">
            <a:normAutofit/>
          </a:bodyPr>
          <a:lstStyle/>
          <a:p>
            <a:pPr algn="ctr"/>
            <a:r>
              <a:rPr lang="en-US" sz="5400" kern="1200" dirty="0">
                <a:latin typeface="+mj-lt"/>
                <a:ea typeface="+mj-ea"/>
                <a:cs typeface="+mj-cs"/>
              </a:rPr>
              <a:t>Screenshot of Arduino IDE</a:t>
            </a:r>
          </a:p>
        </p:txBody>
      </p:sp>
      <p:cxnSp>
        <p:nvCxnSpPr>
          <p:cNvPr id="14" name="Straight Connector 13">
            <a:extLst>
              <a:ext uri="{FF2B5EF4-FFF2-40B4-BE49-F238E27FC236}">
                <a16:creationId xmlns:a16="http://schemas.microsoft.com/office/drawing/2014/main" id="{6CF72622-D997-42A3-A99D-27DB45FEA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226190" y="602072"/>
            <a:ext cx="5739619" cy="1362246"/>
          </a:xfrm>
        </p:spPr>
        <p:txBody>
          <a:bodyPr vert="horz" lIns="91440" tIns="45720" rIns="91440" bIns="45720" rtlCol="0" anchor="t">
            <a:normAutofit/>
          </a:bodyPr>
          <a:lstStyle/>
          <a:p>
            <a:pPr indent="-228600" algn="ctr">
              <a:buFont typeface="Arial" panose="020B0604020202020204" pitchFamily="34" charset="0"/>
              <a:buChar char="•"/>
            </a:pPr>
            <a:endParaRPr lang="en-US" sz="1800" dirty="0">
              <a:solidFill>
                <a:schemeClr val="tx2"/>
              </a:solidFill>
            </a:endParaRPr>
          </a:p>
          <a:p>
            <a:pPr indent="-228600" algn="ctr">
              <a:buFont typeface="Arial" panose="020B0604020202020204" pitchFamily="34" charset="0"/>
              <a:buChar char="•"/>
            </a:pPr>
            <a:r>
              <a:rPr lang="en-US" sz="1800" dirty="0"/>
              <a:t>Screenshot of code in Arduino IDE</a:t>
            </a:r>
          </a:p>
        </p:txBody>
      </p:sp>
      <p:cxnSp>
        <p:nvCxnSpPr>
          <p:cNvPr id="16" name="Straight Connector 15">
            <a:extLst>
              <a:ext uri="{FF2B5EF4-FFF2-40B4-BE49-F238E27FC236}">
                <a16:creationId xmlns:a16="http://schemas.microsoft.com/office/drawing/2014/main" id="{C09CBE0D-5424-4BA2-8A9B-E79ADC874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2835D59-901A-4813-AEE3-8256BCA629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F0A2345-F789-4A9B-9872-72D5299D24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3F7A78-66A1-4664-8BD7-1723658AD7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03C9CAEA-AF26-4D7B-9E8D-F4F905CF18D8}"/>
              </a:ext>
            </a:extLst>
          </p:cNvPr>
          <p:cNvPicPr>
            <a:picLocks noChangeAspect="1"/>
          </p:cNvPicPr>
          <p:nvPr/>
        </p:nvPicPr>
        <p:blipFill rotWithShape="1">
          <a:blip r:embed="rId2"/>
          <a:srcRect l="7322" t="2323" r="7587"/>
          <a:stretch/>
        </p:blipFill>
        <p:spPr>
          <a:xfrm>
            <a:off x="984442" y="1610453"/>
            <a:ext cx="7422579" cy="4790347"/>
          </a:xfrm>
          <a:prstGeom prst="rect">
            <a:avLst/>
          </a:prstGeom>
        </p:spPr>
      </p:pic>
      <p:pic>
        <p:nvPicPr>
          <p:cNvPr id="13" name="Picture 12">
            <a:extLst>
              <a:ext uri="{FF2B5EF4-FFF2-40B4-BE49-F238E27FC236}">
                <a16:creationId xmlns:a16="http://schemas.microsoft.com/office/drawing/2014/main" id="{51314FEE-4C1F-4261-8483-1750AA43EDB1}"/>
              </a:ext>
            </a:extLst>
          </p:cNvPr>
          <p:cNvPicPr>
            <a:picLocks noChangeAspect="1"/>
          </p:cNvPicPr>
          <p:nvPr/>
        </p:nvPicPr>
        <p:blipFill>
          <a:blip r:embed="rId3"/>
          <a:stretch>
            <a:fillRect/>
          </a:stretch>
        </p:blipFill>
        <p:spPr>
          <a:xfrm>
            <a:off x="8590213" y="929604"/>
            <a:ext cx="3280580" cy="5711371"/>
          </a:xfrm>
          <a:prstGeom prst="rect">
            <a:avLst/>
          </a:prstGeom>
        </p:spPr>
      </p:pic>
    </p:spTree>
    <p:extLst>
      <p:ext uri="{BB962C8B-B14F-4D97-AF65-F5344CB8AC3E}">
        <p14:creationId xmlns:p14="http://schemas.microsoft.com/office/powerpoint/2010/main" val="204650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38A0795-8C83-49DD-B6D4-47C595F8B4F1}"/>
              </a:ext>
            </a:extLst>
          </p:cNvPr>
          <p:cNvSpPr>
            <a:spLocks noGrp="1"/>
          </p:cNvSpPr>
          <p:nvPr>
            <p:ph type="title"/>
          </p:nvPr>
        </p:nvSpPr>
        <p:spPr>
          <a:xfrm>
            <a:off x="804672" y="1412488"/>
            <a:ext cx="2871095" cy="2329517"/>
          </a:xfrm>
        </p:spPr>
        <p:txBody>
          <a:bodyPr vert="horz" lIns="91440" tIns="45720" rIns="91440" bIns="45720" rtlCol="0" anchor="t">
            <a:normAutofit fontScale="90000"/>
          </a:bodyPr>
          <a:lstStyle/>
          <a:p>
            <a:r>
              <a:rPr lang="en-US" sz="3600" b="1" kern="1200" dirty="0">
                <a:solidFill>
                  <a:schemeClr val="bg1"/>
                </a:solidFill>
                <a:latin typeface="+mj-lt"/>
                <a:ea typeface="+mj-ea"/>
                <a:cs typeface="+mj-cs"/>
              </a:rPr>
              <a:t>Creating a Multiple Traffic Light Controller with a Cross Walk</a:t>
            </a:r>
            <a:br>
              <a:rPr lang="en-US" sz="3600" dirty="0">
                <a:solidFill>
                  <a:schemeClr val="accent1">
                    <a:lumMod val="60000"/>
                    <a:lumOff val="40000"/>
                  </a:schemeClr>
                </a:solidFill>
              </a:rPr>
            </a:br>
            <a:endParaRPr lang="en-US" sz="3600" b="1" kern="1200" dirty="0">
              <a:solidFill>
                <a:schemeClr val="bg1"/>
              </a:solidFill>
              <a:latin typeface="+mj-lt"/>
              <a:ea typeface="+mj-ea"/>
              <a:cs typeface="+mj-cs"/>
            </a:endParaRPr>
          </a:p>
        </p:txBody>
      </p:sp>
      <p:sp>
        <p:nvSpPr>
          <p:cNvPr id="6" name="Content Placeholder 5">
            <a:extLst>
              <a:ext uri="{FF2B5EF4-FFF2-40B4-BE49-F238E27FC236}">
                <a16:creationId xmlns:a16="http://schemas.microsoft.com/office/drawing/2014/main" id="{E715C4DB-0A8E-4438-BEB3-40D5CB694ADF}"/>
              </a:ext>
            </a:extLst>
          </p:cNvPr>
          <p:cNvSpPr>
            <a:spLocks noGrp="1"/>
          </p:cNvSpPr>
          <p:nvPr>
            <p:ph idx="1"/>
          </p:nvPr>
        </p:nvSpPr>
        <p:spPr>
          <a:xfrm>
            <a:off x="5828486" y="504548"/>
            <a:ext cx="5503365" cy="5748785"/>
          </a:xfrm>
        </p:spPr>
        <p:txBody>
          <a:bodyPr vert="horz" lIns="91440" tIns="45720" rIns="91440" bIns="45720" rtlCol="0">
            <a:normAutofit/>
          </a:bodyPr>
          <a:lstStyle/>
          <a:p>
            <a:r>
              <a:rPr lang="en-US" sz="2500" dirty="0"/>
              <a:t>Continuing the traffic light development a touch sensor is added.</a:t>
            </a:r>
          </a:p>
          <a:p>
            <a:r>
              <a:rPr lang="en-US" sz="2500" dirty="0"/>
              <a:t>The touch sensor wire is added to act as if the cross-walk button is activated and is used to change both lights red. </a:t>
            </a:r>
          </a:p>
          <a:p>
            <a:r>
              <a:rPr lang="en-US" sz="2500" dirty="0"/>
              <a:t>The image on the next slide shows when the touch sensor wire is activated. (image of circuit with touch sensor wire on next slide)</a:t>
            </a:r>
          </a:p>
          <a:p>
            <a:r>
              <a:rPr lang="en-US" sz="2500" dirty="0"/>
              <a:t>After the touch sensor wire is added to the circuit a new code is uploaded to the Arduino IDE software. </a:t>
            </a:r>
          </a:p>
          <a:p>
            <a:r>
              <a:rPr lang="en-US" sz="2500" dirty="0"/>
              <a:t>When the serial monitor is open it displays the allotted time a pedestrian has to walk.</a:t>
            </a:r>
          </a:p>
        </p:txBody>
      </p:sp>
      <p:sp>
        <p:nvSpPr>
          <p:cNvPr id="7" name="TextBox 6">
            <a:extLst>
              <a:ext uri="{FF2B5EF4-FFF2-40B4-BE49-F238E27FC236}">
                <a16:creationId xmlns:a16="http://schemas.microsoft.com/office/drawing/2014/main" id="{1C823BFF-2A85-4A64-AD75-D768B2B16130}"/>
              </a:ext>
            </a:extLst>
          </p:cNvPr>
          <p:cNvSpPr txBox="1"/>
          <p:nvPr/>
        </p:nvSpPr>
        <p:spPr>
          <a:xfrm>
            <a:off x="-20498" y="159305"/>
            <a:ext cx="1650339" cy="546940"/>
          </a:xfrm>
          <a:prstGeom prst="rect">
            <a:avLst/>
          </a:prstGeom>
        </p:spPr>
        <p:txBody>
          <a:bodyPr vert="horz" lIns="91440" tIns="45720" rIns="91440" bIns="45720" rtlCol="0">
            <a:normAutofit/>
          </a:bodyPr>
          <a:lstStyle/>
          <a:p>
            <a:pPr algn="ctr">
              <a:lnSpc>
                <a:spcPct val="90000"/>
              </a:lnSpc>
              <a:spcAft>
                <a:spcPts val="600"/>
              </a:spcAft>
            </a:pPr>
            <a:r>
              <a:rPr lang="en-US" sz="2000" b="1" dirty="0">
                <a:solidFill>
                  <a:schemeClr val="bg1"/>
                </a:solidFill>
              </a:rPr>
              <a:t>Module 4</a:t>
            </a:r>
          </a:p>
        </p:txBody>
      </p:sp>
      <p:grpSp>
        <p:nvGrpSpPr>
          <p:cNvPr id="137" name="Group 136">
            <a:extLst>
              <a:ext uri="{FF2B5EF4-FFF2-40B4-BE49-F238E27FC236}">
                <a16:creationId xmlns:a16="http://schemas.microsoft.com/office/drawing/2014/main" id="{AF93317E-5383-465A-BFFA-D99096ED0C9A}"/>
              </a:ext>
            </a:extLst>
          </p:cNvPr>
          <p:cNvGrpSpPr/>
          <p:nvPr/>
        </p:nvGrpSpPr>
        <p:grpSpPr>
          <a:xfrm>
            <a:off x="969572" y="4028666"/>
            <a:ext cx="4232227" cy="2542673"/>
            <a:chOff x="0" y="3992278"/>
            <a:chExt cx="4804828" cy="2906468"/>
          </a:xfrm>
        </p:grpSpPr>
        <p:sp>
          <p:nvSpPr>
            <p:cNvPr id="47" name="Rectangle 46">
              <a:extLst>
                <a:ext uri="{FF2B5EF4-FFF2-40B4-BE49-F238E27FC236}">
                  <a16:creationId xmlns:a16="http://schemas.microsoft.com/office/drawing/2014/main" id="{A7C700BB-4772-4EC9-A73D-DE15F5D1CD7E}"/>
                </a:ext>
              </a:extLst>
            </p:cNvPr>
            <p:cNvSpPr/>
            <p:nvPr/>
          </p:nvSpPr>
          <p:spPr>
            <a:xfrm>
              <a:off x="0" y="4060733"/>
              <a:ext cx="4804828" cy="2801982"/>
            </a:xfrm>
            <a:prstGeom prst="rect">
              <a:avLst/>
            </a:prstGeom>
            <a:solidFill>
              <a:srgbClr val="646060"/>
            </a:solidFill>
            <a:ln>
              <a:solidFill>
                <a:srgbClr val="646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D5D1D872-97FF-4CA4-B492-9F2CC57B5864}"/>
                </a:ext>
              </a:extLst>
            </p:cNvPr>
            <p:cNvCxnSpPr>
              <a:cxnSpLocks/>
            </p:cNvCxnSpPr>
            <p:nvPr/>
          </p:nvCxnSpPr>
          <p:spPr>
            <a:xfrm>
              <a:off x="0" y="6535241"/>
              <a:ext cx="473242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1E2678-4DCF-4CEE-A642-8BA283A1C3BA}"/>
                </a:ext>
              </a:extLst>
            </p:cNvPr>
            <p:cNvCxnSpPr>
              <a:cxnSpLocks/>
            </p:cNvCxnSpPr>
            <p:nvPr/>
          </p:nvCxnSpPr>
          <p:spPr>
            <a:xfrm>
              <a:off x="0" y="5960864"/>
              <a:ext cx="473242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F712F53-AD34-4218-86CA-45CD1A9823BC}"/>
                </a:ext>
              </a:extLst>
            </p:cNvPr>
            <p:cNvCxnSpPr>
              <a:cxnSpLocks/>
            </p:cNvCxnSpPr>
            <p:nvPr/>
          </p:nvCxnSpPr>
          <p:spPr>
            <a:xfrm flipV="1">
              <a:off x="2308221" y="4945211"/>
              <a:ext cx="0" cy="5074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FB3224C2-237F-41AA-81C4-EC65CBE5D20F}"/>
                </a:ext>
              </a:extLst>
            </p:cNvPr>
            <p:cNvSpPr/>
            <p:nvPr/>
          </p:nvSpPr>
          <p:spPr>
            <a:xfrm>
              <a:off x="201372" y="6703416"/>
              <a:ext cx="1828800" cy="195330"/>
            </a:xfrm>
            <a:prstGeom prst="roundRect">
              <a:avLst/>
            </a:prstGeom>
            <a:solidFill>
              <a:schemeClr val="bg1"/>
            </a:solidFill>
            <a:ln>
              <a:solidFill>
                <a:schemeClr val="bg1"/>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88DE7304-0D93-4653-899E-A4EDEDDC859A}"/>
                </a:ext>
              </a:extLst>
            </p:cNvPr>
            <p:cNvSpPr/>
            <p:nvPr/>
          </p:nvSpPr>
          <p:spPr>
            <a:xfrm>
              <a:off x="2699765" y="6703483"/>
              <a:ext cx="1828800" cy="177658"/>
            </a:xfrm>
            <a:prstGeom prst="roundRect">
              <a:avLst/>
            </a:prstGeom>
            <a:solidFill>
              <a:schemeClr val="accent6">
                <a:lumMod val="75000"/>
              </a:schemeClr>
            </a:solidFill>
            <a:ln>
              <a:solidFill>
                <a:schemeClr val="accent6">
                  <a:lumMod val="75000"/>
                </a:schemeClr>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1354C0D-6960-4826-8F0D-B4CF2D68B19F}"/>
                </a:ext>
              </a:extLst>
            </p:cNvPr>
            <p:cNvSpPr/>
            <p:nvPr/>
          </p:nvSpPr>
          <p:spPr>
            <a:xfrm>
              <a:off x="3967786" y="6686147"/>
              <a:ext cx="423081" cy="159305"/>
            </a:xfrm>
            <a:prstGeom prst="ellipse">
              <a:avLst/>
            </a:prstGeom>
            <a:solidFill>
              <a:schemeClr val="tx1"/>
            </a:solidFill>
            <a:ln>
              <a:solidFill>
                <a:schemeClr val="accent6">
                  <a:lumMod val="75000"/>
                </a:schemeClr>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E403675-1907-4EA9-9237-724E6E33EDCE}"/>
                </a:ext>
              </a:extLst>
            </p:cNvPr>
            <p:cNvSpPr/>
            <p:nvPr/>
          </p:nvSpPr>
          <p:spPr>
            <a:xfrm>
              <a:off x="2875112" y="6693650"/>
              <a:ext cx="423081" cy="159305"/>
            </a:xfrm>
            <a:prstGeom prst="ellipse">
              <a:avLst/>
            </a:prstGeom>
            <a:solidFill>
              <a:schemeClr val="tx1"/>
            </a:solidFill>
            <a:ln>
              <a:solidFill>
                <a:schemeClr val="accent6">
                  <a:lumMod val="75000"/>
                </a:schemeClr>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4EA0055-63D0-4106-A2D0-AF82ED5B92DC}"/>
                </a:ext>
              </a:extLst>
            </p:cNvPr>
            <p:cNvSpPr/>
            <p:nvPr/>
          </p:nvSpPr>
          <p:spPr>
            <a:xfrm>
              <a:off x="1405051" y="6686148"/>
              <a:ext cx="423081" cy="159305"/>
            </a:xfrm>
            <a:prstGeom prst="ellipse">
              <a:avLst/>
            </a:prstGeom>
            <a:solidFill>
              <a:schemeClr val="tx1"/>
            </a:solidFill>
            <a:ln>
              <a:solidFill>
                <a:schemeClr val="bg1"/>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139DBDB-6C8A-43BF-A2CE-E20E5E0F288E}"/>
                </a:ext>
              </a:extLst>
            </p:cNvPr>
            <p:cNvSpPr/>
            <p:nvPr/>
          </p:nvSpPr>
          <p:spPr>
            <a:xfrm>
              <a:off x="380130" y="6675029"/>
              <a:ext cx="423081" cy="159305"/>
            </a:xfrm>
            <a:prstGeom prst="ellipse">
              <a:avLst/>
            </a:prstGeom>
            <a:solidFill>
              <a:schemeClr val="tx1"/>
            </a:solidFill>
            <a:ln>
              <a:solidFill>
                <a:schemeClr val="bg1"/>
              </a:solidFill>
            </a:ln>
            <a:scene3d>
              <a:camera prst="orthographicFront">
                <a:rot lat="3300001"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0B760F17-D73D-46C2-98E9-75F9208F6624}"/>
                </a:ext>
              </a:extLst>
            </p:cNvPr>
            <p:cNvCxnSpPr>
              <a:cxnSpLocks/>
            </p:cNvCxnSpPr>
            <p:nvPr/>
          </p:nvCxnSpPr>
          <p:spPr>
            <a:xfrm flipV="1">
              <a:off x="4528565"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B125F2C-0A2E-428F-AFC4-5C44912563E0}"/>
                </a:ext>
              </a:extLst>
            </p:cNvPr>
            <p:cNvCxnSpPr>
              <a:cxnSpLocks/>
            </p:cNvCxnSpPr>
            <p:nvPr/>
          </p:nvCxnSpPr>
          <p:spPr>
            <a:xfrm flipV="1">
              <a:off x="4280032"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FAF30D4-DD18-4296-BD0A-9230E216FFBC}"/>
                </a:ext>
              </a:extLst>
            </p:cNvPr>
            <p:cNvCxnSpPr>
              <a:cxnSpLocks/>
            </p:cNvCxnSpPr>
            <p:nvPr/>
          </p:nvCxnSpPr>
          <p:spPr>
            <a:xfrm flipV="1">
              <a:off x="4036758"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65" name="Graphic 64" descr="Walk">
              <a:extLst>
                <a:ext uri="{FF2B5EF4-FFF2-40B4-BE49-F238E27FC236}">
                  <a16:creationId xmlns:a16="http://schemas.microsoft.com/office/drawing/2014/main" id="{F0E74AB0-7029-425B-9589-1627C682F4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3286" y="5518755"/>
              <a:ext cx="914400" cy="914400"/>
            </a:xfrm>
            <a:prstGeom prst="rect">
              <a:avLst/>
            </a:prstGeom>
            <a:scene3d>
              <a:camera prst="perspectiveRight" fov="7200000">
                <a:rot lat="892702" lon="20108333" rev="21422098"/>
              </a:camera>
              <a:lightRig rig="threePt" dir="t"/>
            </a:scene3d>
          </p:spPr>
        </p:pic>
        <p:cxnSp>
          <p:nvCxnSpPr>
            <p:cNvPr id="107" name="Straight Connector 106">
              <a:extLst>
                <a:ext uri="{FF2B5EF4-FFF2-40B4-BE49-F238E27FC236}">
                  <a16:creationId xmlns:a16="http://schemas.microsoft.com/office/drawing/2014/main" id="{D620ED93-BA10-41A3-B7A4-D12EBD79EDC3}"/>
                </a:ext>
              </a:extLst>
            </p:cNvPr>
            <p:cNvCxnSpPr>
              <a:cxnSpLocks/>
            </p:cNvCxnSpPr>
            <p:nvPr/>
          </p:nvCxnSpPr>
          <p:spPr>
            <a:xfrm flipV="1">
              <a:off x="3797725"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F64DC8D-3402-43F7-965E-BADB674970D7}"/>
                </a:ext>
              </a:extLst>
            </p:cNvPr>
            <p:cNvCxnSpPr>
              <a:cxnSpLocks/>
            </p:cNvCxnSpPr>
            <p:nvPr/>
          </p:nvCxnSpPr>
          <p:spPr>
            <a:xfrm flipV="1">
              <a:off x="3549192"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950D7B4-4860-4966-ADA4-3553598C284E}"/>
                </a:ext>
              </a:extLst>
            </p:cNvPr>
            <p:cNvCxnSpPr>
              <a:cxnSpLocks/>
            </p:cNvCxnSpPr>
            <p:nvPr/>
          </p:nvCxnSpPr>
          <p:spPr>
            <a:xfrm flipV="1">
              <a:off x="3305918"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FCE5B59-CBA1-4DA3-B3D4-54D45EA40176}"/>
                </a:ext>
              </a:extLst>
            </p:cNvPr>
            <p:cNvCxnSpPr>
              <a:cxnSpLocks/>
            </p:cNvCxnSpPr>
            <p:nvPr/>
          </p:nvCxnSpPr>
          <p:spPr>
            <a:xfrm flipV="1">
              <a:off x="3076755"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B2BEBCE-AD9F-471B-8E6D-50C3ED993E43}"/>
                </a:ext>
              </a:extLst>
            </p:cNvPr>
            <p:cNvCxnSpPr>
              <a:cxnSpLocks/>
            </p:cNvCxnSpPr>
            <p:nvPr/>
          </p:nvCxnSpPr>
          <p:spPr>
            <a:xfrm flipV="1">
              <a:off x="2828222"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FCE9945-78FA-401A-9BF6-B11B8286BC92}"/>
                </a:ext>
              </a:extLst>
            </p:cNvPr>
            <p:cNvCxnSpPr>
              <a:cxnSpLocks/>
            </p:cNvCxnSpPr>
            <p:nvPr/>
          </p:nvCxnSpPr>
          <p:spPr>
            <a:xfrm flipV="1">
              <a:off x="2584948"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8944775-BB05-42EF-A9A4-647848AFF8E2}"/>
                </a:ext>
              </a:extLst>
            </p:cNvPr>
            <p:cNvCxnSpPr>
              <a:cxnSpLocks/>
            </p:cNvCxnSpPr>
            <p:nvPr/>
          </p:nvCxnSpPr>
          <p:spPr>
            <a:xfrm flipV="1">
              <a:off x="2334481"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A81BCA9-BA4F-4D79-8F0E-E252D4F4384D}"/>
                </a:ext>
              </a:extLst>
            </p:cNvPr>
            <p:cNvCxnSpPr>
              <a:cxnSpLocks/>
            </p:cNvCxnSpPr>
            <p:nvPr/>
          </p:nvCxnSpPr>
          <p:spPr>
            <a:xfrm flipV="1">
              <a:off x="2085948"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17B8DE6-C441-4F41-BCDD-4E23D6F9320F}"/>
                </a:ext>
              </a:extLst>
            </p:cNvPr>
            <p:cNvCxnSpPr>
              <a:cxnSpLocks/>
            </p:cNvCxnSpPr>
            <p:nvPr/>
          </p:nvCxnSpPr>
          <p:spPr>
            <a:xfrm flipV="1">
              <a:off x="1842674"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031777A-5777-4D59-BE0A-5AA1124DF8CF}"/>
                </a:ext>
              </a:extLst>
            </p:cNvPr>
            <p:cNvCxnSpPr>
              <a:cxnSpLocks/>
            </p:cNvCxnSpPr>
            <p:nvPr/>
          </p:nvCxnSpPr>
          <p:spPr>
            <a:xfrm flipV="1">
              <a:off x="1616923"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712C4D8-1DA9-490B-8FDB-A3908BDA00C5}"/>
                </a:ext>
              </a:extLst>
            </p:cNvPr>
            <p:cNvCxnSpPr>
              <a:cxnSpLocks/>
            </p:cNvCxnSpPr>
            <p:nvPr/>
          </p:nvCxnSpPr>
          <p:spPr>
            <a:xfrm flipV="1">
              <a:off x="1368390"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F2221FC-E283-4B74-99EE-6F78D8E91234}"/>
                </a:ext>
              </a:extLst>
            </p:cNvPr>
            <p:cNvCxnSpPr>
              <a:cxnSpLocks/>
            </p:cNvCxnSpPr>
            <p:nvPr/>
          </p:nvCxnSpPr>
          <p:spPr>
            <a:xfrm flipV="1">
              <a:off x="1125116"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65AA41D-3DC7-4787-8681-867A8FA47723}"/>
                </a:ext>
              </a:extLst>
            </p:cNvPr>
            <p:cNvCxnSpPr>
              <a:cxnSpLocks/>
            </p:cNvCxnSpPr>
            <p:nvPr/>
          </p:nvCxnSpPr>
          <p:spPr>
            <a:xfrm flipV="1">
              <a:off x="882239"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2E4BFCB-C285-4C9E-92C6-97CA6FA785DB}"/>
                </a:ext>
              </a:extLst>
            </p:cNvPr>
            <p:cNvCxnSpPr>
              <a:cxnSpLocks/>
            </p:cNvCxnSpPr>
            <p:nvPr/>
          </p:nvCxnSpPr>
          <p:spPr>
            <a:xfrm flipV="1">
              <a:off x="633706"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531F807-B5CB-4F49-B488-D983C38D34EF}"/>
                </a:ext>
              </a:extLst>
            </p:cNvPr>
            <p:cNvCxnSpPr>
              <a:cxnSpLocks/>
            </p:cNvCxnSpPr>
            <p:nvPr/>
          </p:nvCxnSpPr>
          <p:spPr>
            <a:xfrm flipV="1">
              <a:off x="390432"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c 2" descr="Walk">
              <a:extLst>
                <a:ext uri="{FF2B5EF4-FFF2-40B4-BE49-F238E27FC236}">
                  <a16:creationId xmlns:a16="http://schemas.microsoft.com/office/drawing/2014/main" id="{130B2329-1A75-4DB0-98E6-7F2E4E072E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1456" y="5473490"/>
              <a:ext cx="884663" cy="914400"/>
            </a:xfrm>
            <a:prstGeom prst="rect">
              <a:avLst/>
            </a:prstGeom>
            <a:scene3d>
              <a:camera prst="perspectiveRight" fov="7200000">
                <a:rot lat="892702" lon="20108333" rev="21422098"/>
              </a:camera>
              <a:lightRig rig="threePt" dir="t"/>
            </a:scene3d>
          </p:spPr>
        </p:pic>
        <p:cxnSp>
          <p:nvCxnSpPr>
            <p:cNvPr id="122" name="Straight Connector 121">
              <a:extLst>
                <a:ext uri="{FF2B5EF4-FFF2-40B4-BE49-F238E27FC236}">
                  <a16:creationId xmlns:a16="http://schemas.microsoft.com/office/drawing/2014/main" id="{BFAF22A0-1111-4889-BE7B-051563CA9B51}"/>
                </a:ext>
              </a:extLst>
            </p:cNvPr>
            <p:cNvCxnSpPr>
              <a:cxnSpLocks/>
            </p:cNvCxnSpPr>
            <p:nvPr/>
          </p:nvCxnSpPr>
          <p:spPr>
            <a:xfrm flipV="1">
              <a:off x="168612" y="6055092"/>
              <a:ext cx="0" cy="4013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87DCF726-3BB4-4A3B-843D-043AB4370529}"/>
                </a:ext>
              </a:extLst>
            </p:cNvPr>
            <p:cNvGrpSpPr/>
            <p:nvPr/>
          </p:nvGrpSpPr>
          <p:grpSpPr>
            <a:xfrm>
              <a:off x="1303655" y="5570318"/>
              <a:ext cx="1185016" cy="914400"/>
              <a:chOff x="6720343" y="5424930"/>
              <a:chExt cx="1185016" cy="914400"/>
            </a:xfrm>
          </p:grpSpPr>
          <p:pic>
            <p:nvPicPr>
              <p:cNvPr id="68" name="Graphic 67" descr="Walk">
                <a:extLst>
                  <a:ext uri="{FF2B5EF4-FFF2-40B4-BE49-F238E27FC236}">
                    <a16:creationId xmlns:a16="http://schemas.microsoft.com/office/drawing/2014/main" id="{8C39EF7A-88B6-401B-BE12-4B226C5D68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0343" y="5613141"/>
                <a:ext cx="727816" cy="540184"/>
              </a:xfrm>
              <a:prstGeom prst="rect">
                <a:avLst/>
              </a:prstGeom>
              <a:scene3d>
                <a:camera prst="perspectiveRight" fov="7200000">
                  <a:rot lat="892702" lon="20108333" rev="21422098"/>
                </a:camera>
                <a:lightRig rig="threePt" dir="t"/>
              </a:scene3d>
            </p:spPr>
          </p:pic>
          <p:pic>
            <p:nvPicPr>
              <p:cNvPr id="69" name="Graphic 68" descr="Walk">
                <a:extLst>
                  <a:ext uri="{FF2B5EF4-FFF2-40B4-BE49-F238E27FC236}">
                    <a16:creationId xmlns:a16="http://schemas.microsoft.com/office/drawing/2014/main" id="{B1FCE835-3F6B-4419-B2E7-432C0AA7AC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90959" y="5424930"/>
                <a:ext cx="914400" cy="914400"/>
              </a:xfrm>
              <a:prstGeom prst="rect">
                <a:avLst/>
              </a:prstGeom>
              <a:scene3d>
                <a:camera prst="perspectiveRight" fov="7200000">
                  <a:rot lat="892702" lon="20108333" rev="21422098"/>
                </a:camera>
                <a:lightRig rig="threePt" dir="t"/>
              </a:scene3d>
            </p:spPr>
          </p:pic>
        </p:grpSp>
        <p:grpSp>
          <p:nvGrpSpPr>
            <p:cNvPr id="125" name="Group 124">
              <a:extLst>
                <a:ext uri="{FF2B5EF4-FFF2-40B4-BE49-F238E27FC236}">
                  <a16:creationId xmlns:a16="http://schemas.microsoft.com/office/drawing/2014/main" id="{AE7B9099-437E-4C1A-A112-9758C9E17C72}"/>
                </a:ext>
              </a:extLst>
            </p:cNvPr>
            <p:cNvGrpSpPr/>
            <p:nvPr/>
          </p:nvGrpSpPr>
          <p:grpSpPr>
            <a:xfrm>
              <a:off x="2605613" y="5355620"/>
              <a:ext cx="1197383" cy="965861"/>
              <a:chOff x="8036067" y="5445645"/>
              <a:chExt cx="1197383" cy="965861"/>
            </a:xfrm>
          </p:grpSpPr>
          <p:pic>
            <p:nvPicPr>
              <p:cNvPr id="66" name="Graphic 65" descr="Walk">
                <a:extLst>
                  <a:ext uri="{FF2B5EF4-FFF2-40B4-BE49-F238E27FC236}">
                    <a16:creationId xmlns:a16="http://schemas.microsoft.com/office/drawing/2014/main" id="{C6FFB3E9-8C37-4BF4-8C29-C73C94C1F5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6067" y="5445645"/>
                <a:ext cx="914400" cy="914400"/>
              </a:xfrm>
              <a:prstGeom prst="rect">
                <a:avLst/>
              </a:prstGeom>
              <a:scene3d>
                <a:camera prst="perspectiveRight" fov="7200000">
                  <a:rot lat="892702" lon="20108333" rev="21422098"/>
                </a:camera>
                <a:lightRig rig="threePt" dir="t"/>
              </a:scene3d>
            </p:spPr>
          </p:pic>
          <p:pic>
            <p:nvPicPr>
              <p:cNvPr id="67" name="Graphic 66" descr="Walk">
                <a:extLst>
                  <a:ext uri="{FF2B5EF4-FFF2-40B4-BE49-F238E27FC236}">
                    <a16:creationId xmlns:a16="http://schemas.microsoft.com/office/drawing/2014/main" id="{12219879-3CC0-41BB-B850-0C5CAB6933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9050" y="5497106"/>
                <a:ext cx="914400" cy="914400"/>
              </a:xfrm>
              <a:prstGeom prst="rect">
                <a:avLst/>
              </a:prstGeom>
              <a:scene3d>
                <a:camera prst="perspectiveRight" fov="7200000">
                  <a:rot lat="892702" lon="20108333" rev="21422098"/>
                </a:camera>
                <a:lightRig rig="threePt" dir="t"/>
              </a:scene3d>
            </p:spPr>
          </p:pic>
        </p:grpSp>
        <p:cxnSp>
          <p:nvCxnSpPr>
            <p:cNvPr id="134" name="Straight Connector 133">
              <a:extLst>
                <a:ext uri="{FF2B5EF4-FFF2-40B4-BE49-F238E27FC236}">
                  <a16:creationId xmlns:a16="http://schemas.microsoft.com/office/drawing/2014/main" id="{3443A6BC-0F14-477D-A271-3F016F6D8EAF}"/>
                </a:ext>
              </a:extLst>
            </p:cNvPr>
            <p:cNvCxnSpPr>
              <a:cxnSpLocks/>
            </p:cNvCxnSpPr>
            <p:nvPr/>
          </p:nvCxnSpPr>
          <p:spPr>
            <a:xfrm flipV="1">
              <a:off x="2308221" y="4013933"/>
              <a:ext cx="0" cy="5074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3B0990AA-927F-4E9F-8356-328F1C24DE40}"/>
                </a:ext>
              </a:extLst>
            </p:cNvPr>
            <p:cNvGrpSpPr/>
            <p:nvPr/>
          </p:nvGrpSpPr>
          <p:grpSpPr>
            <a:xfrm>
              <a:off x="0" y="3992278"/>
              <a:ext cx="3854558" cy="922257"/>
              <a:chOff x="5462449" y="3987557"/>
              <a:chExt cx="3854558" cy="922257"/>
            </a:xfrm>
          </p:grpSpPr>
          <p:pic>
            <p:nvPicPr>
              <p:cNvPr id="73" name="Graphic 72" descr="Traffic light">
                <a:extLst>
                  <a:ext uri="{FF2B5EF4-FFF2-40B4-BE49-F238E27FC236}">
                    <a16:creationId xmlns:a16="http://schemas.microsoft.com/office/drawing/2014/main" id="{4DFD7714-DD0E-468D-8DBD-AF3C17A70C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7989" y="3995414"/>
                <a:ext cx="914400" cy="914400"/>
              </a:xfrm>
              <a:prstGeom prst="rect">
                <a:avLst/>
              </a:prstGeom>
              <a:scene3d>
                <a:camera prst="perspectiveBelow" fov="7200000">
                  <a:rot lat="0" lon="0" rev="0"/>
                </a:camera>
                <a:lightRig rig="threePt" dir="t"/>
              </a:scene3d>
              <a:sp3d/>
            </p:spPr>
          </p:pic>
          <p:sp>
            <p:nvSpPr>
              <p:cNvPr id="75" name="Oval 74">
                <a:extLst>
                  <a:ext uri="{FF2B5EF4-FFF2-40B4-BE49-F238E27FC236}">
                    <a16:creationId xmlns:a16="http://schemas.microsoft.com/office/drawing/2014/main" id="{231B618E-A0FC-4CA0-91EC-5CAF7FB3EEB3}"/>
                  </a:ext>
                </a:extLst>
              </p:cNvPr>
              <p:cNvSpPr/>
              <p:nvPr/>
            </p:nvSpPr>
            <p:spPr>
              <a:xfrm>
                <a:off x="6723749" y="4143084"/>
                <a:ext cx="182880" cy="182880"/>
              </a:xfrm>
              <a:prstGeom prst="ellipse">
                <a:avLst/>
              </a:prstGeom>
              <a:solidFill>
                <a:srgbClr val="FF0000"/>
              </a:solidFill>
              <a:ln>
                <a:solidFill>
                  <a:schemeClr val="bg1"/>
                </a:solidFill>
              </a:ln>
              <a:scene3d>
                <a:camera prst="perspectiveBelow" fov="7200000">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descr="Traffic light">
                <a:extLst>
                  <a:ext uri="{FF2B5EF4-FFF2-40B4-BE49-F238E27FC236}">
                    <a16:creationId xmlns:a16="http://schemas.microsoft.com/office/drawing/2014/main" id="{33762229-3AD3-4BA9-9D6E-9A640D2E9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2607" y="3987557"/>
                <a:ext cx="914400" cy="914400"/>
              </a:xfrm>
              <a:prstGeom prst="rect">
                <a:avLst/>
              </a:prstGeom>
              <a:scene3d>
                <a:camera prst="perspectiveBelow" fov="7200000">
                  <a:rot lat="0" lon="0" rev="0"/>
                </a:camera>
                <a:lightRig rig="threePt" dir="t"/>
              </a:scene3d>
              <a:sp3d/>
            </p:spPr>
          </p:pic>
          <p:sp>
            <p:nvSpPr>
              <p:cNvPr id="77" name="Oval 76">
                <a:extLst>
                  <a:ext uri="{FF2B5EF4-FFF2-40B4-BE49-F238E27FC236}">
                    <a16:creationId xmlns:a16="http://schemas.microsoft.com/office/drawing/2014/main" id="{48C0783B-B2A4-4D36-B9DE-6CAFE145AFD4}"/>
                  </a:ext>
                </a:extLst>
              </p:cNvPr>
              <p:cNvSpPr/>
              <p:nvPr/>
            </p:nvSpPr>
            <p:spPr>
              <a:xfrm>
                <a:off x="8768367" y="4150953"/>
                <a:ext cx="182880" cy="182880"/>
              </a:xfrm>
              <a:prstGeom prst="ellipse">
                <a:avLst/>
              </a:prstGeom>
              <a:solidFill>
                <a:srgbClr val="FF0000"/>
              </a:solidFill>
              <a:ln>
                <a:solidFill>
                  <a:schemeClr val="bg1"/>
                </a:solidFill>
              </a:ln>
              <a:scene3d>
                <a:camera prst="perspectiveBelow" fov="7200000">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142A5ACE-9BAC-495D-B7BA-90B720BCCE9D}"/>
                  </a:ext>
                </a:extLst>
              </p:cNvPr>
              <p:cNvCxnSpPr>
                <a:cxnSpLocks/>
              </p:cNvCxnSpPr>
              <p:nvPr/>
            </p:nvCxnSpPr>
            <p:spPr>
              <a:xfrm flipH="1">
                <a:off x="5462449" y="4122388"/>
                <a:ext cx="3520013" cy="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7168325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442964" y="687479"/>
            <a:ext cx="3444240" cy="1574874"/>
          </a:xfrm>
        </p:spPr>
        <p:txBody>
          <a:bodyPr vert="horz" lIns="91440" tIns="45720" rIns="91440" bIns="45720" rtlCol="0" anchor="b">
            <a:normAutofit/>
          </a:bodyPr>
          <a:lstStyle/>
          <a:p>
            <a:pPr algn="ctr"/>
            <a:r>
              <a:rPr lang="en-US" kern="1200" dirty="0">
                <a:solidFill>
                  <a:schemeClr val="tx1"/>
                </a:solidFill>
                <a:latin typeface="+mj-lt"/>
                <a:ea typeface="+mj-ea"/>
                <a:cs typeface="+mj-cs"/>
              </a:rPr>
              <a:t>Picture of </a:t>
            </a:r>
            <a:br>
              <a:rPr lang="en-US" kern="1200" dirty="0">
                <a:solidFill>
                  <a:schemeClr val="tx1"/>
                </a:solidFill>
                <a:latin typeface="+mj-lt"/>
                <a:ea typeface="+mj-ea"/>
                <a:cs typeface="+mj-cs"/>
              </a:rPr>
            </a:br>
            <a:r>
              <a:rPr lang="en-US" kern="1200" dirty="0">
                <a:solidFill>
                  <a:schemeClr val="tx1"/>
                </a:solidFill>
                <a:latin typeface="+mj-lt"/>
                <a:ea typeface="+mj-ea"/>
                <a:cs typeface="+mj-cs"/>
              </a:rPr>
              <a:t>Circuit</a:t>
            </a:r>
          </a:p>
        </p:txBody>
      </p:sp>
      <p:grpSp>
        <p:nvGrpSpPr>
          <p:cNvPr id="113" name="Group 112">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14"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442964" y="2753554"/>
            <a:ext cx="3444240" cy="3337248"/>
          </a:xfrm>
        </p:spPr>
        <p:txBody>
          <a:bodyPr vert="horz" lIns="91440" tIns="45720" rIns="91440" bIns="45720" rtlCol="0" anchor="ctr">
            <a:normAutofit/>
          </a:bodyPr>
          <a:lstStyle/>
          <a:p>
            <a:pPr lvl="0" indent="-228600" algn="ctr">
              <a:buFont typeface="Arial" panose="020B0604020202020204" pitchFamily="34" charset="0"/>
              <a:buChar char="•"/>
            </a:pPr>
            <a:r>
              <a:rPr lang="en-US" sz="1800" dirty="0"/>
              <a:t>ESP32 Board</a:t>
            </a:r>
          </a:p>
          <a:p>
            <a:pPr lvl="0" indent="-228600" algn="ctr">
              <a:buFont typeface="Arial" panose="020B0604020202020204" pitchFamily="34" charset="0"/>
              <a:buChar char="•"/>
            </a:pPr>
            <a:r>
              <a:rPr lang="en-US" sz="1800" dirty="0"/>
              <a:t>Two sets of Colored LEDs: Red, Yellow and Green</a:t>
            </a:r>
          </a:p>
          <a:p>
            <a:pPr lvl="0" indent="-228600" algn="ctr">
              <a:buFont typeface="Arial" panose="020B0604020202020204" pitchFamily="34" charset="0"/>
              <a:buChar char="•"/>
            </a:pPr>
            <a:r>
              <a:rPr lang="en-US" sz="1800" dirty="0"/>
              <a:t>Touch Sensor (Wire connected to GPIO 13)</a:t>
            </a:r>
          </a:p>
          <a:p>
            <a:pPr lvl="0" indent="-228600" algn="ctr">
              <a:buFont typeface="Arial" panose="020B0604020202020204" pitchFamily="34" charset="0"/>
              <a:buChar char="•"/>
            </a:pPr>
            <a:r>
              <a:rPr lang="en-US" sz="1800" dirty="0"/>
              <a:t>Wires</a:t>
            </a:r>
          </a:p>
          <a:p>
            <a:pPr lvl="0" indent="-228600" algn="ctr">
              <a:buFont typeface="Arial" panose="020B0604020202020204" pitchFamily="34" charset="0"/>
              <a:buChar char="•"/>
            </a:pPr>
            <a:r>
              <a:rPr lang="en-US" sz="1800" dirty="0"/>
              <a:t>Breadboard</a:t>
            </a:r>
          </a:p>
        </p:txBody>
      </p:sp>
      <p:sp>
        <p:nvSpPr>
          <p:cNvPr id="135" name="Rectangle 13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close up of a device&#10;&#10;Description automatically generated">
            <a:extLst>
              <a:ext uri="{FF2B5EF4-FFF2-40B4-BE49-F238E27FC236}">
                <a16:creationId xmlns:a16="http://schemas.microsoft.com/office/drawing/2014/main" id="{C6838162-25CB-4B66-842D-84D516D84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9141" y="1544070"/>
            <a:ext cx="5462844" cy="4097133"/>
          </a:xfrm>
          <a:prstGeom prst="rect">
            <a:avLst/>
          </a:prstGeom>
        </p:spPr>
      </p:pic>
      <p:pic>
        <p:nvPicPr>
          <p:cNvPr id="55" name="Picture 54" descr="A close up of a device&#10;&#10;Description automatically generated">
            <a:extLst>
              <a:ext uri="{FF2B5EF4-FFF2-40B4-BE49-F238E27FC236}">
                <a16:creationId xmlns:a16="http://schemas.microsoft.com/office/drawing/2014/main" id="{7B84202F-2FF3-4AD2-A7AC-F1FDB70FCF37}"/>
              </a:ext>
            </a:extLst>
          </p:cNvPr>
          <p:cNvPicPr>
            <a:picLocks noChangeAspect="1"/>
          </p:cNvPicPr>
          <p:nvPr/>
        </p:nvPicPr>
        <p:blipFill rotWithShape="1">
          <a:blip r:embed="rId3">
            <a:extLst>
              <a:ext uri="{28A0092B-C50C-407E-A947-70E740481C1C}">
                <a14:useLocalDpi xmlns:a14="http://schemas.microsoft.com/office/drawing/2010/main" val="0"/>
              </a:ext>
            </a:extLst>
          </a:blip>
          <a:srcRect l="3077" t="7675" r="8634" b="6351"/>
          <a:stretch/>
        </p:blipFill>
        <p:spPr>
          <a:xfrm rot="5400000">
            <a:off x="3673642" y="1597778"/>
            <a:ext cx="5462844" cy="3989718"/>
          </a:xfrm>
          <a:prstGeom prst="rect">
            <a:avLst/>
          </a:prstGeom>
        </p:spPr>
      </p:pic>
    </p:spTree>
    <p:extLst>
      <p:ext uri="{BB962C8B-B14F-4D97-AF65-F5344CB8AC3E}">
        <p14:creationId xmlns:p14="http://schemas.microsoft.com/office/powerpoint/2010/main" val="37094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5790B9-4EFB-4C3F-91CA-438D8EE1EBEF}"/>
              </a:ext>
            </a:extLst>
          </p:cNvPr>
          <p:cNvPicPr>
            <a:picLocks noChangeAspect="1"/>
          </p:cNvPicPr>
          <p:nvPr/>
        </p:nvPicPr>
        <p:blipFill rotWithShape="1">
          <a:blip r:embed="rId2"/>
          <a:srcRect l="20214" t="3592" r="10063"/>
          <a:stretch/>
        </p:blipFill>
        <p:spPr>
          <a:xfrm>
            <a:off x="3806200" y="941696"/>
            <a:ext cx="7016475" cy="5454687"/>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94510" y="1487272"/>
            <a:ext cx="2743200" cy="2743200"/>
          </a:xfrm>
          <a:prstGeom prst="ellipse">
            <a:avLst/>
          </a:prstGeom>
          <a:solidFill>
            <a:srgbClr val="929292"/>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Screenshot of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699795" y="32084"/>
            <a:ext cx="7188199" cy="779429"/>
          </a:xfrm>
        </p:spPr>
        <p:txBody>
          <a:bodyPr vert="horz" lIns="91440" tIns="45720" rIns="91440" bIns="45720" rtlCol="0">
            <a:normAutofit/>
          </a:bodyPr>
          <a:lstStyle/>
          <a:p>
            <a:pPr lvl="0" indent="-228600">
              <a:buFont typeface="Arial" panose="020B0604020202020204" pitchFamily="34" charset="0"/>
              <a:buChar char="•"/>
            </a:pPr>
            <a:endParaRPr lang="en-US" sz="1800" dirty="0"/>
          </a:p>
          <a:p>
            <a:pPr indent="-228600" algn="ctr">
              <a:buFont typeface="Arial" panose="020B0604020202020204" pitchFamily="34" charset="0"/>
              <a:buChar char="•"/>
            </a:pPr>
            <a:r>
              <a:rPr lang="en-US" sz="1500" b="1" dirty="0"/>
              <a:t>Screenshot of code in Arduino IDE</a:t>
            </a:r>
          </a:p>
        </p:txBody>
      </p:sp>
    </p:spTree>
    <p:extLst>
      <p:ext uri="{BB962C8B-B14F-4D97-AF65-F5344CB8AC3E}">
        <p14:creationId xmlns:p14="http://schemas.microsoft.com/office/powerpoint/2010/main" val="1429116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40">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F1C4FE-B99C-4380-92C7-C8E49E7FF555}"/>
              </a:ext>
            </a:extLst>
          </p:cNvPr>
          <p:cNvSpPr>
            <a:spLocks noGrp="1"/>
          </p:cNvSpPr>
          <p:nvPr>
            <p:ph type="title"/>
          </p:nvPr>
        </p:nvSpPr>
        <p:spPr>
          <a:xfrm>
            <a:off x="731521" y="3154317"/>
            <a:ext cx="4036334" cy="2387600"/>
          </a:xfrm>
        </p:spPr>
        <p:txBody>
          <a:bodyPr vert="horz" lIns="91440" tIns="45720" rIns="91440" bIns="45720" rtlCol="0" anchor="t">
            <a:normAutofit/>
          </a:bodyPr>
          <a:lstStyle/>
          <a:p>
            <a:r>
              <a:rPr lang="en-US" sz="5000" dirty="0"/>
              <a:t>Code for Two Traffic Lights</a:t>
            </a:r>
          </a:p>
        </p:txBody>
      </p:sp>
      <p:grpSp>
        <p:nvGrpSpPr>
          <p:cNvPr id="70" name="Group 4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44" name="Rectangle 4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4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EF146A3F-0931-4CFF-AAB1-8B55202EA208}"/>
              </a:ext>
            </a:extLst>
          </p:cNvPr>
          <p:cNvPicPr>
            <a:picLocks noChangeAspect="1"/>
          </p:cNvPicPr>
          <p:nvPr/>
        </p:nvPicPr>
        <p:blipFill>
          <a:blip r:embed="rId2"/>
          <a:stretch>
            <a:fillRect/>
          </a:stretch>
        </p:blipFill>
        <p:spPr>
          <a:xfrm>
            <a:off x="4833765" y="730593"/>
            <a:ext cx="7358233" cy="5447675"/>
          </a:xfrm>
          <a:prstGeom prst="rect">
            <a:avLst/>
          </a:prstGeom>
        </p:spPr>
      </p:pic>
    </p:spTree>
    <p:extLst>
      <p:ext uri="{BB962C8B-B14F-4D97-AF65-F5344CB8AC3E}">
        <p14:creationId xmlns:p14="http://schemas.microsoft.com/office/powerpoint/2010/main" val="2176448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8724F-32E8-49A7-BECB-6079AEF5E749}"/>
              </a:ext>
            </a:extLst>
          </p:cNvPr>
          <p:cNvPicPr>
            <a:picLocks noChangeAspect="1"/>
          </p:cNvPicPr>
          <p:nvPr/>
        </p:nvPicPr>
        <p:blipFill rotWithShape="1">
          <a:blip r:embed="rId2"/>
          <a:srcRect l="19377" t="4031" r="9392"/>
          <a:stretch/>
        </p:blipFill>
        <p:spPr>
          <a:xfrm>
            <a:off x="3716361" y="1105469"/>
            <a:ext cx="7188199" cy="5445008"/>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94510" y="1487272"/>
            <a:ext cx="2743200" cy="2743200"/>
          </a:xfrm>
          <a:prstGeom prst="ellipse">
            <a:avLst/>
          </a:prstGeom>
          <a:solidFill>
            <a:srgbClr val="929292"/>
          </a:solidFill>
          <a:ln w="174625" cmpd="thinThick">
            <a:solidFill>
              <a:schemeClr val="tx1"/>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Screenshot of Serial Monitor</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801221" y="307523"/>
            <a:ext cx="7188199" cy="592277"/>
          </a:xfrm>
        </p:spPr>
        <p:txBody>
          <a:bodyPr vert="horz" lIns="91440" tIns="45720" rIns="91440" bIns="45720" rtlCol="0">
            <a:normAutofit fontScale="85000" lnSpcReduction="10000"/>
          </a:bodyPr>
          <a:lstStyle/>
          <a:p>
            <a:pPr lvl="0" indent="-228600">
              <a:buFont typeface="Arial" panose="020B0604020202020204" pitchFamily="34" charset="0"/>
              <a:buChar char="•"/>
            </a:pPr>
            <a:endParaRPr lang="en-US" sz="1800" dirty="0"/>
          </a:p>
          <a:p>
            <a:pPr indent="-228600" algn="ctr">
              <a:buFont typeface="Arial" panose="020B0604020202020204" pitchFamily="34" charset="0"/>
              <a:buChar char="•"/>
            </a:pPr>
            <a:r>
              <a:rPr lang="en-US" sz="1800" b="1" dirty="0"/>
              <a:t>Screenshot of output in Serial Monitor</a:t>
            </a:r>
          </a:p>
        </p:txBody>
      </p:sp>
    </p:spTree>
    <p:extLst>
      <p:ext uri="{BB962C8B-B14F-4D97-AF65-F5344CB8AC3E}">
        <p14:creationId xmlns:p14="http://schemas.microsoft.com/office/powerpoint/2010/main" val="242768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38A0795-8C83-49DD-B6D4-47C595F8B4F1}"/>
              </a:ext>
            </a:extLst>
          </p:cNvPr>
          <p:cNvSpPr>
            <a:spLocks noGrp="1"/>
          </p:cNvSpPr>
          <p:nvPr>
            <p:ph type="title"/>
          </p:nvPr>
        </p:nvSpPr>
        <p:spPr>
          <a:xfrm>
            <a:off x="804672" y="1412488"/>
            <a:ext cx="2871095" cy="2371721"/>
          </a:xfrm>
        </p:spPr>
        <p:txBody>
          <a:bodyPr vert="horz" lIns="91440" tIns="45720" rIns="91440" bIns="45720" rtlCol="0" anchor="t">
            <a:normAutofit fontScale="90000"/>
          </a:bodyPr>
          <a:lstStyle/>
          <a:p>
            <a:r>
              <a:rPr lang="en-US" sz="3600" b="1" dirty="0">
                <a:solidFill>
                  <a:schemeClr val="bg1"/>
                </a:solidFill>
              </a:rPr>
              <a:t>Creating a Multiple Traffic Light Controller with Cross Walk and Buzzer</a:t>
            </a:r>
            <a:br>
              <a:rPr lang="en-US" sz="3600" b="1" dirty="0">
                <a:solidFill>
                  <a:schemeClr val="bg1"/>
                </a:solidFill>
              </a:rPr>
            </a:br>
            <a:br>
              <a:rPr lang="en-US" sz="3600" b="1" dirty="0">
                <a:solidFill>
                  <a:schemeClr val="bg1"/>
                </a:solidFill>
              </a:rPr>
            </a:br>
            <a:endParaRPr lang="en-US" sz="3600" b="1" kern="1200" dirty="0">
              <a:solidFill>
                <a:schemeClr val="bg1"/>
              </a:solidFill>
            </a:endParaRPr>
          </a:p>
        </p:txBody>
      </p:sp>
      <p:sp>
        <p:nvSpPr>
          <p:cNvPr id="6" name="Content Placeholder 5">
            <a:extLst>
              <a:ext uri="{FF2B5EF4-FFF2-40B4-BE49-F238E27FC236}">
                <a16:creationId xmlns:a16="http://schemas.microsoft.com/office/drawing/2014/main" id="{E715C4DB-0A8E-4438-BEB3-40D5CB694ADF}"/>
              </a:ext>
            </a:extLst>
          </p:cNvPr>
          <p:cNvSpPr>
            <a:spLocks noGrp="1"/>
          </p:cNvSpPr>
          <p:nvPr>
            <p:ph idx="1"/>
          </p:nvPr>
        </p:nvSpPr>
        <p:spPr>
          <a:xfrm>
            <a:off x="4480438" y="531055"/>
            <a:ext cx="7220208" cy="5795890"/>
          </a:xfrm>
        </p:spPr>
        <p:txBody>
          <a:bodyPr vert="horz" lIns="91440" tIns="45720" rIns="91440" bIns="45720" rtlCol="0">
            <a:normAutofit/>
          </a:bodyPr>
          <a:lstStyle/>
          <a:p>
            <a:r>
              <a:rPr lang="en-US" sz="2000" dirty="0"/>
              <a:t>Now an LCD unit is added to the circuit to display a message when the touch sensor wire is activated.</a:t>
            </a:r>
          </a:p>
          <a:p>
            <a:r>
              <a:rPr lang="en-US" sz="2000" dirty="0"/>
              <a:t>Then a buzzer is added to alert that the cross-walk also active.</a:t>
            </a:r>
          </a:p>
          <a:p>
            <a:r>
              <a:rPr lang="en-US" sz="2000" dirty="0"/>
              <a:t>At this point in the development the circuit is set up with: </a:t>
            </a:r>
          </a:p>
          <a:p>
            <a:pPr lvl="1"/>
            <a:r>
              <a:rPr lang="en-US" sz="2000" dirty="0"/>
              <a:t>ESP32 Board</a:t>
            </a:r>
          </a:p>
          <a:p>
            <a:pPr lvl="1"/>
            <a:r>
              <a:rPr lang="en-US" sz="2000" dirty="0"/>
              <a:t>Two sets of Colored LEDs: Red, Yellow and Green</a:t>
            </a:r>
          </a:p>
          <a:p>
            <a:pPr lvl="1"/>
            <a:r>
              <a:rPr lang="en-US" sz="2000" dirty="0"/>
              <a:t>Touch Sensor (Wire connected to GPIO 13)</a:t>
            </a:r>
          </a:p>
          <a:p>
            <a:pPr lvl="1"/>
            <a:r>
              <a:rPr lang="en-US" sz="2000" dirty="0"/>
              <a:t>LCD Unit</a:t>
            </a:r>
          </a:p>
          <a:p>
            <a:pPr lvl="1"/>
            <a:r>
              <a:rPr lang="en-US" sz="2000" dirty="0"/>
              <a:t>Buzzer</a:t>
            </a:r>
          </a:p>
          <a:p>
            <a:pPr lvl="1"/>
            <a:r>
              <a:rPr lang="en-US" sz="2000" dirty="0"/>
              <a:t>Wires</a:t>
            </a:r>
          </a:p>
          <a:p>
            <a:pPr lvl="1"/>
            <a:r>
              <a:rPr lang="en-US" sz="2000" dirty="0"/>
              <a:t>Breadboard</a:t>
            </a:r>
          </a:p>
          <a:p>
            <a:r>
              <a:rPr lang="en-US" sz="2000" dirty="0"/>
              <a:t>A new part of the code is added to operate the circuit at this point.</a:t>
            </a:r>
          </a:p>
          <a:p>
            <a:r>
              <a:rPr lang="en-US" sz="2000" dirty="0"/>
              <a:t>Then the serial monitor is opened to display if the pedestrian should walk or do not walk and is also displayed on the LCD screen.</a:t>
            </a:r>
          </a:p>
        </p:txBody>
      </p:sp>
      <p:sp>
        <p:nvSpPr>
          <p:cNvPr id="7" name="TextBox 6">
            <a:extLst>
              <a:ext uri="{FF2B5EF4-FFF2-40B4-BE49-F238E27FC236}">
                <a16:creationId xmlns:a16="http://schemas.microsoft.com/office/drawing/2014/main" id="{1C823BFF-2A85-4A64-AD75-D768B2B16130}"/>
              </a:ext>
            </a:extLst>
          </p:cNvPr>
          <p:cNvSpPr txBox="1"/>
          <p:nvPr/>
        </p:nvSpPr>
        <p:spPr>
          <a:xfrm>
            <a:off x="-20498" y="159305"/>
            <a:ext cx="1650339" cy="546940"/>
          </a:xfrm>
          <a:prstGeom prst="rect">
            <a:avLst/>
          </a:prstGeom>
        </p:spPr>
        <p:txBody>
          <a:bodyPr vert="horz" lIns="91440" tIns="45720" rIns="91440" bIns="45720" rtlCol="0">
            <a:normAutofit/>
          </a:bodyPr>
          <a:lstStyle/>
          <a:p>
            <a:pPr algn="ctr">
              <a:lnSpc>
                <a:spcPct val="90000"/>
              </a:lnSpc>
              <a:spcAft>
                <a:spcPts val="600"/>
              </a:spcAft>
            </a:pPr>
            <a:r>
              <a:rPr lang="en-US" sz="2000" b="1" dirty="0">
                <a:solidFill>
                  <a:schemeClr val="bg1"/>
                </a:solidFill>
              </a:rPr>
              <a:t>Module 5</a:t>
            </a:r>
          </a:p>
        </p:txBody>
      </p:sp>
    </p:spTree>
    <p:extLst>
      <p:ext uri="{BB962C8B-B14F-4D97-AF65-F5344CB8AC3E}">
        <p14:creationId xmlns:p14="http://schemas.microsoft.com/office/powerpoint/2010/main" val="292338803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86809" y="749085"/>
            <a:ext cx="3567809" cy="2147520"/>
          </a:xfrm>
        </p:spPr>
        <p:txBody>
          <a:bodyPr vert="horz" lIns="91440" tIns="45720" rIns="91440" bIns="45720" rtlCol="0" anchor="ctr">
            <a:normAutofit/>
          </a:bodyPr>
          <a:lstStyle/>
          <a:p>
            <a:pPr algn="r"/>
            <a:r>
              <a:rPr lang="en-US" sz="4000" dirty="0"/>
              <a:t>Picture of </a:t>
            </a:r>
            <a:br>
              <a:rPr lang="en-US" sz="4000" dirty="0"/>
            </a:br>
            <a:r>
              <a:rPr lang="en-US" sz="4000" dirty="0"/>
              <a:t>Circuit</a:t>
            </a:r>
          </a:p>
        </p:txBody>
      </p:sp>
      <p:sp>
        <p:nvSpPr>
          <p:cNvPr id="63" name="Rectangle 6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a:solidFill>
            <a:srgbClr val="646060"/>
          </a:solidFill>
        </p:grpSpPr>
        <p:sp>
          <p:nvSpPr>
            <p:cNvPr id="66"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80002" y="3429000"/>
            <a:ext cx="3981424" cy="3034862"/>
          </a:xfrm>
        </p:spPr>
        <p:txBody>
          <a:bodyPr vert="horz" lIns="91440" tIns="45720" rIns="91440" bIns="45720" rtlCol="0" anchor="ctr">
            <a:normAutofit/>
          </a:bodyPr>
          <a:lstStyle/>
          <a:p>
            <a:pPr lvl="0" indent="-228600" algn="r">
              <a:buFont typeface="Arial" panose="020B0604020202020204" pitchFamily="34" charset="0"/>
              <a:buChar char="•"/>
            </a:pPr>
            <a:endParaRPr lang="en-US" sz="1500" dirty="0"/>
          </a:p>
          <a:p>
            <a:pPr lvl="0" indent="-228600" algn="r">
              <a:buFont typeface="Arial" panose="020B0604020202020204" pitchFamily="34" charset="0"/>
              <a:buChar char="•"/>
            </a:pPr>
            <a:r>
              <a:rPr lang="en-US" sz="1500" dirty="0"/>
              <a:t>ESP32 Board</a:t>
            </a:r>
          </a:p>
          <a:p>
            <a:pPr lvl="0" indent="-228600" algn="r">
              <a:buFont typeface="Arial" panose="020B0604020202020204" pitchFamily="34" charset="0"/>
              <a:buChar char="•"/>
            </a:pPr>
            <a:r>
              <a:rPr lang="en-US" sz="1500" dirty="0"/>
              <a:t>Two sets of Colored LEDs: Red, Yellow and Green</a:t>
            </a:r>
          </a:p>
          <a:p>
            <a:pPr lvl="0" indent="-228600" algn="r">
              <a:buFont typeface="Arial" panose="020B0604020202020204" pitchFamily="34" charset="0"/>
              <a:buChar char="•"/>
            </a:pPr>
            <a:r>
              <a:rPr lang="en-US" sz="1500" dirty="0"/>
              <a:t>Touch Sensor (Wire connected to GPIO 13)</a:t>
            </a:r>
          </a:p>
          <a:p>
            <a:pPr lvl="0" indent="-228600" algn="r">
              <a:buFont typeface="Arial" panose="020B0604020202020204" pitchFamily="34" charset="0"/>
              <a:buChar char="•"/>
            </a:pPr>
            <a:r>
              <a:rPr lang="en-US" sz="1500" dirty="0"/>
              <a:t>LCD Unit</a:t>
            </a:r>
          </a:p>
          <a:p>
            <a:pPr lvl="0" indent="-228600" algn="r">
              <a:buFont typeface="Arial" panose="020B0604020202020204" pitchFamily="34" charset="0"/>
              <a:buChar char="•"/>
            </a:pPr>
            <a:r>
              <a:rPr lang="en-US" sz="1500" dirty="0"/>
              <a:t>Buzzer</a:t>
            </a:r>
          </a:p>
          <a:p>
            <a:pPr lvl="0" indent="-228600" algn="r">
              <a:buFont typeface="Arial" panose="020B0604020202020204" pitchFamily="34" charset="0"/>
              <a:buChar char="•"/>
            </a:pPr>
            <a:r>
              <a:rPr lang="en-US" sz="1500" dirty="0"/>
              <a:t>Wires</a:t>
            </a:r>
          </a:p>
          <a:p>
            <a:pPr lvl="0" indent="-228600" algn="r">
              <a:buFont typeface="Arial" panose="020B0604020202020204" pitchFamily="34" charset="0"/>
              <a:buChar char="•"/>
            </a:pPr>
            <a:r>
              <a:rPr lang="en-US" sz="1500" dirty="0"/>
              <a:t>Breadboard</a:t>
            </a:r>
          </a:p>
          <a:p>
            <a:pPr indent="-228600">
              <a:buFont typeface="Arial" panose="020B0604020202020204" pitchFamily="34" charset="0"/>
              <a:buChar char="•"/>
            </a:pPr>
            <a:endParaRPr lang="en-US" sz="1500" dirty="0"/>
          </a:p>
        </p:txBody>
      </p:sp>
      <p:pic>
        <p:nvPicPr>
          <p:cNvPr id="30" name="Picture 29" descr="A close up of a computer&#10;&#10;Description automatically generated">
            <a:extLst>
              <a:ext uri="{FF2B5EF4-FFF2-40B4-BE49-F238E27FC236}">
                <a16:creationId xmlns:a16="http://schemas.microsoft.com/office/drawing/2014/main" id="{32DACF50-ADD6-4389-B74A-3B2E1FB19967}"/>
              </a:ext>
            </a:extLst>
          </p:cNvPr>
          <p:cNvPicPr>
            <a:picLocks noChangeAspect="1"/>
          </p:cNvPicPr>
          <p:nvPr/>
        </p:nvPicPr>
        <p:blipFill rotWithShape="1">
          <a:blip r:embed="rId2">
            <a:extLst>
              <a:ext uri="{28A0092B-C50C-407E-A947-70E740481C1C}">
                <a14:useLocalDpi xmlns:a14="http://schemas.microsoft.com/office/drawing/2010/main" val="0"/>
              </a:ext>
            </a:extLst>
          </a:blip>
          <a:srcRect l="14926" t="7287" r="3575" b="1294"/>
          <a:stretch/>
        </p:blipFill>
        <p:spPr>
          <a:xfrm>
            <a:off x="4734456" y="354805"/>
            <a:ext cx="7308433" cy="6148390"/>
          </a:xfrm>
          <a:prstGeom prst="rect">
            <a:avLst/>
          </a:prstGeom>
          <a:ln>
            <a:solidFill>
              <a:schemeClr val="tx1"/>
            </a:solidFill>
          </a:ln>
        </p:spPr>
      </p:pic>
    </p:spTree>
    <p:extLst>
      <p:ext uri="{BB962C8B-B14F-4D97-AF65-F5344CB8AC3E}">
        <p14:creationId xmlns:p14="http://schemas.microsoft.com/office/powerpoint/2010/main" val="49497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b="1" kern="1200" dirty="0">
                <a:solidFill>
                  <a:srgbClr val="FFFFFF"/>
                </a:solidFill>
                <a:latin typeface="+mj-lt"/>
                <a:ea typeface="+mj-ea"/>
                <a:cs typeface="+mj-cs"/>
              </a:rPr>
              <a:t>Introduction</a:t>
            </a: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669756-CD08-4520-9859-58CAD3ECB002}"/>
              </a:ext>
            </a:extLst>
          </p:cNvPr>
          <p:cNvSpPr>
            <a:spLocks noGrp="1"/>
          </p:cNvSpPr>
          <p:nvPr>
            <p:ph idx="1"/>
          </p:nvPr>
        </p:nvSpPr>
        <p:spPr>
          <a:xfrm>
            <a:off x="4167272" y="591343"/>
            <a:ext cx="6906491" cy="5585619"/>
          </a:xfrm>
        </p:spPr>
        <p:txBody>
          <a:bodyPr anchor="ctr">
            <a:normAutofit fontScale="92500" lnSpcReduction="20000"/>
          </a:bodyPr>
          <a:lstStyle/>
          <a:p>
            <a:r>
              <a:rPr lang="en-US" dirty="0"/>
              <a:t>As technology grows so does the internet of things (IoT).</a:t>
            </a:r>
          </a:p>
          <a:p>
            <a:r>
              <a:rPr lang="en-US" dirty="0"/>
              <a:t>This project will simulate a traffic light and in the event of:</a:t>
            </a:r>
          </a:p>
          <a:p>
            <a:pPr lvl="1"/>
            <a:r>
              <a:rPr lang="en-US" dirty="0"/>
              <a:t>Motion detected on a minor street</a:t>
            </a:r>
          </a:p>
          <a:p>
            <a:pPr lvl="1"/>
            <a:r>
              <a:rPr lang="en-US" dirty="0"/>
              <a:t>If a pedestrian presses a button to cross the street</a:t>
            </a:r>
          </a:p>
          <a:p>
            <a:pPr lvl="1"/>
            <a:r>
              <a:rPr lang="en-US" dirty="0"/>
              <a:t>Or if an emergency button is activated incase of one.</a:t>
            </a:r>
          </a:p>
          <a:p>
            <a:r>
              <a:rPr lang="en-US" dirty="0"/>
              <a:t>During the developments add-ons, will also look at the output of the device through the serial monitor of the Arduino IDE software. </a:t>
            </a:r>
          </a:p>
          <a:p>
            <a:r>
              <a:rPr lang="en-US" dirty="0"/>
              <a:t>At the end of the development will include some challenges that were faced and career skills that were gained.</a:t>
            </a:r>
          </a:p>
          <a:p>
            <a:r>
              <a:rPr lang="en-US" dirty="0"/>
              <a:t>The planning &amp; designing for the IoT traffic controller was done before developing the controller. </a:t>
            </a:r>
          </a:p>
        </p:txBody>
      </p:sp>
    </p:spTree>
    <p:extLst>
      <p:ext uri="{BB962C8B-B14F-4D97-AF65-F5344CB8AC3E}">
        <p14:creationId xmlns:p14="http://schemas.microsoft.com/office/powerpoint/2010/main" val="266672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65192" y="5410858"/>
            <a:ext cx="3685032" cy="1447142"/>
          </a:xfrm>
        </p:spPr>
        <p:txBody>
          <a:bodyPr vert="horz" lIns="91440" tIns="45720" rIns="91440" bIns="45720" rtlCol="0" anchor="t">
            <a:normAutofit/>
          </a:bodyPr>
          <a:lstStyle/>
          <a:p>
            <a:r>
              <a:rPr lang="en-US" sz="3400" dirty="0"/>
              <a:t>Screenshot of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310655" y="5410858"/>
            <a:ext cx="4498848" cy="1036480"/>
          </a:xfrm>
        </p:spPr>
        <p:txBody>
          <a:bodyPr vert="horz" lIns="91440" tIns="45720" rIns="91440" bIns="45720" rtlCol="0">
            <a:normAutofit/>
          </a:bodyPr>
          <a:lstStyle/>
          <a:p>
            <a:pPr lvl="0"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Screenshot of code in Arduino IDE</a:t>
            </a:r>
          </a:p>
        </p:txBody>
      </p:sp>
      <p:grpSp>
        <p:nvGrpSpPr>
          <p:cNvPr id="46" name="Group 45">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77733" y="5487785"/>
            <a:ext cx="1152118" cy="844454"/>
            <a:chOff x="7457509" y="2239700"/>
            <a:chExt cx="1595130" cy="1169163"/>
          </a:xfrm>
        </p:grpSpPr>
        <p:sp>
          <p:nvSpPr>
            <p:cNvPr id="47"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17602" y="2239700"/>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5B9BD5"/>
            </a:solid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8"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57509" y="2736947"/>
              <a:ext cx="762167" cy="67191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solidFill>
              <a:srgbClr val="FFC000"/>
            </a:solid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10" name="Picture 9">
            <a:extLst>
              <a:ext uri="{FF2B5EF4-FFF2-40B4-BE49-F238E27FC236}">
                <a16:creationId xmlns:a16="http://schemas.microsoft.com/office/drawing/2014/main" id="{56C05878-0157-46E3-A910-17BAEDD97D0F}"/>
              </a:ext>
            </a:extLst>
          </p:cNvPr>
          <p:cNvPicPr>
            <a:picLocks noChangeAspect="1"/>
          </p:cNvPicPr>
          <p:nvPr/>
        </p:nvPicPr>
        <p:blipFill>
          <a:blip r:embed="rId2"/>
          <a:stretch>
            <a:fillRect/>
          </a:stretch>
        </p:blipFill>
        <p:spPr>
          <a:xfrm>
            <a:off x="1280668" y="72121"/>
            <a:ext cx="9849183" cy="5249052"/>
          </a:xfrm>
          <a:prstGeom prst="rect">
            <a:avLst/>
          </a:prstGeom>
          <a:ln>
            <a:solidFill>
              <a:schemeClr val="tx1"/>
            </a:solidFill>
          </a:ln>
        </p:spPr>
      </p:pic>
    </p:spTree>
    <p:extLst>
      <p:ext uri="{BB962C8B-B14F-4D97-AF65-F5344CB8AC3E}">
        <p14:creationId xmlns:p14="http://schemas.microsoft.com/office/powerpoint/2010/main" val="137120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B44E7E-BCF6-4515-B68C-178AE6DFCB4B}"/>
              </a:ext>
            </a:extLst>
          </p:cNvPr>
          <p:cNvSpPr>
            <a:spLocks noGrp="1"/>
          </p:cNvSpPr>
          <p:nvPr>
            <p:ph type="title"/>
          </p:nvPr>
        </p:nvSpPr>
        <p:spPr>
          <a:xfrm>
            <a:off x="7790440" y="651216"/>
            <a:ext cx="3834384" cy="2902882"/>
          </a:xfrm>
        </p:spPr>
        <p:txBody>
          <a:bodyPr vert="horz" lIns="91440" tIns="45720" rIns="91440" bIns="45720" rtlCol="0" anchor="b">
            <a:normAutofit/>
          </a:bodyPr>
          <a:lstStyle/>
          <a:p>
            <a:pPr algn="ctr"/>
            <a:r>
              <a:rPr lang="en-US" sz="4800" dirty="0"/>
              <a:t>Code for Two Traffic Lights, Cross-walk, and Buzzer</a:t>
            </a:r>
          </a:p>
        </p:txBody>
      </p:sp>
      <p:grpSp>
        <p:nvGrpSpPr>
          <p:cNvPr id="45" name="Group 44">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46"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B9AE4DB-3854-402C-B53C-F3938F89826A}"/>
              </a:ext>
            </a:extLst>
          </p:cNvPr>
          <p:cNvPicPr>
            <a:picLocks noChangeAspect="1"/>
          </p:cNvPicPr>
          <p:nvPr/>
        </p:nvPicPr>
        <p:blipFill>
          <a:blip r:embed="rId2"/>
          <a:stretch>
            <a:fillRect/>
          </a:stretch>
        </p:blipFill>
        <p:spPr>
          <a:xfrm>
            <a:off x="170322" y="600714"/>
            <a:ext cx="7449797" cy="5900670"/>
          </a:xfrm>
          <a:prstGeom prst="rect">
            <a:avLst/>
          </a:prstGeom>
        </p:spPr>
      </p:pic>
    </p:spTree>
    <p:extLst>
      <p:ext uri="{BB962C8B-B14F-4D97-AF65-F5344CB8AC3E}">
        <p14:creationId xmlns:p14="http://schemas.microsoft.com/office/powerpoint/2010/main" val="208646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66649" y="27118"/>
            <a:ext cx="6344616" cy="1205912"/>
          </a:xfrm>
        </p:spPr>
        <p:txBody>
          <a:bodyPr vert="horz" lIns="91440" tIns="45720" rIns="91440" bIns="45720" rtlCol="0" anchor="ctr">
            <a:normAutofit/>
          </a:bodyPr>
          <a:lstStyle/>
          <a:p>
            <a:r>
              <a:rPr lang="en-US" sz="4000" dirty="0"/>
              <a:t>Screenshot of Serial Monitor</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313675" y="376441"/>
            <a:ext cx="4223498" cy="983685"/>
          </a:xfrm>
        </p:spPr>
        <p:txBody>
          <a:bodyPr vert="horz" lIns="91440" tIns="45720" rIns="91440" bIns="45720" rtlCol="0" anchor="ctr">
            <a:normAutofit/>
          </a:bodyPr>
          <a:lstStyle/>
          <a:p>
            <a:pPr lvl="0"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Screenshot of output in Serial Monitor</a:t>
            </a:r>
          </a:p>
        </p:txBody>
      </p:sp>
      <p:pic>
        <p:nvPicPr>
          <p:cNvPr id="39" name="Picture 38">
            <a:extLst>
              <a:ext uri="{FF2B5EF4-FFF2-40B4-BE49-F238E27FC236}">
                <a16:creationId xmlns:a16="http://schemas.microsoft.com/office/drawing/2014/main" id="{6F13375D-C39F-409F-81B4-2B6DBAE36056}"/>
              </a:ext>
            </a:extLst>
          </p:cNvPr>
          <p:cNvPicPr>
            <a:picLocks noChangeAspect="1"/>
          </p:cNvPicPr>
          <p:nvPr/>
        </p:nvPicPr>
        <p:blipFill rotWithShape="1">
          <a:blip r:embed="rId2"/>
          <a:srcRect t="3352"/>
          <a:stretch/>
        </p:blipFill>
        <p:spPr>
          <a:xfrm>
            <a:off x="1313675" y="1360126"/>
            <a:ext cx="9908365" cy="5384042"/>
          </a:xfrm>
          <a:prstGeom prst="rect">
            <a:avLst/>
          </a:prstGeom>
        </p:spPr>
      </p:pic>
    </p:spTree>
    <p:extLst>
      <p:ext uri="{BB962C8B-B14F-4D97-AF65-F5344CB8AC3E}">
        <p14:creationId xmlns:p14="http://schemas.microsoft.com/office/powerpoint/2010/main" val="390104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38A0795-8C83-49DD-B6D4-47C595F8B4F1}"/>
              </a:ext>
            </a:extLst>
          </p:cNvPr>
          <p:cNvSpPr>
            <a:spLocks noGrp="1"/>
          </p:cNvSpPr>
          <p:nvPr>
            <p:ph type="title"/>
          </p:nvPr>
        </p:nvSpPr>
        <p:spPr>
          <a:xfrm>
            <a:off x="368573" y="1057279"/>
            <a:ext cx="2871095" cy="2371721"/>
          </a:xfrm>
        </p:spPr>
        <p:txBody>
          <a:bodyPr vert="horz" lIns="91440" tIns="45720" rIns="91440" bIns="45720" rtlCol="0" anchor="t">
            <a:normAutofit fontScale="90000"/>
          </a:bodyPr>
          <a:lstStyle/>
          <a:p>
            <a:r>
              <a:rPr lang="en-US" sz="3600" b="1">
                <a:solidFill>
                  <a:schemeClr val="bg1"/>
                </a:solidFill>
              </a:rPr>
              <a:t>Multiple Traffic Light Controller with a Cross Walk and an Emergency Buzzer with a SMART Sensor</a:t>
            </a:r>
            <a:br>
              <a:rPr lang="en-US" sz="3600" b="1">
                <a:solidFill>
                  <a:schemeClr val="bg1"/>
                </a:solidFill>
              </a:rPr>
            </a:br>
            <a:br>
              <a:rPr lang="en-US" sz="3600" b="1">
                <a:solidFill>
                  <a:schemeClr val="bg1"/>
                </a:solidFill>
              </a:rPr>
            </a:br>
            <a:br>
              <a:rPr lang="en-US" sz="3600" b="1">
                <a:solidFill>
                  <a:schemeClr val="bg1"/>
                </a:solidFill>
              </a:rPr>
            </a:br>
            <a:endParaRPr lang="en-US" sz="3600" b="1" kern="1200" dirty="0">
              <a:solidFill>
                <a:schemeClr val="bg1"/>
              </a:solidFill>
            </a:endParaRPr>
          </a:p>
        </p:txBody>
      </p:sp>
      <p:sp>
        <p:nvSpPr>
          <p:cNvPr id="6" name="Content Placeholder 5">
            <a:extLst>
              <a:ext uri="{FF2B5EF4-FFF2-40B4-BE49-F238E27FC236}">
                <a16:creationId xmlns:a16="http://schemas.microsoft.com/office/drawing/2014/main" id="{E715C4DB-0A8E-4438-BEB3-40D5CB694ADF}"/>
              </a:ext>
            </a:extLst>
          </p:cNvPr>
          <p:cNvSpPr>
            <a:spLocks noGrp="1"/>
          </p:cNvSpPr>
          <p:nvPr>
            <p:ph idx="1"/>
          </p:nvPr>
        </p:nvSpPr>
        <p:spPr>
          <a:xfrm>
            <a:off x="4980481" y="178167"/>
            <a:ext cx="5710818" cy="4885663"/>
          </a:xfrm>
        </p:spPr>
        <p:txBody>
          <a:bodyPr vert="horz" lIns="91440" tIns="45720" rIns="91440" bIns="45720" rtlCol="0">
            <a:normAutofit/>
          </a:bodyPr>
          <a:lstStyle/>
          <a:p>
            <a:r>
              <a:rPr lang="en-US" sz="2000"/>
              <a:t>In the final part of the development of the IoT traffic controller the touch sensor wire is removed, and a button is added to replace it.</a:t>
            </a:r>
          </a:p>
          <a:p>
            <a:r>
              <a:rPr lang="en-US" sz="2000"/>
              <a:t>Another item added to the circuit is an emergency button and a blue LED light.</a:t>
            </a:r>
          </a:p>
          <a:p>
            <a:r>
              <a:rPr lang="en-US" sz="2000"/>
              <a:t>The last item added to the circuit is a motion sensor: </a:t>
            </a:r>
          </a:p>
          <a:p>
            <a:pPr lvl="1"/>
            <a:r>
              <a:rPr lang="en-US" sz="2000"/>
              <a:t>When motion(cars) is detected on the minor street the major streetlight will turn yellow and proceed to red.</a:t>
            </a:r>
          </a:p>
          <a:p>
            <a:r>
              <a:rPr lang="en-US" sz="2000"/>
              <a:t>When the final code is uploaded the circuit is now a fully functional IoT traffic controller. </a:t>
            </a:r>
            <a:br>
              <a:rPr lang="en-US" sz="2000"/>
            </a:br>
            <a:r>
              <a:rPr lang="en-US" sz="2000"/>
              <a:t>  </a:t>
            </a:r>
            <a:endParaRPr lang="en-US" sz="2000" dirty="0"/>
          </a:p>
        </p:txBody>
      </p:sp>
      <p:sp>
        <p:nvSpPr>
          <p:cNvPr id="7" name="TextBox 6">
            <a:extLst>
              <a:ext uri="{FF2B5EF4-FFF2-40B4-BE49-F238E27FC236}">
                <a16:creationId xmlns:a16="http://schemas.microsoft.com/office/drawing/2014/main" id="{1C823BFF-2A85-4A64-AD75-D768B2B16130}"/>
              </a:ext>
            </a:extLst>
          </p:cNvPr>
          <p:cNvSpPr txBox="1"/>
          <p:nvPr/>
        </p:nvSpPr>
        <p:spPr>
          <a:xfrm>
            <a:off x="-20498" y="159305"/>
            <a:ext cx="1650339" cy="546940"/>
          </a:xfrm>
          <a:prstGeom prst="rect">
            <a:avLst/>
          </a:prstGeom>
        </p:spPr>
        <p:txBody>
          <a:bodyPr vert="horz" lIns="91440" tIns="45720" rIns="91440" bIns="45720" rtlCol="0">
            <a:normAutofit/>
          </a:bodyPr>
          <a:lstStyle/>
          <a:p>
            <a:pPr algn="ctr">
              <a:lnSpc>
                <a:spcPct val="90000"/>
              </a:lnSpc>
              <a:spcAft>
                <a:spcPts val="600"/>
              </a:spcAft>
            </a:pPr>
            <a:r>
              <a:rPr lang="en-US" sz="2000" b="1" dirty="0">
                <a:solidFill>
                  <a:schemeClr val="bg1"/>
                </a:solidFill>
              </a:rPr>
              <a:t>Module 6</a:t>
            </a:r>
          </a:p>
        </p:txBody>
      </p:sp>
      <p:pic>
        <p:nvPicPr>
          <p:cNvPr id="8" name="Picture 7">
            <a:extLst>
              <a:ext uri="{FF2B5EF4-FFF2-40B4-BE49-F238E27FC236}">
                <a16:creationId xmlns:a16="http://schemas.microsoft.com/office/drawing/2014/main" id="{BD7ADD96-C501-49BF-BB63-3FF7C40A0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313129" y="2592745"/>
            <a:ext cx="2932607" cy="5597903"/>
          </a:xfrm>
          <a:prstGeom prst="rect">
            <a:avLst/>
          </a:prstGeom>
        </p:spPr>
      </p:pic>
    </p:spTree>
    <p:extLst>
      <p:ext uri="{BB962C8B-B14F-4D97-AF65-F5344CB8AC3E}">
        <p14:creationId xmlns:p14="http://schemas.microsoft.com/office/powerpoint/2010/main" val="221403414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5064" y="525982"/>
            <a:ext cx="4282983" cy="1200361"/>
          </a:xfrm>
        </p:spPr>
        <p:txBody>
          <a:bodyPr vert="horz" lIns="91440" tIns="45720" rIns="91440" bIns="45720" rtlCol="0" anchor="b">
            <a:normAutofit/>
          </a:bodyPr>
          <a:lstStyle/>
          <a:p>
            <a:pPr algn="ctr"/>
            <a:r>
              <a:rPr lang="en-US" sz="3600" dirty="0"/>
              <a:t>Picture of </a:t>
            </a:r>
            <a:br>
              <a:rPr lang="en-US" sz="3600" dirty="0"/>
            </a:br>
            <a:r>
              <a:rPr lang="en-US" sz="3600" dirty="0"/>
              <a:t>Circuit</a:t>
            </a:r>
          </a:p>
        </p:txBody>
      </p:sp>
      <p:sp>
        <p:nvSpPr>
          <p:cNvPr id="29" name="Rectangle 2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pPr lvl="0" indent="-228600" algn="ctr">
              <a:buFont typeface="Arial" panose="020B0604020202020204" pitchFamily="34" charset="0"/>
              <a:buChar char="•"/>
            </a:pPr>
            <a:endParaRPr lang="en-US" sz="1500" dirty="0"/>
          </a:p>
          <a:p>
            <a:pPr lvl="0" indent="-228600" algn="ctr">
              <a:buFont typeface="Arial" panose="020B0604020202020204" pitchFamily="34" charset="0"/>
              <a:buChar char="•"/>
            </a:pPr>
            <a:r>
              <a:rPr lang="en-US" sz="1500" dirty="0"/>
              <a:t>ESP32 Board</a:t>
            </a:r>
          </a:p>
          <a:p>
            <a:pPr lvl="0" indent="-228600" algn="ctr">
              <a:buFont typeface="Arial" panose="020B0604020202020204" pitchFamily="34" charset="0"/>
              <a:buChar char="•"/>
            </a:pPr>
            <a:r>
              <a:rPr lang="en-US" sz="1500" dirty="0"/>
              <a:t>Two sets of Colored LEDs: Red, Yellow and Green</a:t>
            </a:r>
          </a:p>
          <a:p>
            <a:pPr lvl="0" indent="-228600" algn="ctr">
              <a:buFont typeface="Arial" panose="020B0604020202020204" pitchFamily="34" charset="0"/>
              <a:buChar char="•"/>
            </a:pPr>
            <a:r>
              <a:rPr lang="en-US" sz="1500" dirty="0"/>
              <a:t>One Blue LED</a:t>
            </a:r>
          </a:p>
          <a:p>
            <a:pPr lvl="0" indent="-228600" algn="ctr">
              <a:buFont typeface="Arial" panose="020B0604020202020204" pitchFamily="34" charset="0"/>
              <a:buChar char="•"/>
            </a:pPr>
            <a:r>
              <a:rPr lang="en-US" sz="1500" dirty="0"/>
              <a:t>Push Buttons</a:t>
            </a:r>
          </a:p>
          <a:p>
            <a:pPr lvl="0" indent="-228600" algn="ctr">
              <a:buFont typeface="Arial" panose="020B0604020202020204" pitchFamily="34" charset="0"/>
              <a:buChar char="•"/>
            </a:pPr>
            <a:r>
              <a:rPr lang="en-US" sz="1500" dirty="0"/>
              <a:t>LCD Unit</a:t>
            </a:r>
          </a:p>
          <a:p>
            <a:pPr lvl="0" indent="-228600" algn="ctr">
              <a:buFont typeface="Arial" panose="020B0604020202020204" pitchFamily="34" charset="0"/>
              <a:buChar char="•"/>
            </a:pPr>
            <a:r>
              <a:rPr lang="en-US" sz="1500" dirty="0"/>
              <a:t>Buzzer</a:t>
            </a:r>
          </a:p>
          <a:p>
            <a:pPr lvl="0" indent="-228600" algn="ctr">
              <a:buFont typeface="Arial" panose="020B0604020202020204" pitchFamily="34" charset="0"/>
              <a:buChar char="•"/>
            </a:pPr>
            <a:r>
              <a:rPr lang="en-US" sz="1500" dirty="0"/>
              <a:t>Motion Detector</a:t>
            </a:r>
          </a:p>
          <a:p>
            <a:pPr lvl="0" indent="-228600" algn="ctr">
              <a:buFont typeface="Arial" panose="020B0604020202020204" pitchFamily="34" charset="0"/>
              <a:buChar char="•"/>
            </a:pPr>
            <a:r>
              <a:rPr lang="en-US" sz="1500" dirty="0"/>
              <a:t>Wires</a:t>
            </a:r>
          </a:p>
          <a:p>
            <a:pPr lvl="0" indent="-228600" algn="ctr">
              <a:buFont typeface="Arial" panose="020B0604020202020204" pitchFamily="34" charset="0"/>
              <a:buChar char="•"/>
            </a:pPr>
            <a:r>
              <a:rPr lang="en-US" sz="1500" dirty="0"/>
              <a:t>Breadboard</a:t>
            </a:r>
          </a:p>
          <a:p>
            <a:pPr indent="-228600">
              <a:buFont typeface="Arial" panose="020B0604020202020204" pitchFamily="34" charset="0"/>
              <a:buChar char="•"/>
            </a:pPr>
            <a:endParaRPr lang="en-US" sz="1500" dirty="0"/>
          </a:p>
        </p:txBody>
      </p:sp>
      <p:sp>
        <p:nvSpPr>
          <p:cNvPr id="31" name="Rectangle 3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ame&#10;&#10;Description automatically generated">
            <a:extLst>
              <a:ext uri="{FF2B5EF4-FFF2-40B4-BE49-F238E27FC236}">
                <a16:creationId xmlns:a16="http://schemas.microsoft.com/office/drawing/2014/main" id="{B1B6677B-1A86-4792-9D60-7DED87B54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971" y="1261487"/>
            <a:ext cx="6036616" cy="4916534"/>
          </a:xfrm>
          <a:prstGeom prst="rect">
            <a:avLst/>
          </a:prstGeom>
        </p:spPr>
      </p:pic>
    </p:spTree>
    <p:extLst>
      <p:ext uri="{BB962C8B-B14F-4D97-AF65-F5344CB8AC3E}">
        <p14:creationId xmlns:p14="http://schemas.microsoft.com/office/powerpoint/2010/main" val="404205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01502" y="0"/>
            <a:ext cx="3932237" cy="1377101"/>
          </a:xfrm>
        </p:spPr>
        <p:txBody>
          <a:bodyPr>
            <a:normAutofit/>
          </a:bodyPr>
          <a:lstStyle/>
          <a:p>
            <a:r>
              <a:rPr lang="en-US" sz="4400" dirty="0"/>
              <a:t>Screenshot of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402295" y="255203"/>
            <a:ext cx="3932237" cy="1121898"/>
          </a:xfrm>
        </p:spPr>
        <p:txBody>
          <a:bodyPr/>
          <a:lstStyle/>
          <a:p>
            <a:pPr lvl="0"/>
            <a:endParaRPr lang="en-US" dirty="0"/>
          </a:p>
          <a:p>
            <a:r>
              <a:rPr lang="en-US" dirty="0"/>
              <a:t>Screenshot of the code in Arduino IDE</a:t>
            </a:r>
          </a:p>
          <a:p>
            <a:endParaRPr lang="en-US" dirty="0"/>
          </a:p>
        </p:txBody>
      </p:sp>
      <p:pic>
        <p:nvPicPr>
          <p:cNvPr id="3" name="Picture 2">
            <a:extLst>
              <a:ext uri="{FF2B5EF4-FFF2-40B4-BE49-F238E27FC236}">
                <a16:creationId xmlns:a16="http://schemas.microsoft.com/office/drawing/2014/main" id="{9EE462C5-EA8A-40D3-B900-1BDFB4C9DCBC}"/>
              </a:ext>
            </a:extLst>
          </p:cNvPr>
          <p:cNvPicPr>
            <a:picLocks noChangeAspect="1"/>
          </p:cNvPicPr>
          <p:nvPr/>
        </p:nvPicPr>
        <p:blipFill>
          <a:blip r:embed="rId2"/>
          <a:stretch>
            <a:fillRect/>
          </a:stretch>
        </p:blipFill>
        <p:spPr>
          <a:xfrm>
            <a:off x="1680489" y="1606006"/>
            <a:ext cx="9375847" cy="4996791"/>
          </a:xfrm>
          <a:prstGeom prst="rect">
            <a:avLst/>
          </a:prstGeom>
        </p:spPr>
      </p:pic>
    </p:spTree>
    <p:extLst>
      <p:ext uri="{BB962C8B-B14F-4D97-AF65-F5344CB8AC3E}">
        <p14:creationId xmlns:p14="http://schemas.microsoft.com/office/powerpoint/2010/main" val="1015148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9F7374A-80B1-4C5F-BD95-F07AEDBEF0A5}"/>
              </a:ext>
            </a:extLst>
          </p:cNvPr>
          <p:cNvSpPr>
            <a:spLocks noGrp="1"/>
          </p:cNvSpPr>
          <p:nvPr>
            <p:ph type="title"/>
          </p:nvPr>
        </p:nvSpPr>
        <p:spPr>
          <a:xfrm>
            <a:off x="7763256" y="1122363"/>
            <a:ext cx="3834384" cy="2902882"/>
          </a:xfrm>
        </p:spPr>
        <p:txBody>
          <a:bodyPr vert="horz" lIns="91440" tIns="45720" rIns="91440" bIns="45720" rtlCol="0" anchor="b">
            <a:normAutofit/>
          </a:bodyPr>
          <a:lstStyle/>
          <a:p>
            <a:r>
              <a:rPr lang="en-US" sz="4800" b="1" dirty="0"/>
              <a:t>Code for IoT Traffic Light with Motion Detector</a:t>
            </a:r>
          </a:p>
        </p:txBody>
      </p:sp>
      <p:grpSp>
        <p:nvGrpSpPr>
          <p:cNvPr id="16" name="Group 15">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9"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B4A8CB1E-FA10-4331-8F5A-13E35EE3C78C}"/>
              </a:ext>
            </a:extLst>
          </p:cNvPr>
          <p:cNvPicPr>
            <a:picLocks noChangeAspect="1"/>
          </p:cNvPicPr>
          <p:nvPr/>
        </p:nvPicPr>
        <p:blipFill>
          <a:blip r:embed="rId2"/>
          <a:stretch>
            <a:fillRect/>
          </a:stretch>
        </p:blipFill>
        <p:spPr>
          <a:xfrm>
            <a:off x="830208" y="-1"/>
            <a:ext cx="6447341" cy="6858000"/>
          </a:xfrm>
          <a:prstGeom prst="rect">
            <a:avLst/>
          </a:prstGeom>
        </p:spPr>
      </p:pic>
    </p:spTree>
    <p:extLst>
      <p:ext uri="{BB962C8B-B14F-4D97-AF65-F5344CB8AC3E}">
        <p14:creationId xmlns:p14="http://schemas.microsoft.com/office/powerpoint/2010/main" val="3064597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D5A99E-7A66-46DA-9E51-5E3B056C5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17107" y="329046"/>
            <a:ext cx="3538728" cy="1441566"/>
          </a:xfrm>
        </p:spPr>
        <p:txBody>
          <a:bodyPr vert="horz" lIns="91440" tIns="45720" rIns="91440" bIns="45720" rtlCol="0" anchor="b">
            <a:normAutofit/>
          </a:bodyPr>
          <a:lstStyle/>
          <a:p>
            <a:r>
              <a:rPr lang="en-US" sz="3300" b="1" dirty="0"/>
              <a:t>Screenshot of Serial Monitor</a:t>
            </a:r>
          </a:p>
        </p:txBody>
      </p:sp>
      <p:grpSp>
        <p:nvGrpSpPr>
          <p:cNvPr id="16" name="Group 15">
            <a:extLst>
              <a:ext uri="{FF2B5EF4-FFF2-40B4-BE49-F238E27FC236}">
                <a16:creationId xmlns:a16="http://schemas.microsoft.com/office/drawing/2014/main" id="{8FDF61AF-317E-4494-A280-0855DDC7EC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7" name="Rectangle 64">
              <a:extLst>
                <a:ext uri="{FF2B5EF4-FFF2-40B4-BE49-F238E27FC236}">
                  <a16:creationId xmlns:a16="http://schemas.microsoft.com/office/drawing/2014/main" id="{FE65D9F9-F2F2-441D-A02F-63E5DAD440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E3BD688-2C6E-464D-8872-152895EA0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A696F1C4-8B10-4BA1-BE8D-BC14A4C1B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3D63C02E-0C65-4909-8787-F8FD8D619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64D04324-9AE0-4092-851E-437C2C5A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F6084892-D345-4016-B0ED-8EDECD038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CDD6F52-BA2F-4C42-A6A8-406B5A41A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3D090B03-7250-4B19-8B05-4D5FA80F5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0CFBE078-C920-4BFC-9060-40AC6399A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6872094-CC5F-43D9-8B27-82D7DB960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246BA25-3952-4FC1-BF8D-B594D0DA3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3D62226-32BE-480F-8910-84AA2F228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2092990"/>
            <a:ext cx="4415290" cy="4066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FB75189D-7A49-4C8D-A667-F87B418B57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922776"/>
            <a:ext cx="2139190" cy="2373963"/>
            <a:chOff x="723679" y="3758184"/>
            <a:chExt cx="2139190" cy="2373963"/>
          </a:xfrm>
        </p:grpSpPr>
        <p:sp>
          <p:nvSpPr>
            <p:cNvPr id="33" name="Rectangle 66">
              <a:extLst>
                <a:ext uri="{FF2B5EF4-FFF2-40B4-BE49-F238E27FC236}">
                  <a16:creationId xmlns:a16="http://schemas.microsoft.com/office/drawing/2014/main" id="{EEACDB6A-0B26-4283-8E8E-111FA3F4C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D13DE47-78EA-41B1-AE95-578DE9DE5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F8AE83C-6B20-4FB7-A387-D4947BCE3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05AA2EE-7074-44EE-89F7-E42B6F863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A30384C6-62F1-4C05-AA52-87CBD1857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D725AB33-5A0A-4EC0-98F9-AD4E5DE6C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2">
              <a:extLst>
                <a:ext uri="{FF2B5EF4-FFF2-40B4-BE49-F238E27FC236}">
                  <a16:creationId xmlns:a16="http://schemas.microsoft.com/office/drawing/2014/main" id="{18F43A4B-AE8E-4DF3-806D-CB83A3905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96F867F6-3503-4C03-8D6B-F28C17070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CC79CA37-0502-4C66-AA0F-B3AA341A6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2">
              <a:extLst>
                <a:ext uri="{FF2B5EF4-FFF2-40B4-BE49-F238E27FC236}">
                  <a16:creationId xmlns:a16="http://schemas.microsoft.com/office/drawing/2014/main" id="{6C2791ED-975A-4DA3-922E-95BD3D381B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F7DEAD7A-F4B8-4E83-8406-D793E3EAD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2">
              <a:extLst>
                <a:ext uri="{FF2B5EF4-FFF2-40B4-BE49-F238E27FC236}">
                  <a16:creationId xmlns:a16="http://schemas.microsoft.com/office/drawing/2014/main" id="{E46E4A2F-2454-48DB-B661-1D8A6CA85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1D9A18B3-18F4-41B9-84A8-931FE9363D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6BBBA243-ADB7-4FBB-A865-3D07B2F5E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9">
              <a:extLst>
                <a:ext uri="{FF2B5EF4-FFF2-40B4-BE49-F238E27FC236}">
                  <a16:creationId xmlns:a16="http://schemas.microsoft.com/office/drawing/2014/main" id="{E59CFBE0-EBA0-4869-B76B-F130A1637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FE2085A2-8554-49D5-9B8E-7F3172D40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0FABDDFE-E626-430C-B69B-C2B01838C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3957383A-CD79-4341-9904-6BC50BCE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7939C146-CD1A-49FA-8CE0-241EC2D92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A343350-F827-43E3-94ED-96E92952C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8707FA5D-8051-4F7C-BE4C-42CE3B032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28897D2C-65F0-41DB-9F83-33DDF396E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0E4B5D5-364D-48AA-A5F6-DF03BF1239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2">
              <a:extLst>
                <a:ext uri="{FF2B5EF4-FFF2-40B4-BE49-F238E27FC236}">
                  <a16:creationId xmlns:a16="http://schemas.microsoft.com/office/drawing/2014/main" id="{808C5E5C-B506-4C83-ACDE-8E8F7E917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
              <a:extLst>
                <a:ext uri="{FF2B5EF4-FFF2-40B4-BE49-F238E27FC236}">
                  <a16:creationId xmlns:a16="http://schemas.microsoft.com/office/drawing/2014/main" id="{AFA7F5F0-E801-467A-A55D-4335D66EF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BC884FBA-99A7-43E3-B2C6-2DBB3EF5B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AFF0EBD6-FC28-47AE-B277-C2A7BBB8A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696D6CBB-D3EC-45C8-8D58-8565B097B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2">
              <a:extLst>
                <a:ext uri="{FF2B5EF4-FFF2-40B4-BE49-F238E27FC236}">
                  <a16:creationId xmlns:a16="http://schemas.microsoft.com/office/drawing/2014/main" id="{B1768986-7B48-441B-82AC-210E687E6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9">
              <a:extLst>
                <a:ext uri="{FF2B5EF4-FFF2-40B4-BE49-F238E27FC236}">
                  <a16:creationId xmlns:a16="http://schemas.microsoft.com/office/drawing/2014/main" id="{C99B64FC-53E5-4F03-828A-1A92B882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4C4DD83-9370-4BE2-8484-B8E21A54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46132F92-D60B-4EC0-8DFF-0ACCEB73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4203BD82-6CF2-4F4F-BF7A-563973A72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A60AED84-45CA-4CE4-A190-7038CF2A0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2274105-074E-463A-893A-D97067548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9">
              <a:extLst>
                <a:ext uri="{FF2B5EF4-FFF2-40B4-BE49-F238E27FC236}">
                  <a16:creationId xmlns:a16="http://schemas.microsoft.com/office/drawing/2014/main" id="{7D180A95-8420-4418-A008-AA3F4BE5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2">
              <a:extLst>
                <a:ext uri="{FF2B5EF4-FFF2-40B4-BE49-F238E27FC236}">
                  <a16:creationId xmlns:a16="http://schemas.microsoft.com/office/drawing/2014/main" id="{502D8024-FC48-44A4-9058-F8A36782D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40134424-A696-4915-8C8F-716CFAA03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76CA045B-0C8B-4E30-8FD4-B52C54625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286B563F-7489-4826-85CF-E3B84E4FD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A5EA56F9-89E7-4C7B-8250-7A31545DD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98007" y="2377440"/>
            <a:ext cx="3699107" cy="3495062"/>
          </a:xfrm>
        </p:spPr>
        <p:txBody>
          <a:bodyPr vert="horz" lIns="91440" tIns="45720" rIns="91440" bIns="45720" rtlCol="0" anchor="ctr">
            <a:normAutofit/>
          </a:bodyPr>
          <a:lstStyle/>
          <a:p>
            <a:pPr lvl="0" indent="-228600">
              <a:buFont typeface="Arial" panose="020B0604020202020204" pitchFamily="34" charset="0"/>
              <a:buChar char="•"/>
            </a:pPr>
            <a:endParaRPr lang="en-US" sz="1800">
              <a:solidFill>
                <a:srgbClr val="FFFFFF"/>
              </a:solidFill>
            </a:endParaRPr>
          </a:p>
          <a:p>
            <a:pPr indent="-228600">
              <a:buFont typeface="Arial" panose="020B0604020202020204" pitchFamily="34" charset="0"/>
              <a:buChar char="•"/>
            </a:pPr>
            <a:r>
              <a:rPr lang="en-US" sz="1800">
                <a:solidFill>
                  <a:srgbClr val="FFFFFF"/>
                </a:solidFill>
              </a:rPr>
              <a:t>Screenshot of output in Serial Monitor</a:t>
            </a:r>
          </a:p>
        </p:txBody>
      </p:sp>
      <p:pic>
        <p:nvPicPr>
          <p:cNvPr id="74" name="Picture 73">
            <a:extLst>
              <a:ext uri="{FF2B5EF4-FFF2-40B4-BE49-F238E27FC236}">
                <a16:creationId xmlns:a16="http://schemas.microsoft.com/office/drawing/2014/main" id="{34BFC55B-AAC9-4B11-A3F1-2A9C740E6C22}"/>
              </a:ext>
            </a:extLst>
          </p:cNvPr>
          <p:cNvPicPr>
            <a:picLocks noChangeAspect="1"/>
          </p:cNvPicPr>
          <p:nvPr/>
        </p:nvPicPr>
        <p:blipFill>
          <a:blip r:embed="rId2"/>
          <a:stretch>
            <a:fillRect/>
          </a:stretch>
        </p:blipFill>
        <p:spPr>
          <a:xfrm>
            <a:off x="6446579" y="901935"/>
            <a:ext cx="5302296" cy="5240539"/>
          </a:xfrm>
          <a:prstGeom prst="rect">
            <a:avLst/>
          </a:prstGeom>
        </p:spPr>
      </p:pic>
    </p:spTree>
    <p:extLst>
      <p:ext uri="{BB962C8B-B14F-4D97-AF65-F5344CB8AC3E}">
        <p14:creationId xmlns:p14="http://schemas.microsoft.com/office/powerpoint/2010/main" val="747978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5D0368-F311-4C3F-A0FA-00071C9848AE}"/>
              </a:ext>
            </a:extLst>
          </p:cNvPr>
          <p:cNvSpPr>
            <a:spLocks noGrp="1"/>
          </p:cNvSpPr>
          <p:nvPr>
            <p:ph type="title"/>
          </p:nvPr>
        </p:nvSpPr>
        <p:spPr>
          <a:xfrm>
            <a:off x="470440" y="104743"/>
            <a:ext cx="6324256" cy="704646"/>
          </a:xfrm>
        </p:spPr>
        <p:txBody>
          <a:bodyPr anchor="b">
            <a:normAutofit/>
          </a:bodyPr>
          <a:lstStyle/>
          <a:p>
            <a:r>
              <a:rPr lang="en-US" sz="3700" b="1" dirty="0"/>
              <a:t>Functional IoT Traffic Controller</a:t>
            </a:r>
          </a:p>
        </p:txBody>
      </p:sp>
      <p:grpSp>
        <p:nvGrpSpPr>
          <p:cNvPr id="81" name="Group 80">
            <a:extLst>
              <a:ext uri="{FF2B5EF4-FFF2-40B4-BE49-F238E27FC236}">
                <a16:creationId xmlns:a16="http://schemas.microsoft.com/office/drawing/2014/main" id="{48516500-3A20-4B65-86D7-9A1787CF7A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82" name="Rectangle 64">
              <a:extLst>
                <a:ext uri="{FF2B5EF4-FFF2-40B4-BE49-F238E27FC236}">
                  <a16:creationId xmlns:a16="http://schemas.microsoft.com/office/drawing/2014/main" id="{90290427-06D6-44CE-95F4-D16AA148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FBB4CF93-E59C-4B97-A471-48DB32C9B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E66781A3-22AB-4F29-BD92-137E6649A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6">
              <a:extLst>
                <a:ext uri="{FF2B5EF4-FFF2-40B4-BE49-F238E27FC236}">
                  <a16:creationId xmlns:a16="http://schemas.microsoft.com/office/drawing/2014/main" id="{926399FA-11CC-4D97-929D-3590D9066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4">
              <a:extLst>
                <a:ext uri="{FF2B5EF4-FFF2-40B4-BE49-F238E27FC236}">
                  <a16:creationId xmlns:a16="http://schemas.microsoft.com/office/drawing/2014/main" id="{974E7815-9A65-4B17-89D4-5601E1639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6">
              <a:extLst>
                <a:ext uri="{FF2B5EF4-FFF2-40B4-BE49-F238E27FC236}">
                  <a16:creationId xmlns:a16="http://schemas.microsoft.com/office/drawing/2014/main" id="{F9645434-9A24-4026-B416-D41DE4375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4">
              <a:extLst>
                <a:ext uri="{FF2B5EF4-FFF2-40B4-BE49-F238E27FC236}">
                  <a16:creationId xmlns:a16="http://schemas.microsoft.com/office/drawing/2014/main" id="{1FAFC277-65DB-4516-864B-8ABB02669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6">
              <a:extLst>
                <a:ext uri="{FF2B5EF4-FFF2-40B4-BE49-F238E27FC236}">
                  <a16:creationId xmlns:a16="http://schemas.microsoft.com/office/drawing/2014/main" id="{36B50850-FAF2-4DC2-A903-A1BE6DB4F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326696D-426A-4001-93A4-7F0597AE3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60ECCBAD-DBFC-4E68-B3A5-541482B15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B7C8EAEE-83BD-40D4-B8F1-B2195823F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1526D1A6-0E84-49CE-BCEC-3403B4668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3BDC856E-16E2-4081-BA6C-20D1363A4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143D871B-9752-4BAE-9E75-E704D9C17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6C5F2CE5-238E-4726-92FD-6F08D77FC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F5023D26-4C06-46BB-8596-1B7F4CE75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7213EC5F-30FE-4E4A-B201-3F75C0B49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8025802C-0019-4042-A8C9-550E27BDD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4">
              <a:extLst>
                <a:ext uri="{FF2B5EF4-FFF2-40B4-BE49-F238E27FC236}">
                  <a16:creationId xmlns:a16="http://schemas.microsoft.com/office/drawing/2014/main" id="{8091751F-3314-4B8D-97E0-F828EFAC0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6">
              <a:extLst>
                <a:ext uri="{FF2B5EF4-FFF2-40B4-BE49-F238E27FC236}">
                  <a16:creationId xmlns:a16="http://schemas.microsoft.com/office/drawing/2014/main" id="{DCD09BA8-4D52-45D5-B1D1-BB7BF5C1A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Rectangle 10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G_1232">
            <a:hlinkClick r:id="" action="ppaction://media"/>
            <a:extLst>
              <a:ext uri="{FF2B5EF4-FFF2-40B4-BE49-F238E27FC236}">
                <a16:creationId xmlns:a16="http://schemas.microsoft.com/office/drawing/2014/main" id="{F5166660-2482-4FBD-9E03-1863EBA91592}"/>
              </a:ext>
            </a:extLst>
          </p:cNvPr>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rot="16200000">
            <a:off x="1108610" y="346309"/>
            <a:ext cx="2451687" cy="4631253"/>
          </a:xfrm>
          <a:prstGeom prst="rect">
            <a:avLst/>
          </a:prstGeom>
        </p:spPr>
      </p:pic>
      <p:sp>
        <p:nvSpPr>
          <p:cNvPr id="12" name="Rectangle 11">
            <a:extLst>
              <a:ext uri="{FF2B5EF4-FFF2-40B4-BE49-F238E27FC236}">
                <a16:creationId xmlns:a16="http://schemas.microsoft.com/office/drawing/2014/main" id="{84272FCC-9264-4D7A-899C-E4211DBB77C2}"/>
              </a:ext>
            </a:extLst>
          </p:cNvPr>
          <p:cNvSpPr/>
          <p:nvPr/>
        </p:nvSpPr>
        <p:spPr>
          <a:xfrm>
            <a:off x="160769" y="3844641"/>
            <a:ext cx="3819847" cy="2602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43E12B-7A89-4E7C-80DC-EA0FF187DBAB}"/>
              </a:ext>
            </a:extLst>
          </p:cNvPr>
          <p:cNvSpPr/>
          <p:nvPr/>
        </p:nvSpPr>
        <p:spPr>
          <a:xfrm>
            <a:off x="218501" y="4061958"/>
            <a:ext cx="3701336" cy="2246769"/>
          </a:xfrm>
          <a:prstGeom prst="rect">
            <a:avLst/>
          </a:prstGeom>
        </p:spPr>
        <p:txBody>
          <a:bodyPr wrap="square">
            <a:spAutoFit/>
          </a:bodyPr>
          <a:lstStyle/>
          <a:p>
            <a:pPr marL="342900" indent="-342900">
              <a:buFont typeface="Arial" panose="020B0604020202020204" pitchFamily="34" charset="0"/>
              <a:buChar char="•"/>
            </a:pPr>
            <a:r>
              <a:rPr lang="en-US" sz="2000" dirty="0"/>
              <a:t>The cross-walk button is pressed and displays the message “Walk” on the LCD screen with the allotted time a pedestrian has to walk.</a:t>
            </a:r>
          </a:p>
          <a:p>
            <a:pPr marL="342900" indent="-342900">
              <a:buFont typeface="Arial" panose="020B0604020202020204" pitchFamily="34" charset="0"/>
              <a:buChar char="•"/>
            </a:pPr>
            <a:r>
              <a:rPr lang="en-US" sz="2000" dirty="0"/>
              <a:t>The buzzer will sound when  the cross-walk is available</a:t>
            </a:r>
          </a:p>
        </p:txBody>
      </p:sp>
      <p:sp>
        <p:nvSpPr>
          <p:cNvPr id="37" name="Rectangle 36">
            <a:extLst>
              <a:ext uri="{FF2B5EF4-FFF2-40B4-BE49-F238E27FC236}">
                <a16:creationId xmlns:a16="http://schemas.microsoft.com/office/drawing/2014/main" id="{137A02E6-41B8-470B-8811-6CE9B24D2D57}"/>
              </a:ext>
            </a:extLst>
          </p:cNvPr>
          <p:cNvSpPr/>
          <p:nvPr/>
        </p:nvSpPr>
        <p:spPr>
          <a:xfrm>
            <a:off x="4091163" y="3292509"/>
            <a:ext cx="3925237" cy="275355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3EA6726-6EFB-41EA-9092-841C4A36D200}"/>
              </a:ext>
            </a:extLst>
          </p:cNvPr>
          <p:cNvSpPr>
            <a:spLocks noGrp="1"/>
          </p:cNvSpPr>
          <p:nvPr>
            <p:ph idx="1"/>
          </p:nvPr>
        </p:nvSpPr>
        <p:spPr>
          <a:xfrm>
            <a:off x="4202307" y="3443443"/>
            <a:ext cx="3853559" cy="2451687"/>
          </a:xfrm>
        </p:spPr>
        <p:txBody>
          <a:bodyPr anchor="ctr">
            <a:normAutofit/>
          </a:bodyPr>
          <a:lstStyle/>
          <a:p>
            <a:r>
              <a:rPr lang="en-US" sz="2000" dirty="0"/>
              <a:t>When the emergency button is pressed the both streetlights will turn red and the blue light will begin alerting.</a:t>
            </a:r>
          </a:p>
          <a:p>
            <a:endParaRPr lang="en-US" sz="1100" dirty="0"/>
          </a:p>
        </p:txBody>
      </p:sp>
      <p:sp>
        <p:nvSpPr>
          <p:cNvPr id="38" name="Rectangle 37">
            <a:extLst>
              <a:ext uri="{FF2B5EF4-FFF2-40B4-BE49-F238E27FC236}">
                <a16:creationId xmlns:a16="http://schemas.microsoft.com/office/drawing/2014/main" id="{B9001ACF-8420-4966-B253-FB345CD58D54}"/>
              </a:ext>
            </a:extLst>
          </p:cNvPr>
          <p:cNvSpPr/>
          <p:nvPr/>
        </p:nvSpPr>
        <p:spPr>
          <a:xfrm>
            <a:off x="8126061" y="3697502"/>
            <a:ext cx="3992695" cy="2753553"/>
          </a:xfrm>
          <a:prstGeom prst="rect">
            <a:avLst/>
          </a:prstGeom>
          <a:solidFill>
            <a:srgbClr val="929292"/>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143D41-F2A2-4ED8-955E-3800D5CAE9C3}"/>
              </a:ext>
            </a:extLst>
          </p:cNvPr>
          <p:cNvSpPr/>
          <p:nvPr/>
        </p:nvSpPr>
        <p:spPr>
          <a:xfrm>
            <a:off x="8149514" y="3815177"/>
            <a:ext cx="3901784" cy="2554545"/>
          </a:xfrm>
          <a:prstGeom prst="rect">
            <a:avLst/>
          </a:prstGeom>
        </p:spPr>
        <p:txBody>
          <a:bodyPr wrap="square">
            <a:spAutoFit/>
          </a:bodyPr>
          <a:lstStyle/>
          <a:p>
            <a:pPr marL="342900" indent="-342900">
              <a:buFont typeface="Arial" panose="020B0604020202020204" pitchFamily="34" charset="0"/>
              <a:buChar char="•"/>
            </a:pPr>
            <a:r>
              <a:rPr lang="en-US" sz="2000" dirty="0"/>
              <a:t>The traffic light controller is always set to the major traffic light green and the minor street red.</a:t>
            </a:r>
          </a:p>
          <a:p>
            <a:pPr marL="342900" indent="-342900">
              <a:buFont typeface="Arial" panose="020B0604020202020204" pitchFamily="34" charset="0"/>
              <a:buChar char="•"/>
            </a:pPr>
            <a:r>
              <a:rPr lang="en-US" sz="2000" dirty="0"/>
              <a:t>When motion is detected on the minor street, the major street will proceed to turn yellow and then to red. </a:t>
            </a:r>
          </a:p>
        </p:txBody>
      </p:sp>
      <p:pic>
        <p:nvPicPr>
          <p:cNvPr id="2" name="IMG_1230">
            <a:hlinkClick r:id="" action="ppaction://media"/>
            <a:extLst>
              <a:ext uri="{FF2B5EF4-FFF2-40B4-BE49-F238E27FC236}">
                <a16:creationId xmlns:a16="http://schemas.microsoft.com/office/drawing/2014/main" id="{C1FA6A51-5567-43E6-BAE2-7822D05E131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rot="16200000">
            <a:off x="8743276" y="258341"/>
            <a:ext cx="2483081" cy="4414367"/>
          </a:xfrm>
          <a:prstGeom prst="rect">
            <a:avLst/>
          </a:prstGeom>
        </p:spPr>
      </p:pic>
      <p:pic>
        <p:nvPicPr>
          <p:cNvPr id="9" name="IMG_1241">
            <a:hlinkClick r:id="" action="ppaction://media"/>
            <a:extLst>
              <a:ext uri="{FF2B5EF4-FFF2-40B4-BE49-F238E27FC236}">
                <a16:creationId xmlns:a16="http://schemas.microsoft.com/office/drawing/2014/main" id="{739A55AE-D939-43D8-A2A5-C0F0905ABA11}"/>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rot="16200000">
            <a:off x="4852445" y="-102527"/>
            <a:ext cx="2484062" cy="4362807"/>
          </a:xfrm>
          <a:prstGeom prst="rect">
            <a:avLst/>
          </a:prstGeom>
        </p:spPr>
      </p:pic>
    </p:spTree>
    <p:extLst>
      <p:ext uri="{BB962C8B-B14F-4D97-AF65-F5344CB8AC3E}">
        <p14:creationId xmlns:p14="http://schemas.microsoft.com/office/powerpoint/2010/main" val="251044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43" fill="hold"/>
                                        <p:tgtEl>
                                          <p:spTgt spid="3"/>
                                        </p:tgtEl>
                                      </p:cBhvr>
                                    </p:cmd>
                                  </p:childTnLst>
                                </p:cTn>
                              </p:par>
                              <p:par>
                                <p:cTn id="7" presetID="1" presetClass="mediacall" presetSubtype="0" fill="hold" nodeType="withEffect">
                                  <p:stCondLst>
                                    <p:cond delay="10700"/>
                                  </p:stCondLst>
                                  <p:childTnLst>
                                    <p:cmd type="call" cmd="playFrom(0.0)">
                                      <p:cBhvr>
                                        <p:cTn id="8" dur="4303" fill="hold"/>
                                        <p:tgtEl>
                                          <p:spTgt spid="9"/>
                                        </p:tgtEl>
                                      </p:cBhvr>
                                    </p:cmd>
                                  </p:childTnLst>
                                </p:cTn>
                              </p:par>
                              <p:par>
                                <p:cTn id="9" presetID="1" presetClass="mediacall" presetSubtype="0" fill="hold" nodeType="withEffect">
                                  <p:stCondLst>
                                    <p:cond delay="14980"/>
                                  </p:stCondLst>
                                  <p:childTnLst>
                                    <p:cmd type="call" cmd="playFrom(0.0)">
                                      <p:cBhvr>
                                        <p:cTn id="10" dur="5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177C63E-938A-4A54-96D9-35A3751E17D4}"/>
              </a:ext>
            </a:extLst>
          </p:cNvPr>
          <p:cNvSpPr>
            <a:spLocks noGrp="1"/>
          </p:cNvSpPr>
          <p:nvPr>
            <p:ph type="title"/>
          </p:nvPr>
        </p:nvSpPr>
        <p:spPr>
          <a:xfrm>
            <a:off x="5769738" y="237805"/>
            <a:ext cx="2498517" cy="791421"/>
          </a:xfrm>
        </p:spPr>
        <p:txBody>
          <a:bodyPr anchor="b">
            <a:normAutofit/>
          </a:bodyPr>
          <a:lstStyle/>
          <a:p>
            <a:r>
              <a:rPr lang="en-US" sz="4000" b="1" dirty="0"/>
              <a:t>Challenges</a:t>
            </a:r>
          </a:p>
        </p:txBody>
      </p:sp>
      <p:grpSp>
        <p:nvGrpSpPr>
          <p:cNvPr id="40" name="Group 16">
            <a:extLst>
              <a:ext uri="{FF2B5EF4-FFF2-40B4-BE49-F238E27FC236}">
                <a16:creationId xmlns:a16="http://schemas.microsoft.com/office/drawing/2014/main" id="{63DC97D1-AD47-4789-83ED-3F3C05ED7B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7763256" y="73152"/>
            <a:chExt cx="1178966" cy="232963"/>
          </a:xfrm>
        </p:grpSpPr>
        <p:sp>
          <p:nvSpPr>
            <p:cNvPr id="41" name="Rectangle 64">
              <a:extLst>
                <a:ext uri="{FF2B5EF4-FFF2-40B4-BE49-F238E27FC236}">
                  <a16:creationId xmlns:a16="http://schemas.microsoft.com/office/drawing/2014/main" id="{710AFA08-938C-4011-AEB0-CFF0C3711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47D4E191-A3A3-4635-B623-F09E1D0D7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63613E4-7018-4844-98F1-13EF5AB5B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18003B0-D86D-4D1A-8FDF-40C643E3C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3A14D560-EDEA-4626-87AB-EF61F303F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5345520E-889A-455A-878F-A0125D11E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CDDD0E86-DA66-4508-A2E6-CE9A79230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EC4B3CE8-B1DB-43F4-9BAB-20C88DD8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3B9B580-56AC-4D11-B163-94A780C5E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FBA6C20-8F12-46AB-B784-5638E204B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37CA5B4-5749-46EB-A6AF-B3463743E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E9F4FBF-29D9-4F1D-82EE-3DFF06409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C3FA483-9BED-447C-9142-2ABD5202F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3D5EA68-60B6-4222-8230-8D9F46F80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47D6DC2-105F-4B02-9BFC-A957CD417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C7A357B-DD86-4C4E-B97A-B2340C513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9B26E8C-D18A-4418-A82D-CE84CDEB7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A22098D-26F7-4B67-A393-9558DB83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D71D2748-601C-4AF2-B113-0776DD776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5E0831A-F43D-48A5-B702-102CCC270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descr="Disconnected">
            <a:extLst>
              <a:ext uri="{FF2B5EF4-FFF2-40B4-BE49-F238E27FC236}">
                <a16:creationId xmlns:a16="http://schemas.microsoft.com/office/drawing/2014/main" id="{6EE260C7-E7AC-41DD-92DE-36BD6A3833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076" y="450901"/>
            <a:ext cx="4605307" cy="4605307"/>
          </a:xfrm>
          <a:prstGeom prst="rect">
            <a:avLst/>
          </a:prstGeom>
        </p:spPr>
      </p:pic>
      <p:sp>
        <p:nvSpPr>
          <p:cNvPr id="6" name="Content Placeholder 5">
            <a:extLst>
              <a:ext uri="{FF2B5EF4-FFF2-40B4-BE49-F238E27FC236}">
                <a16:creationId xmlns:a16="http://schemas.microsoft.com/office/drawing/2014/main" id="{C6D48E5A-648B-4C16-ADB6-93C913CC81E4}"/>
              </a:ext>
            </a:extLst>
          </p:cNvPr>
          <p:cNvSpPr>
            <a:spLocks noGrp="1"/>
          </p:cNvSpPr>
          <p:nvPr>
            <p:ph idx="1"/>
          </p:nvPr>
        </p:nvSpPr>
        <p:spPr>
          <a:xfrm>
            <a:off x="3783650" y="1038309"/>
            <a:ext cx="6611870" cy="5255774"/>
          </a:xfrm>
        </p:spPr>
        <p:txBody>
          <a:bodyPr anchor="t">
            <a:normAutofit/>
          </a:bodyPr>
          <a:lstStyle/>
          <a:p>
            <a:r>
              <a:rPr lang="en-US" sz="2000" dirty="0"/>
              <a:t>The LCD screen was blank when plugged in during module 5’s set up noting that the code was not uploaded yet.  This issue was fixed by adjusting the back of the LCD unit until white squares appeared.</a:t>
            </a:r>
          </a:p>
          <a:p>
            <a:r>
              <a:rPr lang="en-US" sz="2000" dirty="0"/>
              <a:t>When running the code from module 5 the LCD screen did not display any text.  The code on line 3 was changed from “</a:t>
            </a:r>
            <a:r>
              <a:rPr lang="en-US" sz="2000" dirty="0" err="1"/>
              <a:t>lcd</a:t>
            </a:r>
            <a:r>
              <a:rPr lang="en-US" sz="2000" dirty="0"/>
              <a:t> (0x3F,16,2)” to “</a:t>
            </a:r>
            <a:r>
              <a:rPr lang="en-US" sz="2000" dirty="0" err="1"/>
              <a:t>lcd</a:t>
            </a:r>
            <a:r>
              <a:rPr lang="en-US" sz="2000" dirty="0"/>
              <a:t> (0x27,16,2)”, the code was uploaded, and then it successfully displayed the message.</a:t>
            </a:r>
          </a:p>
          <a:p>
            <a:r>
              <a:rPr lang="en-US" sz="2000" dirty="0"/>
              <a:t>During module 5 and during the code upload a warning was displayed:</a:t>
            </a:r>
          </a:p>
          <a:p>
            <a:pPr marL="457200" lvl="1" indent="0">
              <a:buNone/>
            </a:pPr>
            <a:r>
              <a:rPr lang="en-US" sz="1600" dirty="0"/>
              <a:t>(“WARNING: library LiquidCrystal_I2C-master claims to run on </a:t>
            </a:r>
            <a:r>
              <a:rPr lang="en-US" sz="1600" dirty="0" err="1"/>
              <a:t>avr</a:t>
            </a:r>
            <a:r>
              <a:rPr lang="en-US" sz="1600" dirty="0"/>
              <a:t> architecture(s) and may be incompatible with your current board which runs on esp32 architecture(s).”) and an error upload occurred.  </a:t>
            </a:r>
          </a:p>
          <a:p>
            <a:pPr marL="457200" lvl="1" indent="0">
              <a:buNone/>
            </a:pPr>
            <a:r>
              <a:rPr lang="en-US" sz="2000" dirty="0"/>
              <a:t>Proceeded to troubleshoot this warning and error by unplugging the circuit and restarting the Arduino IDE program.  When program was running and while circuit was plugged in, the code was uploaded again, and no errors occurred as the circuit successfully worked.  </a:t>
            </a:r>
          </a:p>
          <a:p>
            <a:pPr marL="0" indent="0">
              <a:buNone/>
            </a:pPr>
            <a:endParaRPr lang="en-US" sz="1000" dirty="0"/>
          </a:p>
        </p:txBody>
      </p:sp>
      <p:sp>
        <p:nvSpPr>
          <p:cNvPr id="39"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70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AFA714-CBDE-4AEF-BC81-B39399C4CE38}"/>
              </a:ext>
            </a:extLst>
          </p:cNvPr>
          <p:cNvSpPr>
            <a:spLocks noGrp="1"/>
          </p:cNvSpPr>
          <p:nvPr>
            <p:ph type="title"/>
          </p:nvPr>
        </p:nvSpPr>
        <p:spPr>
          <a:xfrm>
            <a:off x="804672" y="1412489"/>
            <a:ext cx="2871095" cy="2127124"/>
          </a:xfrm>
        </p:spPr>
        <p:txBody>
          <a:bodyPr vert="horz" lIns="91440" tIns="45720" rIns="91440" bIns="45720" rtlCol="0" anchor="t">
            <a:normAutofit/>
          </a:bodyPr>
          <a:lstStyle/>
          <a:p>
            <a:r>
              <a:rPr lang="en-US" sz="3600" b="1" kern="1200" dirty="0">
                <a:solidFill>
                  <a:schemeClr val="bg1"/>
                </a:solidFill>
                <a:latin typeface="+mj-lt"/>
                <a:ea typeface="+mj-ea"/>
                <a:cs typeface="+mj-cs"/>
              </a:rPr>
              <a:t>Plan for IoT Traffic Controller</a:t>
            </a:r>
            <a:br>
              <a:rPr lang="en-US" sz="3600" b="1" kern="1200" dirty="0">
                <a:solidFill>
                  <a:schemeClr val="bg1"/>
                </a:solidFill>
                <a:latin typeface="+mj-lt"/>
                <a:ea typeface="+mj-ea"/>
                <a:cs typeface="+mj-cs"/>
              </a:rPr>
            </a:br>
            <a:endParaRPr lang="en-US" sz="3600" b="1" kern="1200" dirty="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4076D9CF-8688-4553-BBB1-87FF4AE8B458}"/>
              </a:ext>
            </a:extLst>
          </p:cNvPr>
          <p:cNvSpPr>
            <a:spLocks noGrp="1"/>
          </p:cNvSpPr>
          <p:nvPr>
            <p:ph idx="1"/>
          </p:nvPr>
        </p:nvSpPr>
        <p:spPr>
          <a:xfrm>
            <a:off x="4421332" y="706245"/>
            <a:ext cx="7711562" cy="5911123"/>
          </a:xfrm>
        </p:spPr>
        <p:txBody>
          <a:bodyPr vert="horz" lIns="91440" tIns="45720" rIns="91440" bIns="45720" rtlCol="0">
            <a:normAutofit fontScale="92500" lnSpcReduction="20000"/>
          </a:bodyPr>
          <a:lstStyle/>
          <a:p>
            <a:r>
              <a:rPr lang="en-US" sz="2500" dirty="0"/>
              <a:t>The first part of planning for the traffic controller is an inventory of items were taken (image in next slide). </a:t>
            </a:r>
          </a:p>
          <a:p>
            <a:r>
              <a:rPr lang="en-US" sz="2500" dirty="0"/>
              <a:t>Inventory items include:</a:t>
            </a:r>
          </a:p>
          <a:p>
            <a:pPr marL="742944" lvl="1"/>
            <a:r>
              <a:rPr lang="en-US" sz="2500" dirty="0"/>
              <a:t>ESP32 Board</a:t>
            </a:r>
          </a:p>
          <a:p>
            <a:pPr marL="742944" lvl="1"/>
            <a:r>
              <a:rPr lang="en-US" sz="2500" dirty="0"/>
              <a:t>Colored LEDs: Red, Yellow, Green, and Blue</a:t>
            </a:r>
          </a:p>
          <a:p>
            <a:pPr marL="742944" lvl="1"/>
            <a:r>
              <a:rPr lang="en-US" sz="2500" dirty="0"/>
              <a:t>Wires</a:t>
            </a:r>
          </a:p>
          <a:p>
            <a:pPr marL="742944" lvl="1"/>
            <a:r>
              <a:rPr lang="en-US" sz="2500" dirty="0"/>
              <a:t>Breadboard</a:t>
            </a:r>
          </a:p>
          <a:p>
            <a:pPr marL="742944" lvl="1"/>
            <a:r>
              <a:rPr lang="en-US" sz="2500" dirty="0"/>
              <a:t>LCD Unit</a:t>
            </a:r>
          </a:p>
          <a:p>
            <a:pPr marL="742944" lvl="1"/>
            <a:r>
              <a:rPr lang="en-US" sz="2500" dirty="0"/>
              <a:t>Buzzer </a:t>
            </a:r>
          </a:p>
          <a:p>
            <a:pPr marL="742944" lvl="1"/>
            <a:r>
              <a:rPr lang="en-US" sz="2500" dirty="0"/>
              <a:t>Two Push Buttons</a:t>
            </a:r>
          </a:p>
          <a:p>
            <a:pPr marL="742944" lvl="1"/>
            <a:r>
              <a:rPr lang="en-US" sz="2500" dirty="0"/>
              <a:t>Motion Detector</a:t>
            </a:r>
          </a:p>
          <a:p>
            <a:pPr marL="285744"/>
            <a:r>
              <a:rPr lang="en-US" sz="2500" dirty="0"/>
              <a:t>After all the supplies were gathered an Input, output, processing (or IOP) chart was put together. </a:t>
            </a:r>
          </a:p>
          <a:p>
            <a:pPr marL="285744"/>
            <a:r>
              <a:rPr lang="en-US" sz="2500" dirty="0"/>
              <a:t>A flowchart was then created based off the IPO chart to visualize the traffic controller if in the event of:</a:t>
            </a:r>
          </a:p>
          <a:p>
            <a:pPr lvl="1"/>
            <a:r>
              <a:rPr lang="en-US" sz="2500" dirty="0"/>
              <a:t>Emergency button activated</a:t>
            </a:r>
          </a:p>
          <a:p>
            <a:pPr lvl="1"/>
            <a:r>
              <a:rPr lang="en-US" sz="2500" dirty="0"/>
              <a:t>Pedestrian button activated</a:t>
            </a:r>
          </a:p>
          <a:p>
            <a:pPr lvl="1"/>
            <a:r>
              <a:rPr lang="en-US" sz="2500" dirty="0"/>
              <a:t>Motion detected on minor street</a:t>
            </a:r>
            <a:r>
              <a:rPr lang="en-US" sz="800" dirty="0"/>
              <a:t>	</a:t>
            </a:r>
          </a:p>
        </p:txBody>
      </p:sp>
      <p:sp>
        <p:nvSpPr>
          <p:cNvPr id="4" name="TextBox 3">
            <a:extLst>
              <a:ext uri="{FF2B5EF4-FFF2-40B4-BE49-F238E27FC236}">
                <a16:creationId xmlns:a16="http://schemas.microsoft.com/office/drawing/2014/main" id="{DD15E9ED-A1A5-4854-B1C3-5BEEC1D670FB}"/>
              </a:ext>
            </a:extLst>
          </p:cNvPr>
          <p:cNvSpPr txBox="1"/>
          <p:nvPr/>
        </p:nvSpPr>
        <p:spPr>
          <a:xfrm>
            <a:off x="145859" y="115003"/>
            <a:ext cx="2419596" cy="591242"/>
          </a:xfrm>
          <a:prstGeom prst="rect">
            <a:avLst/>
          </a:prstGeom>
        </p:spPr>
        <p:txBody>
          <a:bodyPr vert="horz" lIns="91440" tIns="45720" rIns="91440" bIns="45720" rtlCol="0">
            <a:normAutofit/>
          </a:bodyPr>
          <a:lstStyle/>
          <a:p>
            <a:pPr>
              <a:lnSpc>
                <a:spcPct val="90000"/>
              </a:lnSpc>
              <a:spcAft>
                <a:spcPts val="600"/>
              </a:spcAft>
            </a:pPr>
            <a:r>
              <a:rPr lang="en-US" sz="2000" b="1" dirty="0">
                <a:solidFill>
                  <a:schemeClr val="bg1"/>
                </a:solidFill>
              </a:rPr>
              <a:t>Module 1</a:t>
            </a:r>
          </a:p>
        </p:txBody>
      </p:sp>
    </p:spTree>
    <p:extLst>
      <p:ext uri="{BB962C8B-B14F-4D97-AF65-F5344CB8AC3E}">
        <p14:creationId xmlns:p14="http://schemas.microsoft.com/office/powerpoint/2010/main" val="322118195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7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8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DE026-D56E-40CE-AAFB-462EFBD6BC68}"/>
              </a:ext>
            </a:extLst>
          </p:cNvPr>
          <p:cNvSpPr>
            <a:spLocks noGrp="1"/>
          </p:cNvSpPr>
          <p:nvPr>
            <p:ph type="title"/>
          </p:nvPr>
        </p:nvSpPr>
        <p:spPr>
          <a:xfrm>
            <a:off x="594360" y="339117"/>
            <a:ext cx="11003280" cy="1619890"/>
          </a:xfrm>
        </p:spPr>
        <p:txBody>
          <a:bodyPr anchor="ctr">
            <a:normAutofit/>
          </a:bodyPr>
          <a:lstStyle/>
          <a:p>
            <a:r>
              <a:rPr lang="en-US" sz="4200" dirty="0"/>
              <a:t>Career Skills Obtained</a:t>
            </a:r>
          </a:p>
        </p:txBody>
      </p:sp>
      <p:grpSp>
        <p:nvGrpSpPr>
          <p:cNvPr id="110" name="Group 83">
            <a:extLst>
              <a:ext uri="{FF2B5EF4-FFF2-40B4-BE49-F238E27FC236}">
                <a16:creationId xmlns:a16="http://schemas.microsoft.com/office/drawing/2014/main" id="{5B725D86-3DE6-4E0C-851E-E1DD45A555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84632"/>
            <a:ext cx="242107" cy="1340860"/>
            <a:chOff x="56167" y="2761488"/>
            <a:chExt cx="242107" cy="1340860"/>
          </a:xfrm>
        </p:grpSpPr>
        <p:sp>
          <p:nvSpPr>
            <p:cNvPr id="111" name="Rectangle 2">
              <a:extLst>
                <a:ext uri="{FF2B5EF4-FFF2-40B4-BE49-F238E27FC236}">
                  <a16:creationId xmlns:a16="http://schemas.microsoft.com/office/drawing/2014/main" id="{62CAEF33-636F-4036-BA69-CC3BF78EF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59">
              <a:extLst>
                <a:ext uri="{FF2B5EF4-FFF2-40B4-BE49-F238E27FC236}">
                  <a16:creationId xmlns:a16="http://schemas.microsoft.com/office/drawing/2014/main" id="{2CF76BD1-5BDD-4678-B22A-5B8AA3AA8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2">
              <a:extLst>
                <a:ext uri="{FF2B5EF4-FFF2-40B4-BE49-F238E27FC236}">
                  <a16:creationId xmlns:a16="http://schemas.microsoft.com/office/drawing/2014/main" id="{ABE7D26F-5EBA-426E-AFD4-595BDB976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59">
              <a:extLst>
                <a:ext uri="{FF2B5EF4-FFF2-40B4-BE49-F238E27FC236}">
                  <a16:creationId xmlns:a16="http://schemas.microsoft.com/office/drawing/2014/main" id="{1C38FEF4-B27D-4FD4-A92F-06E9A93C1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2">
              <a:extLst>
                <a:ext uri="{FF2B5EF4-FFF2-40B4-BE49-F238E27FC236}">
                  <a16:creationId xmlns:a16="http://schemas.microsoft.com/office/drawing/2014/main" id="{BF628E95-8FC2-46E9-A49C-892578948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59">
              <a:extLst>
                <a:ext uri="{FF2B5EF4-FFF2-40B4-BE49-F238E27FC236}">
                  <a16:creationId xmlns:a16="http://schemas.microsoft.com/office/drawing/2014/main" id="{883796CB-BD1E-4C41-B439-1E68E41D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2">
              <a:extLst>
                <a:ext uri="{FF2B5EF4-FFF2-40B4-BE49-F238E27FC236}">
                  <a16:creationId xmlns:a16="http://schemas.microsoft.com/office/drawing/2014/main" id="{2459FE16-46F6-4E64-995D-9DAE6A206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59">
              <a:extLst>
                <a:ext uri="{FF2B5EF4-FFF2-40B4-BE49-F238E27FC236}">
                  <a16:creationId xmlns:a16="http://schemas.microsoft.com/office/drawing/2014/main" id="{0C2227DA-24BF-437C-867E-5BBD68241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2">
              <a:extLst>
                <a:ext uri="{FF2B5EF4-FFF2-40B4-BE49-F238E27FC236}">
                  <a16:creationId xmlns:a16="http://schemas.microsoft.com/office/drawing/2014/main" id="{53ADF932-1963-444E-9123-3739999A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59">
              <a:extLst>
                <a:ext uri="{FF2B5EF4-FFF2-40B4-BE49-F238E27FC236}">
                  <a16:creationId xmlns:a16="http://schemas.microsoft.com/office/drawing/2014/main" id="{191AF4E7-7CE7-43B3-B7C2-1191242AF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2">
              <a:extLst>
                <a:ext uri="{FF2B5EF4-FFF2-40B4-BE49-F238E27FC236}">
                  <a16:creationId xmlns:a16="http://schemas.microsoft.com/office/drawing/2014/main" id="{6C3E0E02-B374-4D57-B3DE-4F82C0465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59">
              <a:extLst>
                <a:ext uri="{FF2B5EF4-FFF2-40B4-BE49-F238E27FC236}">
                  <a16:creationId xmlns:a16="http://schemas.microsoft.com/office/drawing/2014/main" id="{1D60AD3C-01C0-4142-858C-EBB4365DB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2">
              <a:extLst>
                <a:ext uri="{FF2B5EF4-FFF2-40B4-BE49-F238E27FC236}">
                  <a16:creationId xmlns:a16="http://schemas.microsoft.com/office/drawing/2014/main" id="{1F127BCA-309A-448D-9D9E-F94C259AF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59">
              <a:extLst>
                <a:ext uri="{FF2B5EF4-FFF2-40B4-BE49-F238E27FC236}">
                  <a16:creationId xmlns:a16="http://schemas.microsoft.com/office/drawing/2014/main" id="{15E70E66-4DE0-4B7A-ACB4-CB5BD017D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2">
              <a:extLst>
                <a:ext uri="{FF2B5EF4-FFF2-40B4-BE49-F238E27FC236}">
                  <a16:creationId xmlns:a16="http://schemas.microsoft.com/office/drawing/2014/main" id="{479AB281-5F89-473E-B48F-7528329C2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59">
              <a:extLst>
                <a:ext uri="{FF2B5EF4-FFF2-40B4-BE49-F238E27FC236}">
                  <a16:creationId xmlns:a16="http://schemas.microsoft.com/office/drawing/2014/main" id="{D3B6C99C-8B14-479D-96E1-F0E8D1AFB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2">
              <a:extLst>
                <a:ext uri="{FF2B5EF4-FFF2-40B4-BE49-F238E27FC236}">
                  <a16:creationId xmlns:a16="http://schemas.microsoft.com/office/drawing/2014/main" id="{272CAA8A-0050-4E07-BC38-9189ACF1A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59">
              <a:extLst>
                <a:ext uri="{FF2B5EF4-FFF2-40B4-BE49-F238E27FC236}">
                  <a16:creationId xmlns:a16="http://schemas.microsoft.com/office/drawing/2014/main" id="{809F8414-1980-430C-BD54-DD7126F51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2">
              <a:extLst>
                <a:ext uri="{FF2B5EF4-FFF2-40B4-BE49-F238E27FC236}">
                  <a16:creationId xmlns:a16="http://schemas.microsoft.com/office/drawing/2014/main" id="{B74D5608-4AC7-4553-A124-AC41DCDD6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59">
              <a:extLst>
                <a:ext uri="{FF2B5EF4-FFF2-40B4-BE49-F238E27FC236}">
                  <a16:creationId xmlns:a16="http://schemas.microsoft.com/office/drawing/2014/main" id="{4C045074-9A3D-4075-BE06-7CD4A6EFF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10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4476304-F7BE-42AA-86A4-826EC8FF2E69}"/>
              </a:ext>
            </a:extLst>
          </p:cNvPr>
          <p:cNvGraphicFramePr>
            <a:graphicFrameLocks noGrp="1"/>
          </p:cNvGraphicFramePr>
          <p:nvPr>
            <p:ph idx="1"/>
            <p:extLst>
              <p:ext uri="{D42A27DB-BD31-4B8C-83A1-F6EECF244321}">
                <p14:modId xmlns:p14="http://schemas.microsoft.com/office/powerpoint/2010/main" val="59274154"/>
              </p:ext>
            </p:extLst>
          </p:nvPr>
        </p:nvGraphicFramePr>
        <p:xfrm>
          <a:off x="594360" y="2724912"/>
          <a:ext cx="11000232" cy="3493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09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rgbClr val="5B9BD5"/>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659B768-1363-48D2-A60F-A6FC1724023A}"/>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Conclusion</a:t>
            </a:r>
          </a:p>
        </p:txBody>
      </p:sp>
      <p:sp>
        <p:nvSpPr>
          <p:cNvPr id="15" name="Content Placeholder 2">
            <a:extLst>
              <a:ext uri="{FF2B5EF4-FFF2-40B4-BE49-F238E27FC236}">
                <a16:creationId xmlns:a16="http://schemas.microsoft.com/office/drawing/2014/main" id="{1D68EDF1-0C73-4745-B7AC-FB463C75549E}"/>
              </a:ext>
            </a:extLst>
          </p:cNvPr>
          <p:cNvSpPr>
            <a:spLocks noGrp="1"/>
          </p:cNvSpPr>
          <p:nvPr>
            <p:ph idx="1"/>
          </p:nvPr>
        </p:nvSpPr>
        <p:spPr>
          <a:xfrm>
            <a:off x="1367624" y="2490436"/>
            <a:ext cx="9708995" cy="3567173"/>
          </a:xfrm>
        </p:spPr>
        <p:txBody>
          <a:bodyPr anchor="ctr">
            <a:normAutofit/>
          </a:bodyPr>
          <a:lstStyle/>
          <a:p>
            <a:r>
              <a:rPr lang="en-US" sz="2400" dirty="0"/>
              <a:t>The IoT is ever-growing as there are many ideas that are in the process of development or have already been created and are being improved.</a:t>
            </a:r>
          </a:p>
          <a:p>
            <a:r>
              <a:rPr lang="en-US" sz="2400" dirty="0"/>
              <a:t>The IoT traffic controller that was developed during this project is just one of many.</a:t>
            </a:r>
          </a:p>
          <a:p>
            <a:r>
              <a:rPr lang="en-US" sz="2400" dirty="0"/>
              <a:t>The IoT traffic controller simulates when data is collected, analyzed, and controlled if in the event of:</a:t>
            </a:r>
          </a:p>
          <a:p>
            <a:pPr lvl="1"/>
            <a:r>
              <a:rPr lang="en-US" dirty="0"/>
              <a:t>Motion detection on the major/minor street.</a:t>
            </a:r>
          </a:p>
          <a:p>
            <a:pPr lvl="1"/>
            <a:r>
              <a:rPr lang="en-US" dirty="0"/>
              <a:t>If an emergency button were activated or</a:t>
            </a:r>
          </a:p>
          <a:p>
            <a:pPr lvl="1"/>
            <a:r>
              <a:rPr lang="en-US" dirty="0"/>
              <a:t>if the pedestrian button is activated.</a:t>
            </a:r>
          </a:p>
        </p:txBody>
      </p:sp>
    </p:spTree>
    <p:extLst>
      <p:ext uri="{BB962C8B-B14F-4D97-AF65-F5344CB8AC3E}">
        <p14:creationId xmlns:p14="http://schemas.microsoft.com/office/powerpoint/2010/main" val="404468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b="1"/>
              <a:t>Picture of Inventory </a:t>
            </a:r>
          </a:p>
        </p:txBody>
      </p:sp>
      <p:grpSp>
        <p:nvGrpSpPr>
          <p:cNvPr id="148" name="Group 14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9" name="Rectangle 14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Rectangle 15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39797" y="2497890"/>
            <a:ext cx="4559425" cy="3979585"/>
          </a:xfrm>
        </p:spPr>
        <p:txBody>
          <a:bodyPr vert="horz" lIns="91440" tIns="45720" rIns="91440" bIns="45720" rtlCol="0" anchor="ctr">
            <a:normAutofit/>
          </a:bodyPr>
          <a:lstStyle/>
          <a:p>
            <a:pPr marL="285744" indent="-228600">
              <a:buFont typeface="Arial" panose="020B0604020202020204" pitchFamily="34" charset="0"/>
              <a:buChar char="•"/>
            </a:pPr>
            <a:endParaRPr lang="en-US" sz="1700" dirty="0"/>
          </a:p>
          <a:p>
            <a:pPr marL="285744" indent="-228600">
              <a:buFont typeface="Arial" panose="020B0604020202020204" pitchFamily="34" charset="0"/>
              <a:buChar char="•"/>
            </a:pPr>
            <a:r>
              <a:rPr lang="en-US" sz="1700" dirty="0"/>
              <a:t>ESP32 Board</a:t>
            </a:r>
          </a:p>
          <a:p>
            <a:pPr marL="285744" indent="-228600">
              <a:buFont typeface="Arial" panose="020B0604020202020204" pitchFamily="34" charset="0"/>
              <a:buChar char="•"/>
            </a:pPr>
            <a:r>
              <a:rPr lang="en-US" sz="1700" dirty="0"/>
              <a:t>Colored LEDs: Red, Yellow, Green, and Blue</a:t>
            </a:r>
          </a:p>
          <a:p>
            <a:pPr marL="285744" indent="-228600">
              <a:buFont typeface="Arial" panose="020B0604020202020204" pitchFamily="34" charset="0"/>
              <a:buChar char="•"/>
            </a:pPr>
            <a:r>
              <a:rPr lang="en-US" sz="1700" dirty="0"/>
              <a:t>220 Ohm Resistors (optional)</a:t>
            </a:r>
          </a:p>
          <a:p>
            <a:pPr marL="285744" indent="-228600">
              <a:buFont typeface="Arial" panose="020B0604020202020204" pitchFamily="34" charset="0"/>
              <a:buChar char="•"/>
            </a:pPr>
            <a:r>
              <a:rPr lang="en-US" sz="1700" dirty="0"/>
              <a:t>Wires</a:t>
            </a:r>
          </a:p>
          <a:p>
            <a:pPr marL="285744" indent="-228600">
              <a:buFont typeface="Arial" panose="020B0604020202020204" pitchFamily="34" charset="0"/>
              <a:buChar char="•"/>
            </a:pPr>
            <a:r>
              <a:rPr lang="en-US" sz="1700" dirty="0"/>
              <a:t>Breadboard</a:t>
            </a:r>
          </a:p>
          <a:p>
            <a:pPr marL="285744" indent="-228600">
              <a:buFont typeface="Arial" panose="020B0604020202020204" pitchFamily="34" charset="0"/>
              <a:buChar char="•"/>
            </a:pPr>
            <a:r>
              <a:rPr lang="en-US" sz="1700" dirty="0"/>
              <a:t>LCD Unit</a:t>
            </a:r>
          </a:p>
          <a:p>
            <a:pPr marL="285744" indent="-228600">
              <a:buFont typeface="Arial" panose="020B0604020202020204" pitchFamily="34" charset="0"/>
              <a:buChar char="•"/>
            </a:pPr>
            <a:r>
              <a:rPr lang="en-US" sz="1700" dirty="0"/>
              <a:t>Buzzer</a:t>
            </a:r>
          </a:p>
          <a:p>
            <a:pPr marL="285744" indent="-228600">
              <a:buFont typeface="Arial" panose="020B0604020202020204" pitchFamily="34" charset="0"/>
              <a:buChar char="•"/>
            </a:pPr>
            <a:r>
              <a:rPr lang="en-US" sz="1700" dirty="0"/>
              <a:t>Mini Router</a:t>
            </a:r>
          </a:p>
          <a:p>
            <a:pPr marL="285744" indent="-228600">
              <a:buFont typeface="Arial" panose="020B0604020202020204" pitchFamily="34" charset="0"/>
              <a:buChar char="•"/>
            </a:pPr>
            <a:r>
              <a:rPr lang="en-US" sz="1700" dirty="0"/>
              <a:t>Push Buttons – 2  </a:t>
            </a:r>
          </a:p>
          <a:p>
            <a:pPr marL="285744" indent="-228600">
              <a:buFont typeface="Arial" panose="020B0604020202020204" pitchFamily="34" charset="0"/>
              <a:buChar char="•"/>
            </a:pPr>
            <a:r>
              <a:rPr lang="en-US" sz="1700" dirty="0"/>
              <a:t>Motion Detector</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sp>
        <p:nvSpPr>
          <p:cNvPr id="154" name="Rectangle 15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close up of a computer&#10;&#10;Description automatically generated">
            <a:extLst>
              <a:ext uri="{FF2B5EF4-FFF2-40B4-BE49-F238E27FC236}">
                <a16:creationId xmlns:a16="http://schemas.microsoft.com/office/drawing/2014/main" id="{A893E4CD-0589-4CC8-9411-EE854F4A0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223" y="856180"/>
            <a:ext cx="6538083" cy="5102138"/>
          </a:xfrm>
          <a:prstGeom prst="rect">
            <a:avLst/>
          </a:prstGeom>
          <a:noFill/>
          <a:ln w="381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461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28016" y="1133991"/>
            <a:ext cx="4106359" cy="1239012"/>
          </a:xfrm>
        </p:spPr>
        <p:txBody>
          <a:bodyPr vert="horz" lIns="91440" tIns="45720" rIns="91440" bIns="45720" rtlCol="0" anchor="ctr">
            <a:normAutofit/>
          </a:bodyPr>
          <a:lstStyle/>
          <a:p>
            <a:r>
              <a:rPr lang="en-US" sz="2800" b="1" kern="1200" dirty="0">
                <a:solidFill>
                  <a:schemeClr val="tx1"/>
                </a:solidFill>
                <a:latin typeface="+mj-lt"/>
                <a:ea typeface="+mj-ea"/>
                <a:cs typeface="+mj-cs"/>
              </a:rPr>
              <a:t>Input – Processing - Output</a:t>
            </a:r>
          </a:p>
        </p:txBody>
      </p:sp>
      <p:sp>
        <p:nvSpPr>
          <p:cNvPr id="18" name="Rectangle 1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61951" y="2281989"/>
            <a:ext cx="3438906" cy="3207258"/>
          </a:xfrm>
        </p:spPr>
        <p:txBody>
          <a:bodyPr vert="horz" lIns="91440" tIns="45720" rIns="91440" bIns="45720" rtlCol="0" anchor="t">
            <a:normAutofit/>
          </a:bodyPr>
          <a:lstStyle/>
          <a:p>
            <a:pPr indent="-228600">
              <a:buFont typeface="Arial" panose="020B0604020202020204" pitchFamily="34" charset="0"/>
              <a:buChar char="•"/>
            </a:pPr>
            <a:endParaRPr lang="en-US" sz="1700" dirty="0"/>
          </a:p>
          <a:p>
            <a:pPr indent="-228600" algn="ctr">
              <a:buFont typeface="Arial" panose="020B0604020202020204" pitchFamily="34" charset="0"/>
              <a:buChar char="•"/>
            </a:pPr>
            <a:r>
              <a:rPr lang="en-US" sz="1700" dirty="0"/>
              <a:t>Fill out the following chart for the course project option you selected </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graphicFrame>
        <p:nvGraphicFramePr>
          <p:cNvPr id="11" name="Table 10">
            <a:extLst>
              <a:ext uri="{FF2B5EF4-FFF2-40B4-BE49-F238E27FC236}">
                <a16:creationId xmlns:a16="http://schemas.microsoft.com/office/drawing/2014/main" id="{182EA4AF-BF60-40E9-BF65-62B00FE7C411}"/>
              </a:ext>
            </a:extLst>
          </p:cNvPr>
          <p:cNvGraphicFramePr>
            <a:graphicFrameLocks noGrp="1"/>
          </p:cNvGraphicFramePr>
          <p:nvPr>
            <p:extLst>
              <p:ext uri="{D42A27DB-BD31-4B8C-83A1-F6EECF244321}">
                <p14:modId xmlns:p14="http://schemas.microsoft.com/office/powerpoint/2010/main" val="2945298747"/>
              </p:ext>
            </p:extLst>
          </p:nvPr>
        </p:nvGraphicFramePr>
        <p:xfrm>
          <a:off x="165743" y="3284763"/>
          <a:ext cx="11860513" cy="1381489"/>
        </p:xfrm>
        <a:graphic>
          <a:graphicData uri="http://schemas.openxmlformats.org/drawingml/2006/table">
            <a:tbl>
              <a:tblPr firstRow="1" bandRow="1">
                <a:tableStyleId>{5C22544A-7EE6-4342-B048-85BDC9FD1C3A}</a:tableStyleId>
              </a:tblPr>
              <a:tblGrid>
                <a:gridCol w="3954295">
                  <a:extLst>
                    <a:ext uri="{9D8B030D-6E8A-4147-A177-3AD203B41FA5}">
                      <a16:colId xmlns:a16="http://schemas.microsoft.com/office/drawing/2014/main" val="3664351522"/>
                    </a:ext>
                  </a:extLst>
                </a:gridCol>
                <a:gridCol w="3602727">
                  <a:extLst>
                    <a:ext uri="{9D8B030D-6E8A-4147-A177-3AD203B41FA5}">
                      <a16:colId xmlns:a16="http://schemas.microsoft.com/office/drawing/2014/main" val="2199864333"/>
                    </a:ext>
                  </a:extLst>
                </a:gridCol>
                <a:gridCol w="4303491">
                  <a:extLst>
                    <a:ext uri="{9D8B030D-6E8A-4147-A177-3AD203B41FA5}">
                      <a16:colId xmlns:a16="http://schemas.microsoft.com/office/drawing/2014/main" val="620392700"/>
                    </a:ext>
                  </a:extLst>
                </a:gridCol>
              </a:tblGrid>
              <a:tr h="421369">
                <a:tc>
                  <a:txBody>
                    <a:bodyPr/>
                    <a:lstStyle/>
                    <a:p>
                      <a:pPr marL="0" marR="0">
                        <a:spcBef>
                          <a:spcPts val="0"/>
                        </a:spcBef>
                        <a:spcAft>
                          <a:spcPts val="1200"/>
                        </a:spcAft>
                      </a:pPr>
                      <a:r>
                        <a:rPr lang="en-US" sz="1900" dirty="0">
                          <a:effectLst/>
                        </a:rPr>
                        <a:t>Input</a:t>
                      </a:r>
                      <a:endParaRPr lang="en-US" sz="1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1900" dirty="0">
                          <a:effectLst/>
                        </a:rPr>
                        <a:t>Process</a:t>
                      </a:r>
                      <a:endParaRPr lang="en-US" sz="1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1900" dirty="0">
                          <a:effectLst/>
                        </a:rPr>
                        <a:t>Output</a:t>
                      </a:r>
                      <a:endParaRPr lang="en-US" sz="1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9662566"/>
                  </a:ext>
                </a:extLst>
              </a:tr>
              <a:tr h="375920">
                <a:tc>
                  <a:txBody>
                    <a:bodyPr/>
                    <a:lstStyle/>
                    <a:p>
                      <a:r>
                        <a:rPr lang="en-US" sz="1900" dirty="0">
                          <a:effectLst/>
                          <a:latin typeface="Calibri" panose="020F0502020204030204" pitchFamily="34" charset="0"/>
                          <a:cs typeface="Times New Roman" panose="02020603050405020304" pitchFamily="18" charset="0"/>
                        </a:rPr>
                        <a:t>Emergency button activated</a:t>
                      </a:r>
                    </a:p>
                    <a:p>
                      <a:r>
                        <a:rPr lang="en-US" sz="1900" dirty="0">
                          <a:effectLst/>
                          <a:latin typeface="Calibri" panose="020F0502020204030204" pitchFamily="34" charset="0"/>
                          <a:cs typeface="Times New Roman" panose="02020603050405020304" pitchFamily="18" charset="0"/>
                        </a:rPr>
                        <a:t>Pedestrian button activated</a:t>
                      </a:r>
                    </a:p>
                    <a:p>
                      <a:r>
                        <a:rPr lang="en-US" sz="1900" dirty="0">
                          <a:effectLst/>
                          <a:latin typeface="Calibri" panose="020F0502020204030204" pitchFamily="34" charset="0"/>
                          <a:cs typeface="Times New Roman" panose="02020603050405020304" pitchFamily="18" charset="0"/>
                        </a:rPr>
                        <a:t>Motion detected on minor street</a:t>
                      </a:r>
                    </a:p>
                  </a:txBody>
                  <a:tcPr/>
                </a:tc>
                <a:tc>
                  <a:txBody>
                    <a:bodyPr/>
                    <a:lstStyle/>
                    <a:p>
                      <a:r>
                        <a:rPr lang="en-US" sz="1900" dirty="0">
                          <a:effectLst/>
                          <a:latin typeface="Calibri" panose="020F0502020204030204" pitchFamily="34" charset="0"/>
                          <a:cs typeface="Times New Roman" panose="02020603050405020304" pitchFamily="18" charset="0"/>
                        </a:rPr>
                        <a:t>Change LED lights to red</a:t>
                      </a:r>
                    </a:p>
                    <a:p>
                      <a:r>
                        <a:rPr lang="en-US" sz="1900" dirty="0">
                          <a:effectLst/>
                          <a:latin typeface="Calibri" panose="020F0502020204030204" pitchFamily="34" charset="0"/>
                          <a:cs typeface="Times New Roman" panose="02020603050405020304" pitchFamily="18" charset="0"/>
                        </a:rPr>
                        <a:t>Change LED light for pedestrian </a:t>
                      </a:r>
                    </a:p>
                    <a:p>
                      <a:r>
                        <a:rPr lang="en-US" sz="1900" dirty="0">
                          <a:effectLst/>
                          <a:latin typeface="Calibri" panose="020F0502020204030204" pitchFamily="34" charset="0"/>
                          <a:cs typeface="Times New Roman" panose="02020603050405020304" pitchFamily="18" charset="0"/>
                        </a:rPr>
                        <a:t>Change LED lights</a:t>
                      </a:r>
                    </a:p>
                  </a:txBody>
                  <a:tcPr/>
                </a:tc>
                <a:tc>
                  <a:txBody>
                    <a:bodyPr/>
                    <a:lstStyle/>
                    <a:p>
                      <a:endParaRPr lang="en-US" sz="1900" dirty="0">
                        <a:effectLst/>
                        <a:latin typeface="Calibri" panose="020F0502020204030204" pitchFamily="34" charset="0"/>
                        <a:cs typeface="Times New Roman" panose="02020603050405020304" pitchFamily="18" charset="0"/>
                      </a:endParaRPr>
                    </a:p>
                    <a:p>
                      <a:r>
                        <a:rPr lang="en-US" sz="1900" dirty="0">
                          <a:effectLst/>
                          <a:latin typeface="Calibri" panose="020F0502020204030204" pitchFamily="34" charset="0"/>
                          <a:cs typeface="Times New Roman" panose="02020603050405020304" pitchFamily="18" charset="0"/>
                        </a:rPr>
                        <a:t>Notify pedestrian to walk/ or do not walk</a:t>
                      </a:r>
                    </a:p>
                    <a:p>
                      <a:endParaRPr lang="en-US" sz="1900" dirty="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131997612"/>
                  </a:ext>
                </a:extLst>
              </a:tr>
            </a:tbl>
          </a:graphicData>
        </a:graphic>
      </p:graphicFrame>
    </p:spTree>
    <p:extLst>
      <p:ext uri="{BB962C8B-B14F-4D97-AF65-F5344CB8AC3E}">
        <p14:creationId xmlns:p14="http://schemas.microsoft.com/office/powerpoint/2010/main" val="170101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74550" y="1470741"/>
            <a:ext cx="5303073" cy="928903"/>
          </a:xfrm>
        </p:spPr>
        <p:txBody>
          <a:bodyPr>
            <a:normAutofit/>
          </a:bodyPr>
          <a:lstStyle/>
          <a:p>
            <a:pPr algn="ctr"/>
            <a:r>
              <a:rPr lang="en-US" sz="4400" b="1" dirty="0"/>
              <a:t>Project Flowchart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1556710" y="2618976"/>
            <a:ext cx="3538755" cy="2831478"/>
          </a:xfrm>
        </p:spPr>
        <p:txBody>
          <a:bodyPr/>
          <a:lstStyle/>
          <a:p>
            <a:endParaRPr lang="en-US" dirty="0">
              <a:solidFill>
                <a:schemeClr val="accent4"/>
              </a:solidFill>
            </a:endParaRPr>
          </a:p>
          <a:p>
            <a:pPr algn="ctr"/>
            <a:r>
              <a:rPr lang="en-US" dirty="0"/>
              <a:t>Include flowchart for the course project option you selected </a:t>
            </a:r>
          </a:p>
        </p:txBody>
      </p:sp>
      <p:sp>
        <p:nvSpPr>
          <p:cNvPr id="34" name="Rectangle 11">
            <a:extLst>
              <a:ext uri="{FF2B5EF4-FFF2-40B4-BE49-F238E27FC236}">
                <a16:creationId xmlns:a16="http://schemas.microsoft.com/office/drawing/2014/main" id="{95621AF5-52A7-44E1-9F4A-C1C939E27227}"/>
              </a:ext>
            </a:extLst>
          </p:cNvPr>
          <p:cNvSpPr>
            <a:spLocks noChangeArrowheads="1"/>
          </p:cNvSpPr>
          <p:nvPr/>
        </p:nvSpPr>
        <p:spPr bwMode="auto">
          <a:xfrm>
            <a:off x="0" y="-228601"/>
            <a:ext cx="11563643" cy="54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8" name="Flowchart: Terminator 37">
            <a:extLst>
              <a:ext uri="{FF2B5EF4-FFF2-40B4-BE49-F238E27FC236}">
                <a16:creationId xmlns:a16="http://schemas.microsoft.com/office/drawing/2014/main" id="{6BD35FBB-903A-418A-A62B-68AF1F726161}"/>
              </a:ext>
            </a:extLst>
          </p:cNvPr>
          <p:cNvSpPr/>
          <p:nvPr/>
        </p:nvSpPr>
        <p:spPr>
          <a:xfrm>
            <a:off x="6095999" y="6150637"/>
            <a:ext cx="1363669" cy="64390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a:t>
            </a:r>
          </a:p>
        </p:txBody>
      </p:sp>
      <p:sp>
        <p:nvSpPr>
          <p:cNvPr id="41" name="Flowchart: Data 40">
            <a:extLst>
              <a:ext uri="{FF2B5EF4-FFF2-40B4-BE49-F238E27FC236}">
                <a16:creationId xmlns:a16="http://schemas.microsoft.com/office/drawing/2014/main" id="{4A90538E-6D06-48AB-AF96-B194C1B37134}"/>
              </a:ext>
            </a:extLst>
          </p:cNvPr>
          <p:cNvSpPr/>
          <p:nvPr/>
        </p:nvSpPr>
        <p:spPr>
          <a:xfrm>
            <a:off x="10055766" y="2524976"/>
            <a:ext cx="1527314" cy="82420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Display message for pedestrian to walk/ or do not walk</a:t>
            </a:r>
          </a:p>
        </p:txBody>
      </p:sp>
      <p:sp>
        <p:nvSpPr>
          <p:cNvPr id="42" name="Rectangle 41">
            <a:extLst>
              <a:ext uri="{FF2B5EF4-FFF2-40B4-BE49-F238E27FC236}">
                <a16:creationId xmlns:a16="http://schemas.microsoft.com/office/drawing/2014/main" id="{DC990965-C2C9-4743-9BF0-24C5F0B4BC22}"/>
              </a:ext>
            </a:extLst>
          </p:cNvPr>
          <p:cNvSpPr/>
          <p:nvPr/>
        </p:nvSpPr>
        <p:spPr>
          <a:xfrm>
            <a:off x="8176548" y="3869809"/>
            <a:ext cx="1363669" cy="82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Change light on major street and minor street</a:t>
            </a:r>
          </a:p>
          <a:p>
            <a:pPr algn="ctr"/>
            <a:endParaRPr lang="en-US" dirty="0"/>
          </a:p>
        </p:txBody>
      </p:sp>
      <p:sp>
        <p:nvSpPr>
          <p:cNvPr id="43" name="Rectangle 42">
            <a:extLst>
              <a:ext uri="{FF2B5EF4-FFF2-40B4-BE49-F238E27FC236}">
                <a16:creationId xmlns:a16="http://schemas.microsoft.com/office/drawing/2014/main" id="{3FD71F92-DC82-4A17-978E-7E279203B782}"/>
              </a:ext>
            </a:extLst>
          </p:cNvPr>
          <p:cNvSpPr/>
          <p:nvPr/>
        </p:nvSpPr>
        <p:spPr>
          <a:xfrm>
            <a:off x="6095999" y="5098731"/>
            <a:ext cx="1363669" cy="82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Keep light red for major street</a:t>
            </a:r>
          </a:p>
          <a:p>
            <a:pPr algn="ctr"/>
            <a:endParaRPr lang="en-US" dirty="0"/>
          </a:p>
        </p:txBody>
      </p:sp>
      <p:sp>
        <p:nvSpPr>
          <p:cNvPr id="45" name="Rectangle 44">
            <a:extLst>
              <a:ext uri="{FF2B5EF4-FFF2-40B4-BE49-F238E27FC236}">
                <a16:creationId xmlns:a16="http://schemas.microsoft.com/office/drawing/2014/main" id="{98580B07-A3F5-438D-B016-1222B98374B7}"/>
              </a:ext>
            </a:extLst>
          </p:cNvPr>
          <p:cNvSpPr/>
          <p:nvPr/>
        </p:nvSpPr>
        <p:spPr>
          <a:xfrm>
            <a:off x="8183156" y="2524976"/>
            <a:ext cx="1363669" cy="82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Change light for pedestrian</a:t>
            </a:r>
          </a:p>
          <a:p>
            <a:pPr algn="ctr"/>
            <a:endParaRPr lang="en-US" dirty="0"/>
          </a:p>
        </p:txBody>
      </p:sp>
      <p:sp>
        <p:nvSpPr>
          <p:cNvPr id="46" name="Flowchart: Decision 45">
            <a:extLst>
              <a:ext uri="{FF2B5EF4-FFF2-40B4-BE49-F238E27FC236}">
                <a16:creationId xmlns:a16="http://schemas.microsoft.com/office/drawing/2014/main" id="{1001AA70-407A-4193-BD37-77A36937C472}"/>
              </a:ext>
            </a:extLst>
          </p:cNvPr>
          <p:cNvSpPr/>
          <p:nvPr/>
        </p:nvSpPr>
        <p:spPr>
          <a:xfrm>
            <a:off x="5945899" y="2394768"/>
            <a:ext cx="1682365" cy="106228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Pedestrian button activated</a:t>
            </a:r>
          </a:p>
        </p:txBody>
      </p:sp>
      <p:sp>
        <p:nvSpPr>
          <p:cNvPr id="47" name="Flowchart: Decision 46">
            <a:extLst>
              <a:ext uri="{FF2B5EF4-FFF2-40B4-BE49-F238E27FC236}">
                <a16:creationId xmlns:a16="http://schemas.microsoft.com/office/drawing/2014/main" id="{9ED541A3-3AB8-4408-9428-673CBA062E07}"/>
              </a:ext>
            </a:extLst>
          </p:cNvPr>
          <p:cNvSpPr/>
          <p:nvPr/>
        </p:nvSpPr>
        <p:spPr>
          <a:xfrm>
            <a:off x="5936648" y="3750771"/>
            <a:ext cx="1682365" cy="106228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a:p>
            <a:pPr algn="ctr"/>
            <a:r>
              <a:rPr lang="en-US" sz="1200" dirty="0"/>
              <a:t>Motion detected on minor street</a:t>
            </a:r>
          </a:p>
          <a:p>
            <a:pPr algn="ctr"/>
            <a:endParaRPr lang="en-US" sz="1000" dirty="0"/>
          </a:p>
        </p:txBody>
      </p:sp>
      <p:sp>
        <p:nvSpPr>
          <p:cNvPr id="48" name="Flowchart: Data 47">
            <a:extLst>
              <a:ext uri="{FF2B5EF4-FFF2-40B4-BE49-F238E27FC236}">
                <a16:creationId xmlns:a16="http://schemas.microsoft.com/office/drawing/2014/main" id="{812CBABD-656E-4D35-A738-2C4AECF59E80}"/>
              </a:ext>
            </a:extLst>
          </p:cNvPr>
          <p:cNvSpPr/>
          <p:nvPr/>
        </p:nvSpPr>
        <p:spPr>
          <a:xfrm>
            <a:off x="8183156" y="1154341"/>
            <a:ext cx="1527314" cy="82420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Both streetlights are red</a:t>
            </a:r>
          </a:p>
        </p:txBody>
      </p:sp>
      <p:sp>
        <p:nvSpPr>
          <p:cNvPr id="49" name="Flowchart: Decision 48">
            <a:extLst>
              <a:ext uri="{FF2B5EF4-FFF2-40B4-BE49-F238E27FC236}">
                <a16:creationId xmlns:a16="http://schemas.microsoft.com/office/drawing/2014/main" id="{08D2C248-0537-48D4-A43E-928CBEF92155}"/>
              </a:ext>
            </a:extLst>
          </p:cNvPr>
          <p:cNvSpPr/>
          <p:nvPr/>
        </p:nvSpPr>
        <p:spPr>
          <a:xfrm>
            <a:off x="5899952" y="909166"/>
            <a:ext cx="1774263" cy="119188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Emergency button activated</a:t>
            </a:r>
          </a:p>
        </p:txBody>
      </p:sp>
      <p:sp>
        <p:nvSpPr>
          <p:cNvPr id="50" name="Flowchart: Terminator 49">
            <a:extLst>
              <a:ext uri="{FF2B5EF4-FFF2-40B4-BE49-F238E27FC236}">
                <a16:creationId xmlns:a16="http://schemas.microsoft.com/office/drawing/2014/main" id="{82B52DBD-2C05-46DF-90FB-A91E9E8D1B72}"/>
              </a:ext>
            </a:extLst>
          </p:cNvPr>
          <p:cNvSpPr/>
          <p:nvPr/>
        </p:nvSpPr>
        <p:spPr>
          <a:xfrm>
            <a:off x="6105248" y="26735"/>
            <a:ext cx="1363669" cy="64390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cxnSp>
        <p:nvCxnSpPr>
          <p:cNvPr id="52" name="Straight Arrow Connector 51">
            <a:extLst>
              <a:ext uri="{FF2B5EF4-FFF2-40B4-BE49-F238E27FC236}">
                <a16:creationId xmlns:a16="http://schemas.microsoft.com/office/drawing/2014/main" id="{D0412043-2335-4A40-A3D9-CFACFAD45459}"/>
              </a:ext>
            </a:extLst>
          </p:cNvPr>
          <p:cNvCxnSpPr>
            <a:stCxn id="50" idx="2"/>
            <a:endCxn id="49" idx="0"/>
          </p:cNvCxnSpPr>
          <p:nvPr/>
        </p:nvCxnSpPr>
        <p:spPr>
          <a:xfrm>
            <a:off x="6787083" y="670640"/>
            <a:ext cx="1" cy="238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0C80583-B833-46D1-A2F8-6B00D6B31AD3}"/>
              </a:ext>
            </a:extLst>
          </p:cNvPr>
          <p:cNvCxnSpPr>
            <a:cxnSpLocks/>
            <a:stCxn id="49" idx="3"/>
          </p:cNvCxnSpPr>
          <p:nvPr/>
        </p:nvCxnSpPr>
        <p:spPr>
          <a:xfrm>
            <a:off x="7674215" y="1505106"/>
            <a:ext cx="691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2752213-6F32-49DE-BA83-1D87DCEA5E62}"/>
              </a:ext>
            </a:extLst>
          </p:cNvPr>
          <p:cNvCxnSpPr>
            <a:stCxn id="43" idx="2"/>
            <a:endCxn id="38" idx="0"/>
          </p:cNvCxnSpPr>
          <p:nvPr/>
        </p:nvCxnSpPr>
        <p:spPr>
          <a:xfrm>
            <a:off x="6777834" y="5922935"/>
            <a:ext cx="0" cy="227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E8F4DD4-B06A-48E8-8380-0E4D50550EB2}"/>
              </a:ext>
            </a:extLst>
          </p:cNvPr>
          <p:cNvCxnSpPr>
            <a:cxnSpLocks/>
            <a:endCxn id="46" idx="0"/>
          </p:cNvCxnSpPr>
          <p:nvPr/>
        </p:nvCxnSpPr>
        <p:spPr>
          <a:xfrm>
            <a:off x="6787082" y="2119464"/>
            <a:ext cx="0" cy="275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164661B-5AC8-4959-965F-6B0554B48E7F}"/>
              </a:ext>
            </a:extLst>
          </p:cNvPr>
          <p:cNvCxnSpPr>
            <a:stCxn id="46" idx="2"/>
            <a:endCxn id="47" idx="0"/>
          </p:cNvCxnSpPr>
          <p:nvPr/>
        </p:nvCxnSpPr>
        <p:spPr>
          <a:xfrm flipH="1">
            <a:off x="6777831" y="3457049"/>
            <a:ext cx="9251" cy="293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0650EC0-1F7D-487B-9FDA-8D5B480846D6}"/>
              </a:ext>
            </a:extLst>
          </p:cNvPr>
          <p:cNvCxnSpPr>
            <a:stCxn id="47" idx="2"/>
            <a:endCxn id="43" idx="0"/>
          </p:cNvCxnSpPr>
          <p:nvPr/>
        </p:nvCxnSpPr>
        <p:spPr>
          <a:xfrm>
            <a:off x="6777831" y="4813052"/>
            <a:ext cx="3" cy="2856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FD0778B-997E-4C2F-BE43-8E6D317E7305}"/>
              </a:ext>
            </a:extLst>
          </p:cNvPr>
          <p:cNvCxnSpPr>
            <a:stCxn id="46" idx="3"/>
            <a:endCxn id="45" idx="1"/>
          </p:cNvCxnSpPr>
          <p:nvPr/>
        </p:nvCxnSpPr>
        <p:spPr>
          <a:xfrm>
            <a:off x="7628264" y="2925909"/>
            <a:ext cx="554892" cy="111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89F2FC4-3EDC-4695-B59F-04CB3E7BB29D}"/>
              </a:ext>
            </a:extLst>
          </p:cNvPr>
          <p:cNvCxnSpPr>
            <a:cxnSpLocks/>
            <a:stCxn id="45" idx="3"/>
            <a:endCxn id="41" idx="2"/>
          </p:cNvCxnSpPr>
          <p:nvPr/>
        </p:nvCxnSpPr>
        <p:spPr>
          <a:xfrm>
            <a:off x="9546825" y="2937078"/>
            <a:ext cx="6616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0A8E287-39E0-4F4B-943E-F5D797C611A1}"/>
              </a:ext>
            </a:extLst>
          </p:cNvPr>
          <p:cNvCxnSpPr>
            <a:stCxn id="47" idx="3"/>
            <a:endCxn id="42" idx="1"/>
          </p:cNvCxnSpPr>
          <p:nvPr/>
        </p:nvCxnSpPr>
        <p:spPr>
          <a:xfrm flipV="1">
            <a:off x="7619013" y="4281911"/>
            <a:ext cx="557535"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C2EEC69-92C1-4EA9-B9AC-8320036D8C1E}"/>
              </a:ext>
            </a:extLst>
          </p:cNvPr>
          <p:cNvSpPr txBox="1"/>
          <p:nvPr/>
        </p:nvSpPr>
        <p:spPr>
          <a:xfrm>
            <a:off x="6777830" y="2050559"/>
            <a:ext cx="514466" cy="323165"/>
          </a:xfrm>
          <a:prstGeom prst="rect">
            <a:avLst/>
          </a:prstGeom>
          <a:noFill/>
        </p:spPr>
        <p:txBody>
          <a:bodyPr wrap="square" rtlCol="0">
            <a:spAutoFit/>
          </a:bodyPr>
          <a:lstStyle/>
          <a:p>
            <a:r>
              <a:rPr lang="en-US" sz="1500" dirty="0"/>
              <a:t>No</a:t>
            </a:r>
          </a:p>
        </p:txBody>
      </p:sp>
      <p:sp>
        <p:nvSpPr>
          <p:cNvPr id="73" name="TextBox 72">
            <a:extLst>
              <a:ext uri="{FF2B5EF4-FFF2-40B4-BE49-F238E27FC236}">
                <a16:creationId xmlns:a16="http://schemas.microsoft.com/office/drawing/2014/main" id="{89032707-266C-4E27-9C09-C10B1A9B0294}"/>
              </a:ext>
            </a:extLst>
          </p:cNvPr>
          <p:cNvSpPr txBox="1"/>
          <p:nvPr/>
        </p:nvSpPr>
        <p:spPr>
          <a:xfrm>
            <a:off x="6777830" y="3446349"/>
            <a:ext cx="514466" cy="323165"/>
          </a:xfrm>
          <a:prstGeom prst="rect">
            <a:avLst/>
          </a:prstGeom>
          <a:noFill/>
        </p:spPr>
        <p:txBody>
          <a:bodyPr wrap="square" rtlCol="0">
            <a:spAutoFit/>
          </a:bodyPr>
          <a:lstStyle/>
          <a:p>
            <a:r>
              <a:rPr lang="en-US" sz="1500" dirty="0"/>
              <a:t>No</a:t>
            </a:r>
          </a:p>
        </p:txBody>
      </p:sp>
      <p:sp>
        <p:nvSpPr>
          <p:cNvPr id="74" name="TextBox 73">
            <a:extLst>
              <a:ext uri="{FF2B5EF4-FFF2-40B4-BE49-F238E27FC236}">
                <a16:creationId xmlns:a16="http://schemas.microsoft.com/office/drawing/2014/main" id="{89F8A2C9-2127-4B48-B1C9-325A31A98E26}"/>
              </a:ext>
            </a:extLst>
          </p:cNvPr>
          <p:cNvSpPr txBox="1"/>
          <p:nvPr/>
        </p:nvSpPr>
        <p:spPr>
          <a:xfrm>
            <a:off x="6777830" y="4740406"/>
            <a:ext cx="514466" cy="323165"/>
          </a:xfrm>
          <a:prstGeom prst="rect">
            <a:avLst/>
          </a:prstGeom>
          <a:noFill/>
        </p:spPr>
        <p:txBody>
          <a:bodyPr wrap="square" rtlCol="0">
            <a:spAutoFit/>
          </a:bodyPr>
          <a:lstStyle/>
          <a:p>
            <a:r>
              <a:rPr lang="en-US" sz="1500" dirty="0"/>
              <a:t>No</a:t>
            </a:r>
          </a:p>
        </p:txBody>
      </p:sp>
      <p:sp>
        <p:nvSpPr>
          <p:cNvPr id="75" name="TextBox 74">
            <a:extLst>
              <a:ext uri="{FF2B5EF4-FFF2-40B4-BE49-F238E27FC236}">
                <a16:creationId xmlns:a16="http://schemas.microsoft.com/office/drawing/2014/main" id="{7DC23155-E36E-4932-BBD3-24C7B0264800}"/>
              </a:ext>
            </a:extLst>
          </p:cNvPr>
          <p:cNvSpPr txBox="1"/>
          <p:nvPr/>
        </p:nvSpPr>
        <p:spPr>
          <a:xfrm>
            <a:off x="7765675" y="1269626"/>
            <a:ext cx="508941" cy="323165"/>
          </a:xfrm>
          <a:prstGeom prst="rect">
            <a:avLst/>
          </a:prstGeom>
          <a:noFill/>
        </p:spPr>
        <p:txBody>
          <a:bodyPr wrap="square" rtlCol="0">
            <a:spAutoFit/>
          </a:bodyPr>
          <a:lstStyle/>
          <a:p>
            <a:r>
              <a:rPr lang="en-US" sz="1500" dirty="0"/>
              <a:t>Yes</a:t>
            </a:r>
          </a:p>
        </p:txBody>
      </p:sp>
      <p:sp>
        <p:nvSpPr>
          <p:cNvPr id="77" name="TextBox 76">
            <a:extLst>
              <a:ext uri="{FF2B5EF4-FFF2-40B4-BE49-F238E27FC236}">
                <a16:creationId xmlns:a16="http://schemas.microsoft.com/office/drawing/2014/main" id="{4AF1EAAB-2A0C-42D7-8B18-8D2474A5C120}"/>
              </a:ext>
            </a:extLst>
          </p:cNvPr>
          <p:cNvSpPr txBox="1"/>
          <p:nvPr/>
        </p:nvSpPr>
        <p:spPr>
          <a:xfrm>
            <a:off x="7677870" y="2688357"/>
            <a:ext cx="508941" cy="323165"/>
          </a:xfrm>
          <a:prstGeom prst="rect">
            <a:avLst/>
          </a:prstGeom>
          <a:noFill/>
        </p:spPr>
        <p:txBody>
          <a:bodyPr wrap="square" rtlCol="0">
            <a:spAutoFit/>
          </a:bodyPr>
          <a:lstStyle/>
          <a:p>
            <a:r>
              <a:rPr lang="en-US" sz="1500" dirty="0"/>
              <a:t>Yes</a:t>
            </a:r>
          </a:p>
        </p:txBody>
      </p:sp>
      <p:sp>
        <p:nvSpPr>
          <p:cNvPr id="78" name="TextBox 77">
            <a:extLst>
              <a:ext uri="{FF2B5EF4-FFF2-40B4-BE49-F238E27FC236}">
                <a16:creationId xmlns:a16="http://schemas.microsoft.com/office/drawing/2014/main" id="{DA59D044-55DB-43D7-8551-972C01E92656}"/>
              </a:ext>
            </a:extLst>
          </p:cNvPr>
          <p:cNvSpPr txBox="1"/>
          <p:nvPr/>
        </p:nvSpPr>
        <p:spPr>
          <a:xfrm>
            <a:off x="7666332" y="4034715"/>
            <a:ext cx="508941" cy="323165"/>
          </a:xfrm>
          <a:prstGeom prst="rect">
            <a:avLst/>
          </a:prstGeom>
          <a:noFill/>
        </p:spPr>
        <p:txBody>
          <a:bodyPr wrap="square" rtlCol="0">
            <a:spAutoFit/>
          </a:bodyPr>
          <a:lstStyle/>
          <a:p>
            <a:r>
              <a:rPr lang="en-US" sz="1500" dirty="0"/>
              <a:t>Yes</a:t>
            </a:r>
          </a:p>
        </p:txBody>
      </p:sp>
      <p:pic>
        <p:nvPicPr>
          <p:cNvPr id="4" name="Graphic 3" descr="Traffic light">
            <a:extLst>
              <a:ext uri="{FF2B5EF4-FFF2-40B4-BE49-F238E27FC236}">
                <a16:creationId xmlns:a16="http://schemas.microsoft.com/office/drawing/2014/main" id="{33F643EA-7E49-4CA9-BB50-9F30AC3A8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9680" y="3887069"/>
            <a:ext cx="2423324" cy="2423324"/>
          </a:xfrm>
          <a:prstGeom prst="rect">
            <a:avLst/>
          </a:prstGeom>
        </p:spPr>
      </p:pic>
      <p:pic>
        <p:nvPicPr>
          <p:cNvPr id="31" name="Graphic 30" descr="Connected">
            <a:extLst>
              <a:ext uri="{FF2B5EF4-FFF2-40B4-BE49-F238E27FC236}">
                <a16:creationId xmlns:a16="http://schemas.microsoft.com/office/drawing/2014/main" id="{68807C1E-9E26-46DB-84C4-E08977E211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517" y="1643846"/>
            <a:ext cx="914400" cy="914400"/>
          </a:xfrm>
          <a:prstGeom prst="rect">
            <a:avLst/>
          </a:prstGeom>
        </p:spPr>
      </p:pic>
    </p:spTree>
    <p:extLst>
      <p:ext uri="{BB962C8B-B14F-4D97-AF65-F5344CB8AC3E}">
        <p14:creationId xmlns:p14="http://schemas.microsoft.com/office/powerpoint/2010/main" val="51763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A8AC983-F8F2-4129-8D47-CBF2CC806CE4}"/>
              </a:ext>
            </a:extLst>
          </p:cNvPr>
          <p:cNvSpPr>
            <a:spLocks noGrp="1"/>
          </p:cNvSpPr>
          <p:nvPr>
            <p:ph type="title"/>
          </p:nvPr>
        </p:nvSpPr>
        <p:spPr>
          <a:xfrm>
            <a:off x="804672" y="1412489"/>
            <a:ext cx="2871095" cy="2127124"/>
          </a:xfrm>
        </p:spPr>
        <p:txBody>
          <a:bodyPr vert="horz" lIns="91440" tIns="45720" rIns="91440" bIns="45720" rtlCol="0" anchor="t">
            <a:normAutofit/>
          </a:bodyPr>
          <a:lstStyle/>
          <a:p>
            <a:r>
              <a:rPr lang="en-US" sz="3600" b="1" kern="1200" dirty="0">
                <a:solidFill>
                  <a:schemeClr val="bg1"/>
                </a:solidFill>
                <a:latin typeface="+mj-lt"/>
                <a:ea typeface="+mj-ea"/>
                <a:cs typeface="+mj-cs"/>
              </a:rPr>
              <a:t>Creating the Traffic Controller</a:t>
            </a:r>
            <a:br>
              <a:rPr lang="en-US" sz="3600" kern="1200" dirty="0">
                <a:solidFill>
                  <a:schemeClr val="bg1"/>
                </a:solidFill>
                <a:latin typeface="+mj-lt"/>
                <a:ea typeface="+mj-ea"/>
                <a:cs typeface="+mj-cs"/>
              </a:rPr>
            </a:br>
            <a:endParaRPr lang="en-US" sz="3600" kern="1200" dirty="0">
              <a:solidFill>
                <a:schemeClr val="bg1"/>
              </a:solidFill>
              <a:latin typeface="+mj-lt"/>
              <a:ea typeface="+mj-ea"/>
              <a:cs typeface="+mj-cs"/>
            </a:endParaRPr>
          </a:p>
        </p:txBody>
      </p:sp>
      <p:sp>
        <p:nvSpPr>
          <p:cNvPr id="6" name="Content Placeholder 5">
            <a:extLst>
              <a:ext uri="{FF2B5EF4-FFF2-40B4-BE49-F238E27FC236}">
                <a16:creationId xmlns:a16="http://schemas.microsoft.com/office/drawing/2014/main" id="{835AE706-6CE0-4DDD-A91C-A7B5D2443B07}"/>
              </a:ext>
            </a:extLst>
          </p:cNvPr>
          <p:cNvSpPr>
            <a:spLocks noGrp="1"/>
          </p:cNvSpPr>
          <p:nvPr>
            <p:ph idx="1"/>
          </p:nvPr>
        </p:nvSpPr>
        <p:spPr>
          <a:xfrm>
            <a:off x="4421332" y="872574"/>
            <a:ext cx="7252017" cy="5334077"/>
          </a:xfrm>
        </p:spPr>
        <p:txBody>
          <a:bodyPr vert="horz" lIns="91440" tIns="45720" rIns="91440" bIns="45720" rtlCol="0">
            <a:noAutofit/>
          </a:bodyPr>
          <a:lstStyle/>
          <a:p>
            <a:r>
              <a:rPr lang="en-US" sz="2200" dirty="0"/>
              <a:t>Before putting the circuit together appropriate software is downloaded and ready for use. </a:t>
            </a:r>
          </a:p>
          <a:p>
            <a:r>
              <a:rPr lang="en-US" sz="2200" dirty="0"/>
              <a:t>The software used for the IoT Traffic Controller is Arduino IDE with the code to run a single traffic light (image on next slide).</a:t>
            </a:r>
          </a:p>
          <a:p>
            <a:r>
              <a:rPr lang="en-US" sz="2200" dirty="0"/>
              <a:t>The Arduino IDE software required several changes to “Tools” menu in order for the program to run the circuit successfully:</a:t>
            </a:r>
          </a:p>
          <a:p>
            <a:pPr lvl="1"/>
            <a:r>
              <a:rPr lang="en-US" sz="2200" dirty="0"/>
              <a:t>The board is changed to “DOIT ESP32 DEVKIT V1”</a:t>
            </a:r>
          </a:p>
          <a:p>
            <a:pPr lvl="1"/>
            <a:r>
              <a:rPr lang="en-US" sz="2200" dirty="0"/>
              <a:t>The baud rate was set to “115200”</a:t>
            </a:r>
          </a:p>
          <a:p>
            <a:pPr lvl="1"/>
            <a:r>
              <a:rPr lang="en-US" sz="2200" dirty="0"/>
              <a:t>The flash frequency was set to “80MHz”</a:t>
            </a:r>
          </a:p>
          <a:p>
            <a:r>
              <a:rPr lang="en-US" sz="2200" dirty="0"/>
              <a:t>The circuit was then set up using the several inventory items to start (image of circuit setup on following slide). </a:t>
            </a:r>
          </a:p>
          <a:p>
            <a:r>
              <a:rPr lang="en-US" sz="2200" dirty="0"/>
              <a:t>Once the circuit was set up and connected the correct “COM3” port was selected under the “Tools” menu.</a:t>
            </a:r>
          </a:p>
        </p:txBody>
      </p:sp>
      <p:sp>
        <p:nvSpPr>
          <p:cNvPr id="8" name="TextBox 7">
            <a:extLst>
              <a:ext uri="{FF2B5EF4-FFF2-40B4-BE49-F238E27FC236}">
                <a16:creationId xmlns:a16="http://schemas.microsoft.com/office/drawing/2014/main" id="{92747BAC-1F75-4295-A998-5B94AC31C0B3}"/>
              </a:ext>
            </a:extLst>
          </p:cNvPr>
          <p:cNvSpPr txBox="1"/>
          <p:nvPr/>
        </p:nvSpPr>
        <p:spPr>
          <a:xfrm>
            <a:off x="251033" y="289933"/>
            <a:ext cx="1664853" cy="416311"/>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bg1"/>
                </a:solidFill>
              </a:rPr>
              <a:t>Module 2</a:t>
            </a:r>
          </a:p>
        </p:txBody>
      </p:sp>
    </p:spTree>
    <p:extLst>
      <p:ext uri="{BB962C8B-B14F-4D97-AF65-F5344CB8AC3E}">
        <p14:creationId xmlns:p14="http://schemas.microsoft.com/office/powerpoint/2010/main" val="18872740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7352" y="418847"/>
            <a:ext cx="5149516" cy="1106424"/>
          </a:xfrm>
        </p:spPr>
        <p:txBody>
          <a:bodyPr>
            <a:normAutofit/>
          </a:bodyPr>
          <a:lstStyle/>
          <a:p>
            <a:r>
              <a:rPr lang="en-US" sz="4000" b="1" dirty="0"/>
              <a:t>Picture of Arduino IDE</a:t>
            </a:r>
          </a:p>
        </p:txBody>
      </p:sp>
      <p:sp>
        <p:nvSpPr>
          <p:cNvPr id="13" name="Rectangle 16">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omputer screen&#10;&#10;Description automatically generated">
            <a:extLst>
              <a:ext uri="{FF2B5EF4-FFF2-40B4-BE49-F238E27FC236}">
                <a16:creationId xmlns:a16="http://schemas.microsoft.com/office/drawing/2014/main" id="{2D681F8C-2450-4319-A3BF-77937EC16125}"/>
              </a:ext>
            </a:extLst>
          </p:cNvPr>
          <p:cNvPicPr>
            <a:picLocks noChangeAspect="1"/>
          </p:cNvPicPr>
          <p:nvPr/>
        </p:nvPicPr>
        <p:blipFill rotWithShape="1">
          <a:blip r:embed="rId2"/>
          <a:srcRect l="22990" t="3381" r="18498" b="-1"/>
          <a:stretch/>
        </p:blipFill>
        <p:spPr>
          <a:xfrm>
            <a:off x="946484" y="1590651"/>
            <a:ext cx="5149516" cy="4783102"/>
          </a:xfrm>
          <a:prstGeom prst="rect">
            <a:avLst/>
          </a:prstGeom>
        </p:spPr>
      </p:pic>
      <p:sp useBgFill="1">
        <p:nvSpPr>
          <p:cNvPr id="19" name="Rectangle 18">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829857" y="500157"/>
            <a:ext cx="3643532" cy="1319954"/>
          </a:xfrm>
        </p:spPr>
        <p:txBody>
          <a:bodyPr anchor="ctr">
            <a:normAutofit/>
          </a:bodyPr>
          <a:lstStyle/>
          <a:p>
            <a:pPr lvl="0"/>
            <a:endParaRPr lang="en-US" sz="2000" dirty="0"/>
          </a:p>
          <a:p>
            <a:pPr lvl="0"/>
            <a:r>
              <a:rPr lang="en-US" sz="2000" dirty="0"/>
              <a:t>PC running Arduino IDE</a:t>
            </a:r>
          </a:p>
          <a:p>
            <a:r>
              <a:rPr lang="en-US" sz="2000" dirty="0"/>
              <a:t>Screen shot of the program</a:t>
            </a:r>
          </a:p>
          <a:p>
            <a:pPr marL="457200" lvl="1" indent="0">
              <a:buNone/>
            </a:pPr>
            <a:endParaRPr lang="en-US" sz="2100" dirty="0"/>
          </a:p>
          <a:p>
            <a:endParaRPr lang="en-US" sz="2500" dirty="0"/>
          </a:p>
        </p:txBody>
      </p:sp>
      <p:pic>
        <p:nvPicPr>
          <p:cNvPr id="11" name="Picture 10">
            <a:extLst>
              <a:ext uri="{FF2B5EF4-FFF2-40B4-BE49-F238E27FC236}">
                <a16:creationId xmlns:a16="http://schemas.microsoft.com/office/drawing/2014/main" id="{90447450-66CC-46ED-90CF-10BE72C312A9}"/>
              </a:ext>
            </a:extLst>
          </p:cNvPr>
          <p:cNvPicPr>
            <a:picLocks noChangeAspect="1"/>
          </p:cNvPicPr>
          <p:nvPr/>
        </p:nvPicPr>
        <p:blipFill>
          <a:blip r:embed="rId3"/>
          <a:stretch>
            <a:fillRect/>
          </a:stretch>
        </p:blipFill>
        <p:spPr>
          <a:xfrm>
            <a:off x="6796087" y="1688147"/>
            <a:ext cx="4695825" cy="4686300"/>
          </a:xfrm>
          <a:prstGeom prst="rect">
            <a:avLst/>
          </a:prstGeom>
        </p:spPr>
      </p:pic>
    </p:spTree>
    <p:extLst>
      <p:ext uri="{BB962C8B-B14F-4D97-AF65-F5344CB8AC3E}">
        <p14:creationId xmlns:p14="http://schemas.microsoft.com/office/powerpoint/2010/main" val="306046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15519" y="713985"/>
            <a:ext cx="5451504" cy="796392"/>
          </a:xfrm>
        </p:spPr>
        <p:txBody>
          <a:bodyPr vert="horz" lIns="91440" tIns="45720" rIns="91440" bIns="45720" rtlCol="0" anchor="b">
            <a:normAutofit/>
          </a:bodyPr>
          <a:lstStyle/>
          <a:p>
            <a:pPr algn="ctr"/>
            <a:r>
              <a:rPr lang="en-US" sz="4000" dirty="0"/>
              <a:t>Picture of circuit</a:t>
            </a:r>
          </a:p>
        </p:txBody>
      </p:sp>
      <p:sp>
        <p:nvSpPr>
          <p:cNvPr id="3" name="Content Placeholder 2"/>
          <p:cNvSpPr>
            <a:spLocks noGrp="1"/>
          </p:cNvSpPr>
          <p:nvPr>
            <p:ph idx="4294967295"/>
          </p:nvPr>
        </p:nvSpPr>
        <p:spPr>
          <a:xfrm>
            <a:off x="1530434" y="1914635"/>
            <a:ext cx="3018553" cy="4291049"/>
          </a:xfrm>
        </p:spPr>
        <p:txBody>
          <a:bodyPr vert="horz" lIns="91440" tIns="45720" rIns="91440" bIns="45720" rtlCol="0">
            <a:normAutofit/>
          </a:bodyPr>
          <a:lstStyle/>
          <a:p>
            <a:pPr lvl="0" algn="ctr"/>
            <a:r>
              <a:rPr lang="en-US" sz="2400" dirty="0"/>
              <a:t>ESP 32 Board</a:t>
            </a:r>
          </a:p>
          <a:p>
            <a:pPr lvl="0" algn="ctr"/>
            <a:r>
              <a:rPr lang="en-US" sz="2400" dirty="0"/>
              <a:t>Colored LEDs: Red, Yellow and Green</a:t>
            </a:r>
          </a:p>
          <a:p>
            <a:pPr lvl="0" algn="ctr"/>
            <a:r>
              <a:rPr lang="en-US" sz="2400" dirty="0"/>
              <a:t>Wires</a:t>
            </a:r>
          </a:p>
          <a:p>
            <a:pPr lvl="0" algn="ctr"/>
            <a:r>
              <a:rPr lang="en-US" sz="2400" dirty="0"/>
              <a:t>Breadboard</a:t>
            </a:r>
          </a:p>
          <a:p>
            <a:endParaRPr lang="en-US" sz="2000" dirty="0"/>
          </a:p>
        </p:txBody>
      </p:sp>
      <p:pic>
        <p:nvPicPr>
          <p:cNvPr id="9" name="Graphic 8" descr="Processor">
            <a:extLst>
              <a:ext uri="{FF2B5EF4-FFF2-40B4-BE49-F238E27FC236}">
                <a16:creationId xmlns:a16="http://schemas.microsoft.com/office/drawing/2014/main" id="{F0264E36-7742-478A-BA3A-F9C45F8DB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0500" y="3847424"/>
            <a:ext cx="1873047" cy="1873047"/>
          </a:xfrm>
          <a:prstGeom prst="rect">
            <a:avLst/>
          </a:prstGeom>
        </p:spPr>
      </p:pic>
      <p:pic>
        <p:nvPicPr>
          <p:cNvPr id="16" name="Picture 15" descr="A picture containing meter&#10;&#10;Description automatically generated">
            <a:extLst>
              <a:ext uri="{FF2B5EF4-FFF2-40B4-BE49-F238E27FC236}">
                <a16:creationId xmlns:a16="http://schemas.microsoft.com/office/drawing/2014/main" id="{3859F639-C3EF-4334-B847-CBC3AFE03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77047" y="1150781"/>
            <a:ext cx="5990147" cy="4492610"/>
          </a:xfrm>
          <a:prstGeom prst="rect">
            <a:avLst/>
          </a:prstGeom>
        </p:spPr>
      </p:pic>
    </p:spTree>
    <p:extLst>
      <p:ext uri="{BB962C8B-B14F-4D97-AF65-F5344CB8AC3E}">
        <p14:creationId xmlns:p14="http://schemas.microsoft.com/office/powerpoint/2010/main" val="2847963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1657</Words>
  <Application>Microsoft Office PowerPoint</Application>
  <PresentationFormat>Widescreen</PresentationFormat>
  <Paragraphs>221</Paragraphs>
  <Slides>31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CEIS 114</vt:lpstr>
      <vt:lpstr>Introduction</vt:lpstr>
      <vt:lpstr>Plan for IoT Traffic Controller </vt:lpstr>
      <vt:lpstr>Picture of Inventory </vt:lpstr>
      <vt:lpstr>Input – Processing - Output</vt:lpstr>
      <vt:lpstr>Project Flowchart</vt:lpstr>
      <vt:lpstr>Creating the Traffic Controller </vt:lpstr>
      <vt:lpstr>Picture of Arduino IDE</vt:lpstr>
      <vt:lpstr>Picture of circuit</vt:lpstr>
      <vt:lpstr>Creating a Multiple Traffic Light Controller</vt:lpstr>
      <vt:lpstr>Picture of Circuit</vt:lpstr>
      <vt:lpstr>Screenshot of Arduino IDE</vt:lpstr>
      <vt:lpstr>Creating a Multiple Traffic Light Controller with a Cross Walk </vt:lpstr>
      <vt:lpstr>Picture of  Circuit</vt:lpstr>
      <vt:lpstr>Screenshot of Arduino IDE</vt:lpstr>
      <vt:lpstr>Code for Two Traffic Lights</vt:lpstr>
      <vt:lpstr>Screenshot of Serial Monitor</vt:lpstr>
      <vt:lpstr>Creating a Multiple Traffic Light Controller with Cross Walk and Buzzer  </vt:lpstr>
      <vt:lpstr>Picture of  Circuit</vt:lpstr>
      <vt:lpstr>Screenshot of Arduino IDE</vt:lpstr>
      <vt:lpstr>Code for Two Traffic Lights, Cross-walk, and Buzzer</vt:lpstr>
      <vt:lpstr>Screenshot of Serial Monitor</vt:lpstr>
      <vt:lpstr>Multiple Traffic Light Controller with a Cross Walk and an Emergency Buzzer with a SMART Sensor   </vt:lpstr>
      <vt:lpstr>Picture of  Circuit</vt:lpstr>
      <vt:lpstr>Screenshot of Arduino IDE</vt:lpstr>
      <vt:lpstr>Code for IoT Traffic Light with Motion Detector</vt:lpstr>
      <vt:lpstr>Screenshot of Serial Monitor</vt:lpstr>
      <vt:lpstr>Functional IoT Traffic Controller</vt:lpstr>
      <vt:lpstr>Challenges</vt:lpstr>
      <vt:lpstr>Career Skills Obtained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114 Module 1</dc:title>
  <dc:creator>Kim ..</dc:creator>
  <cp:lastModifiedBy>Kim ..</cp:lastModifiedBy>
  <cp:revision>25</cp:revision>
  <dcterms:created xsi:type="dcterms:W3CDTF">2020-02-26T00:32:14Z</dcterms:created>
  <dcterms:modified xsi:type="dcterms:W3CDTF">2020-12-24T03:37:11Z</dcterms:modified>
</cp:coreProperties>
</file>