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85" r:id="rId2"/>
    <p:sldId id="279" r:id="rId3"/>
    <p:sldId id="284" r:id="rId4"/>
    <p:sldId id="257" r:id="rId5"/>
    <p:sldId id="258" r:id="rId6"/>
    <p:sldId id="260" r:id="rId7"/>
    <p:sldId id="261" r:id="rId8"/>
    <p:sldId id="262" r:id="rId9"/>
    <p:sldId id="286" r:id="rId10"/>
    <p:sldId id="263" r:id="rId11"/>
    <p:sldId id="264" r:id="rId12"/>
    <p:sldId id="265" r:id="rId13"/>
    <p:sldId id="266" r:id="rId14"/>
    <p:sldId id="267" r:id="rId15"/>
    <p:sldId id="270" r:id="rId16"/>
    <p:sldId id="271" r:id="rId17"/>
    <p:sldId id="268" r:id="rId18"/>
    <p:sldId id="273" r:id="rId19"/>
    <p:sldId id="272" r:id="rId20"/>
    <p:sldId id="269" r:id="rId21"/>
    <p:sldId id="276" r:id="rId22"/>
    <p:sldId id="277" r:id="rId23"/>
    <p:sldId id="283" r:id="rId24"/>
    <p:sldId id="278" r:id="rId25"/>
    <p:sldId id="281" r:id="rId26"/>
    <p:sldId id="282" r:id="rId27"/>
    <p:sldId id="280" r:id="rId28"/>
    <p:sldId id="27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0" d="100"/>
          <a:sy n="40" d="100"/>
        </p:scale>
        <p:origin x="72"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C6562-8A68-44D7-8AD8-844F79AB166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B38585F-99D5-43B6-AFB5-FF90C2DD1176}">
      <dgm:prSet/>
      <dgm:spPr/>
      <dgm:t>
        <a:bodyPr/>
        <a:lstStyle/>
        <a:p>
          <a:pPr>
            <a:lnSpc>
              <a:spcPct val="100000"/>
            </a:lnSpc>
          </a:pPr>
          <a:r>
            <a:rPr lang="en-US">
              <a:latin typeface="Abadi Extra Light" panose="020B0204020104020204" pitchFamily="34" charset="0"/>
            </a:rPr>
            <a:t>VMware is a software that allows you to run virtual operating systems. </a:t>
          </a:r>
          <a:endParaRPr lang="en-US" dirty="0">
            <a:latin typeface="Abadi Extra Light" panose="020B0204020104020204" pitchFamily="34" charset="0"/>
          </a:endParaRPr>
        </a:p>
      </dgm:t>
    </dgm:pt>
    <dgm:pt modelId="{69BFD908-1BF8-449F-87C8-AB16D61C241C}" type="parTrans" cxnId="{4D6D2EED-FC1F-4DA9-81E5-40B30786845C}">
      <dgm:prSet/>
      <dgm:spPr/>
      <dgm:t>
        <a:bodyPr/>
        <a:lstStyle/>
        <a:p>
          <a:endParaRPr lang="en-US"/>
        </a:p>
      </dgm:t>
    </dgm:pt>
    <dgm:pt modelId="{26B7DD39-7BE3-4F5A-BB95-7BCD08715C88}" type="sibTrans" cxnId="{4D6D2EED-FC1F-4DA9-81E5-40B30786845C}">
      <dgm:prSet/>
      <dgm:spPr/>
      <dgm:t>
        <a:bodyPr/>
        <a:lstStyle/>
        <a:p>
          <a:endParaRPr lang="en-US"/>
        </a:p>
      </dgm:t>
    </dgm:pt>
    <dgm:pt modelId="{870D800B-0E69-45F8-9563-79190289608F}">
      <dgm:prSet/>
      <dgm:spPr/>
      <dgm:t>
        <a:bodyPr/>
        <a:lstStyle/>
        <a:p>
          <a:pPr>
            <a:lnSpc>
              <a:spcPct val="100000"/>
            </a:lnSpc>
          </a:pPr>
          <a:r>
            <a:rPr lang="en-US">
              <a:latin typeface="Abadi Extra Light" panose="020B0204020104020204" pitchFamily="34" charset="0"/>
            </a:rPr>
            <a:t>Few examples of operating systems that VMWARE can run are:</a:t>
          </a:r>
          <a:endParaRPr lang="en-US" dirty="0">
            <a:latin typeface="Abadi Extra Light" panose="020B0204020104020204" pitchFamily="34" charset="0"/>
          </a:endParaRPr>
        </a:p>
      </dgm:t>
    </dgm:pt>
    <dgm:pt modelId="{F762BB3A-F5A0-493D-ACFB-65A91723B70C}" type="parTrans" cxnId="{6FEC58B3-C946-4EDD-B1D6-670E14AC9DB7}">
      <dgm:prSet/>
      <dgm:spPr/>
      <dgm:t>
        <a:bodyPr/>
        <a:lstStyle/>
        <a:p>
          <a:endParaRPr lang="en-US"/>
        </a:p>
      </dgm:t>
    </dgm:pt>
    <dgm:pt modelId="{3101E399-F64F-4EEC-AAA1-92C1C1267424}" type="sibTrans" cxnId="{6FEC58B3-C946-4EDD-B1D6-670E14AC9DB7}">
      <dgm:prSet/>
      <dgm:spPr/>
      <dgm:t>
        <a:bodyPr/>
        <a:lstStyle/>
        <a:p>
          <a:endParaRPr lang="en-US"/>
        </a:p>
      </dgm:t>
    </dgm:pt>
    <dgm:pt modelId="{693A58F9-93E0-43C1-9E6E-267288E89D3A}">
      <dgm:prSet/>
      <dgm:spPr/>
      <dgm:t>
        <a:bodyPr/>
        <a:lstStyle/>
        <a:p>
          <a:pPr>
            <a:lnSpc>
              <a:spcPct val="100000"/>
            </a:lnSpc>
          </a:pPr>
          <a:r>
            <a:rPr lang="en-US" b="0">
              <a:latin typeface="Abadi" panose="020B0604020104020204" pitchFamily="34" charset="0"/>
            </a:rPr>
            <a:t>Linux (Ubuntu)</a:t>
          </a:r>
          <a:endParaRPr lang="en-US" b="0" dirty="0">
            <a:latin typeface="Abadi" panose="020B0604020104020204" pitchFamily="34" charset="0"/>
          </a:endParaRPr>
        </a:p>
      </dgm:t>
    </dgm:pt>
    <dgm:pt modelId="{9E95CE6B-7D46-40D7-A12A-D58ED7796E03}" type="parTrans" cxnId="{7E1E3250-6794-4ABB-9A14-A01DF906C6BC}">
      <dgm:prSet/>
      <dgm:spPr/>
      <dgm:t>
        <a:bodyPr/>
        <a:lstStyle/>
        <a:p>
          <a:endParaRPr lang="en-US"/>
        </a:p>
      </dgm:t>
    </dgm:pt>
    <dgm:pt modelId="{3455A0A0-480E-466F-870F-F58E1AD3DEB1}" type="sibTrans" cxnId="{7E1E3250-6794-4ABB-9A14-A01DF906C6BC}">
      <dgm:prSet/>
      <dgm:spPr/>
      <dgm:t>
        <a:bodyPr/>
        <a:lstStyle/>
        <a:p>
          <a:endParaRPr lang="en-US"/>
        </a:p>
      </dgm:t>
    </dgm:pt>
    <dgm:pt modelId="{5468125C-5D15-4BEA-B11A-BC1E8F480129}">
      <dgm:prSet/>
      <dgm:spPr/>
      <dgm:t>
        <a:bodyPr/>
        <a:lstStyle/>
        <a:p>
          <a:pPr>
            <a:lnSpc>
              <a:spcPct val="100000"/>
            </a:lnSpc>
          </a:pPr>
          <a:r>
            <a:rPr lang="en-US" b="0">
              <a:latin typeface="Abadi" panose="020B0604020104020204" pitchFamily="34" charset="0"/>
            </a:rPr>
            <a:t>Windows 10 (including some older versions)</a:t>
          </a:r>
          <a:endParaRPr lang="en-US" b="0" dirty="0">
            <a:latin typeface="Abadi" panose="020B0604020104020204" pitchFamily="34" charset="0"/>
          </a:endParaRPr>
        </a:p>
      </dgm:t>
    </dgm:pt>
    <dgm:pt modelId="{DFCCBAF5-4E36-4E0E-A89F-93E76044D0D8}" type="parTrans" cxnId="{899AC02C-EB36-4F94-9C2A-D5B8E7E11884}">
      <dgm:prSet/>
      <dgm:spPr/>
      <dgm:t>
        <a:bodyPr/>
        <a:lstStyle/>
        <a:p>
          <a:endParaRPr lang="en-US"/>
        </a:p>
      </dgm:t>
    </dgm:pt>
    <dgm:pt modelId="{B3EB3E02-5E8C-4D85-93F2-F3C9806EA04F}" type="sibTrans" cxnId="{899AC02C-EB36-4F94-9C2A-D5B8E7E11884}">
      <dgm:prSet/>
      <dgm:spPr/>
      <dgm:t>
        <a:bodyPr/>
        <a:lstStyle/>
        <a:p>
          <a:endParaRPr lang="en-US"/>
        </a:p>
      </dgm:t>
    </dgm:pt>
    <dgm:pt modelId="{DB7510F5-32A8-48D1-97C3-315191608775}">
      <dgm:prSet/>
      <dgm:spPr/>
      <dgm:t>
        <a:bodyPr/>
        <a:lstStyle/>
        <a:p>
          <a:pPr>
            <a:lnSpc>
              <a:spcPct val="100000"/>
            </a:lnSpc>
          </a:pPr>
          <a:r>
            <a:rPr lang="en-US" b="0">
              <a:latin typeface="Abadi" panose="020B0604020104020204" pitchFamily="34" charset="0"/>
            </a:rPr>
            <a:t>Red Hat </a:t>
          </a:r>
          <a:endParaRPr lang="en-US" b="0" dirty="0">
            <a:latin typeface="Abadi" panose="020B0604020104020204" pitchFamily="34" charset="0"/>
          </a:endParaRPr>
        </a:p>
      </dgm:t>
    </dgm:pt>
    <dgm:pt modelId="{0295943D-90FE-4403-80D1-8E4B54CECD06}" type="parTrans" cxnId="{46315BCB-D5EC-42DB-81A6-892850B8BB7B}">
      <dgm:prSet/>
      <dgm:spPr/>
      <dgm:t>
        <a:bodyPr/>
        <a:lstStyle/>
        <a:p>
          <a:endParaRPr lang="en-US"/>
        </a:p>
      </dgm:t>
    </dgm:pt>
    <dgm:pt modelId="{926E8E26-8F27-409A-879C-D91BE325CA63}" type="sibTrans" cxnId="{46315BCB-D5EC-42DB-81A6-892850B8BB7B}">
      <dgm:prSet/>
      <dgm:spPr/>
      <dgm:t>
        <a:bodyPr/>
        <a:lstStyle/>
        <a:p>
          <a:endParaRPr lang="en-US"/>
        </a:p>
      </dgm:t>
    </dgm:pt>
    <dgm:pt modelId="{DFF366D3-332F-45FB-981E-B18A0D399545}">
      <dgm:prSet/>
      <dgm:spPr/>
      <dgm:t>
        <a:bodyPr/>
        <a:lstStyle/>
        <a:p>
          <a:pPr>
            <a:lnSpc>
              <a:spcPct val="100000"/>
            </a:lnSpc>
          </a:pPr>
          <a:r>
            <a:rPr lang="en-US" b="0">
              <a:latin typeface="Abadi" panose="020B0604020104020204" pitchFamily="34" charset="0"/>
            </a:rPr>
            <a:t>Oracle</a:t>
          </a:r>
          <a:endParaRPr lang="en-US" b="0" dirty="0">
            <a:latin typeface="Abadi" panose="020B0604020104020204" pitchFamily="34" charset="0"/>
          </a:endParaRPr>
        </a:p>
      </dgm:t>
    </dgm:pt>
    <dgm:pt modelId="{98FDCDE4-77DB-4933-8198-F2DF8CFB14A3}" type="parTrans" cxnId="{4703DF2F-EFBD-4266-A463-7A97F63A8472}">
      <dgm:prSet/>
      <dgm:spPr/>
      <dgm:t>
        <a:bodyPr/>
        <a:lstStyle/>
        <a:p>
          <a:endParaRPr lang="en-US"/>
        </a:p>
      </dgm:t>
    </dgm:pt>
    <dgm:pt modelId="{92A558AF-4A41-4182-848F-4A91CC8DCEEC}" type="sibTrans" cxnId="{4703DF2F-EFBD-4266-A463-7A97F63A8472}">
      <dgm:prSet/>
      <dgm:spPr/>
      <dgm:t>
        <a:bodyPr/>
        <a:lstStyle/>
        <a:p>
          <a:endParaRPr lang="en-US"/>
        </a:p>
      </dgm:t>
    </dgm:pt>
    <dgm:pt modelId="{E1AC251F-D6A0-44C3-8D4A-336D290EDC24}">
      <dgm:prSet/>
      <dgm:spPr/>
      <dgm:t>
        <a:bodyPr/>
        <a:lstStyle/>
        <a:p>
          <a:pPr>
            <a:lnSpc>
              <a:spcPct val="100000"/>
            </a:lnSpc>
          </a:pPr>
          <a:r>
            <a:rPr lang="en-US">
              <a:latin typeface="Abadi Extra Light" panose="020B0204020104020204" pitchFamily="34" charset="0"/>
            </a:rPr>
            <a:t>With VMware installed it is now a virtual sandbox where I can run the necessary software to test my IoT device. </a:t>
          </a:r>
          <a:endParaRPr lang="en-US" dirty="0">
            <a:latin typeface="Abadi Extra Light" panose="020B0204020104020204" pitchFamily="34" charset="0"/>
          </a:endParaRPr>
        </a:p>
      </dgm:t>
    </dgm:pt>
    <dgm:pt modelId="{1BE71CAB-41F0-4039-BC36-4E437A5B6649}" type="parTrans" cxnId="{6B104529-42DC-4A0C-8876-4005BB8A86B6}">
      <dgm:prSet/>
      <dgm:spPr/>
      <dgm:t>
        <a:bodyPr/>
        <a:lstStyle/>
        <a:p>
          <a:endParaRPr lang="en-US"/>
        </a:p>
      </dgm:t>
    </dgm:pt>
    <dgm:pt modelId="{69AAD175-D48F-428B-8ED1-C4EF001DFA39}" type="sibTrans" cxnId="{6B104529-42DC-4A0C-8876-4005BB8A86B6}">
      <dgm:prSet/>
      <dgm:spPr/>
      <dgm:t>
        <a:bodyPr/>
        <a:lstStyle/>
        <a:p>
          <a:endParaRPr lang="en-US"/>
        </a:p>
      </dgm:t>
    </dgm:pt>
    <dgm:pt modelId="{E85DD588-E18B-4CFE-8A91-6BDCE4508329}" type="pres">
      <dgm:prSet presAssocID="{035C6562-8A68-44D7-8AD8-844F79AB1667}" presName="root" presStyleCnt="0">
        <dgm:presLayoutVars>
          <dgm:dir/>
          <dgm:resizeHandles val="exact"/>
        </dgm:presLayoutVars>
      </dgm:prSet>
      <dgm:spPr/>
    </dgm:pt>
    <dgm:pt modelId="{D7703AFA-47A8-46BD-94C1-0153E8E55A0E}" type="pres">
      <dgm:prSet presAssocID="{3B38585F-99D5-43B6-AFB5-FF90C2DD1176}" presName="compNode" presStyleCnt="0"/>
      <dgm:spPr/>
    </dgm:pt>
    <dgm:pt modelId="{98A68180-5A1E-40AD-870E-51FC44314288}" type="pres">
      <dgm:prSet presAssocID="{3B38585F-99D5-43B6-AFB5-FF90C2DD1176}" presName="bgRect" presStyleLbl="bgShp" presStyleIdx="0" presStyleCnt="3"/>
      <dgm:spPr/>
    </dgm:pt>
    <dgm:pt modelId="{13705A06-A8A6-4864-A619-9A2701BBDF4B}" type="pres">
      <dgm:prSet presAssocID="{3B38585F-99D5-43B6-AFB5-FF90C2DD117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9E399F4C-138B-475D-BADA-B22D65CBD1F4}" type="pres">
      <dgm:prSet presAssocID="{3B38585F-99D5-43B6-AFB5-FF90C2DD1176}" presName="spaceRect" presStyleCnt="0"/>
      <dgm:spPr/>
    </dgm:pt>
    <dgm:pt modelId="{7AEF691C-2A3F-4AE5-A0E8-D8023AEB7448}" type="pres">
      <dgm:prSet presAssocID="{3B38585F-99D5-43B6-AFB5-FF90C2DD1176}" presName="parTx" presStyleLbl="revTx" presStyleIdx="0" presStyleCnt="4">
        <dgm:presLayoutVars>
          <dgm:chMax val="0"/>
          <dgm:chPref val="0"/>
        </dgm:presLayoutVars>
      </dgm:prSet>
      <dgm:spPr/>
    </dgm:pt>
    <dgm:pt modelId="{9929D0A4-DB83-4F76-94CB-320D95A27D33}" type="pres">
      <dgm:prSet presAssocID="{26B7DD39-7BE3-4F5A-BB95-7BCD08715C88}" presName="sibTrans" presStyleCnt="0"/>
      <dgm:spPr/>
    </dgm:pt>
    <dgm:pt modelId="{A4EF7E91-AA61-4226-9B55-6CD4B7BE03B6}" type="pres">
      <dgm:prSet presAssocID="{870D800B-0E69-45F8-9563-79190289608F}" presName="compNode" presStyleCnt="0"/>
      <dgm:spPr/>
    </dgm:pt>
    <dgm:pt modelId="{954788F2-18A9-468A-AD3A-A47D4F20949F}" type="pres">
      <dgm:prSet presAssocID="{870D800B-0E69-45F8-9563-79190289608F}" presName="bgRect" presStyleLbl="bgShp" presStyleIdx="1" presStyleCnt="3"/>
      <dgm:spPr/>
    </dgm:pt>
    <dgm:pt modelId="{31426CCC-E903-4B84-AB4D-5AA0CC7109D8}" type="pres">
      <dgm:prSet presAssocID="{870D800B-0E69-45F8-9563-7919028960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94F0EE9F-2198-44B3-96A3-7DFD010AE536}" type="pres">
      <dgm:prSet presAssocID="{870D800B-0E69-45F8-9563-79190289608F}" presName="spaceRect" presStyleCnt="0"/>
      <dgm:spPr/>
    </dgm:pt>
    <dgm:pt modelId="{03E1787C-0499-45CD-A17D-83EE6826A7DB}" type="pres">
      <dgm:prSet presAssocID="{870D800B-0E69-45F8-9563-79190289608F}" presName="parTx" presStyleLbl="revTx" presStyleIdx="1" presStyleCnt="4">
        <dgm:presLayoutVars>
          <dgm:chMax val="0"/>
          <dgm:chPref val="0"/>
        </dgm:presLayoutVars>
      </dgm:prSet>
      <dgm:spPr/>
    </dgm:pt>
    <dgm:pt modelId="{651B1C0A-8C1B-4248-8D38-2E72ED9D19AA}" type="pres">
      <dgm:prSet presAssocID="{870D800B-0E69-45F8-9563-79190289608F}" presName="desTx" presStyleLbl="revTx" presStyleIdx="2" presStyleCnt="4">
        <dgm:presLayoutVars/>
      </dgm:prSet>
      <dgm:spPr/>
    </dgm:pt>
    <dgm:pt modelId="{B707A72D-66B6-47E5-970E-4B01796DAEBE}" type="pres">
      <dgm:prSet presAssocID="{3101E399-F64F-4EEC-AAA1-92C1C1267424}" presName="sibTrans" presStyleCnt="0"/>
      <dgm:spPr/>
    </dgm:pt>
    <dgm:pt modelId="{3DC83A28-CFA6-4829-B375-7D709F199A2B}" type="pres">
      <dgm:prSet presAssocID="{E1AC251F-D6A0-44C3-8D4A-336D290EDC24}" presName="compNode" presStyleCnt="0"/>
      <dgm:spPr/>
    </dgm:pt>
    <dgm:pt modelId="{F2551DD0-D1A6-4617-A106-6678D3B0E21B}" type="pres">
      <dgm:prSet presAssocID="{E1AC251F-D6A0-44C3-8D4A-336D290EDC24}" presName="bgRect" presStyleLbl="bgShp" presStyleIdx="2" presStyleCnt="3"/>
      <dgm:spPr/>
    </dgm:pt>
    <dgm:pt modelId="{EF177FAD-0BB5-4D38-A01E-433A0C12F1FF}" type="pres">
      <dgm:prSet presAssocID="{E1AC251F-D6A0-44C3-8D4A-336D290EDC2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ud Computing"/>
        </a:ext>
      </dgm:extLst>
    </dgm:pt>
    <dgm:pt modelId="{612A34E1-9119-4EB8-8630-2475AA4F31B9}" type="pres">
      <dgm:prSet presAssocID="{E1AC251F-D6A0-44C3-8D4A-336D290EDC24}" presName="spaceRect" presStyleCnt="0"/>
      <dgm:spPr/>
    </dgm:pt>
    <dgm:pt modelId="{265A6217-088D-434F-B124-EC704D15E072}" type="pres">
      <dgm:prSet presAssocID="{E1AC251F-D6A0-44C3-8D4A-336D290EDC24}" presName="parTx" presStyleLbl="revTx" presStyleIdx="3" presStyleCnt="4">
        <dgm:presLayoutVars>
          <dgm:chMax val="0"/>
          <dgm:chPref val="0"/>
        </dgm:presLayoutVars>
      </dgm:prSet>
      <dgm:spPr/>
    </dgm:pt>
  </dgm:ptLst>
  <dgm:cxnLst>
    <dgm:cxn modelId="{6B104529-42DC-4A0C-8876-4005BB8A86B6}" srcId="{035C6562-8A68-44D7-8AD8-844F79AB1667}" destId="{E1AC251F-D6A0-44C3-8D4A-336D290EDC24}" srcOrd="2" destOrd="0" parTransId="{1BE71CAB-41F0-4039-BC36-4E437A5B6649}" sibTransId="{69AAD175-D48F-428B-8ED1-C4EF001DFA39}"/>
    <dgm:cxn modelId="{899AC02C-EB36-4F94-9C2A-D5B8E7E11884}" srcId="{870D800B-0E69-45F8-9563-79190289608F}" destId="{5468125C-5D15-4BEA-B11A-BC1E8F480129}" srcOrd="1" destOrd="0" parTransId="{DFCCBAF5-4E36-4E0E-A89F-93E76044D0D8}" sibTransId="{B3EB3E02-5E8C-4D85-93F2-F3C9806EA04F}"/>
    <dgm:cxn modelId="{58DE022D-98CA-4710-86EB-30D9D95951D9}" type="presOf" srcId="{DFF366D3-332F-45FB-981E-B18A0D399545}" destId="{651B1C0A-8C1B-4248-8D38-2E72ED9D19AA}" srcOrd="0" destOrd="3" presId="urn:microsoft.com/office/officeart/2018/2/layout/IconVerticalSolidList"/>
    <dgm:cxn modelId="{4703DF2F-EFBD-4266-A463-7A97F63A8472}" srcId="{870D800B-0E69-45F8-9563-79190289608F}" destId="{DFF366D3-332F-45FB-981E-B18A0D399545}" srcOrd="3" destOrd="0" parTransId="{98FDCDE4-77DB-4933-8198-F2DF8CFB14A3}" sibTransId="{92A558AF-4A41-4182-848F-4A91CC8DCEEC}"/>
    <dgm:cxn modelId="{1BDD3D44-9183-4817-B97B-792B8332D383}" type="presOf" srcId="{E1AC251F-D6A0-44C3-8D4A-336D290EDC24}" destId="{265A6217-088D-434F-B124-EC704D15E072}" srcOrd="0" destOrd="0" presId="urn:microsoft.com/office/officeart/2018/2/layout/IconVerticalSolidList"/>
    <dgm:cxn modelId="{7E1E3250-6794-4ABB-9A14-A01DF906C6BC}" srcId="{870D800B-0E69-45F8-9563-79190289608F}" destId="{693A58F9-93E0-43C1-9E6E-267288E89D3A}" srcOrd="0" destOrd="0" parTransId="{9E95CE6B-7D46-40D7-A12A-D58ED7796E03}" sibTransId="{3455A0A0-480E-466F-870F-F58E1AD3DEB1}"/>
    <dgm:cxn modelId="{60748499-561B-49A6-A619-D07190DCAF63}" type="presOf" srcId="{870D800B-0E69-45F8-9563-79190289608F}" destId="{03E1787C-0499-45CD-A17D-83EE6826A7DB}" srcOrd="0" destOrd="0" presId="urn:microsoft.com/office/officeart/2018/2/layout/IconVerticalSolidList"/>
    <dgm:cxn modelId="{6FEC58B3-C946-4EDD-B1D6-670E14AC9DB7}" srcId="{035C6562-8A68-44D7-8AD8-844F79AB1667}" destId="{870D800B-0E69-45F8-9563-79190289608F}" srcOrd="1" destOrd="0" parTransId="{F762BB3A-F5A0-493D-ACFB-65A91723B70C}" sibTransId="{3101E399-F64F-4EEC-AAA1-92C1C1267424}"/>
    <dgm:cxn modelId="{09DE5BBD-F9BD-41CA-8BB5-0504200786CE}" type="presOf" srcId="{5468125C-5D15-4BEA-B11A-BC1E8F480129}" destId="{651B1C0A-8C1B-4248-8D38-2E72ED9D19AA}" srcOrd="0" destOrd="1" presId="urn:microsoft.com/office/officeart/2018/2/layout/IconVerticalSolidList"/>
    <dgm:cxn modelId="{46315BCB-D5EC-42DB-81A6-892850B8BB7B}" srcId="{870D800B-0E69-45F8-9563-79190289608F}" destId="{DB7510F5-32A8-48D1-97C3-315191608775}" srcOrd="2" destOrd="0" parTransId="{0295943D-90FE-4403-80D1-8E4B54CECD06}" sibTransId="{926E8E26-8F27-409A-879C-D91BE325CA63}"/>
    <dgm:cxn modelId="{BA6471CB-800C-4AE0-B9DC-8A58ED6F08A0}" type="presOf" srcId="{693A58F9-93E0-43C1-9E6E-267288E89D3A}" destId="{651B1C0A-8C1B-4248-8D38-2E72ED9D19AA}" srcOrd="0" destOrd="0" presId="urn:microsoft.com/office/officeart/2018/2/layout/IconVerticalSolidList"/>
    <dgm:cxn modelId="{A5723CDF-17CB-4DE9-9027-41F579620487}" type="presOf" srcId="{3B38585F-99D5-43B6-AFB5-FF90C2DD1176}" destId="{7AEF691C-2A3F-4AE5-A0E8-D8023AEB7448}" srcOrd="0" destOrd="0" presId="urn:microsoft.com/office/officeart/2018/2/layout/IconVerticalSolidList"/>
    <dgm:cxn modelId="{42E0D6DF-BBB9-47D8-9F3E-98EE7216C494}" type="presOf" srcId="{DB7510F5-32A8-48D1-97C3-315191608775}" destId="{651B1C0A-8C1B-4248-8D38-2E72ED9D19AA}" srcOrd="0" destOrd="2" presId="urn:microsoft.com/office/officeart/2018/2/layout/IconVerticalSolidList"/>
    <dgm:cxn modelId="{4D6D2EED-FC1F-4DA9-81E5-40B30786845C}" srcId="{035C6562-8A68-44D7-8AD8-844F79AB1667}" destId="{3B38585F-99D5-43B6-AFB5-FF90C2DD1176}" srcOrd="0" destOrd="0" parTransId="{69BFD908-1BF8-449F-87C8-AB16D61C241C}" sibTransId="{26B7DD39-7BE3-4F5A-BB95-7BCD08715C88}"/>
    <dgm:cxn modelId="{2B4DD8F2-0111-4530-80FF-671642DA4145}" type="presOf" srcId="{035C6562-8A68-44D7-8AD8-844F79AB1667}" destId="{E85DD588-E18B-4CFE-8A91-6BDCE4508329}" srcOrd="0" destOrd="0" presId="urn:microsoft.com/office/officeart/2018/2/layout/IconVerticalSolidList"/>
    <dgm:cxn modelId="{963AD1D7-CAF1-473B-BE62-D2A11DEC81D6}" type="presParOf" srcId="{E85DD588-E18B-4CFE-8A91-6BDCE4508329}" destId="{D7703AFA-47A8-46BD-94C1-0153E8E55A0E}" srcOrd="0" destOrd="0" presId="urn:microsoft.com/office/officeart/2018/2/layout/IconVerticalSolidList"/>
    <dgm:cxn modelId="{E3B36B18-721E-4036-8318-E27C3078C235}" type="presParOf" srcId="{D7703AFA-47A8-46BD-94C1-0153E8E55A0E}" destId="{98A68180-5A1E-40AD-870E-51FC44314288}" srcOrd="0" destOrd="0" presId="urn:microsoft.com/office/officeart/2018/2/layout/IconVerticalSolidList"/>
    <dgm:cxn modelId="{9F6842DB-DB75-46A6-929C-173B38972493}" type="presParOf" srcId="{D7703AFA-47A8-46BD-94C1-0153E8E55A0E}" destId="{13705A06-A8A6-4864-A619-9A2701BBDF4B}" srcOrd="1" destOrd="0" presId="urn:microsoft.com/office/officeart/2018/2/layout/IconVerticalSolidList"/>
    <dgm:cxn modelId="{B4C07B99-B249-42EC-80D5-4B5A24096FD4}" type="presParOf" srcId="{D7703AFA-47A8-46BD-94C1-0153E8E55A0E}" destId="{9E399F4C-138B-475D-BADA-B22D65CBD1F4}" srcOrd="2" destOrd="0" presId="urn:microsoft.com/office/officeart/2018/2/layout/IconVerticalSolidList"/>
    <dgm:cxn modelId="{8ECE939C-4238-4DE9-AE48-1C050DECFBC6}" type="presParOf" srcId="{D7703AFA-47A8-46BD-94C1-0153E8E55A0E}" destId="{7AEF691C-2A3F-4AE5-A0E8-D8023AEB7448}" srcOrd="3" destOrd="0" presId="urn:microsoft.com/office/officeart/2018/2/layout/IconVerticalSolidList"/>
    <dgm:cxn modelId="{631901A5-44AC-40AA-8DEA-7C8CC7DB1101}" type="presParOf" srcId="{E85DD588-E18B-4CFE-8A91-6BDCE4508329}" destId="{9929D0A4-DB83-4F76-94CB-320D95A27D33}" srcOrd="1" destOrd="0" presId="urn:microsoft.com/office/officeart/2018/2/layout/IconVerticalSolidList"/>
    <dgm:cxn modelId="{FA364761-E116-49FB-8DFB-A2D4C34A7EAE}" type="presParOf" srcId="{E85DD588-E18B-4CFE-8A91-6BDCE4508329}" destId="{A4EF7E91-AA61-4226-9B55-6CD4B7BE03B6}" srcOrd="2" destOrd="0" presId="urn:microsoft.com/office/officeart/2018/2/layout/IconVerticalSolidList"/>
    <dgm:cxn modelId="{2044C3AF-BFF3-47E7-B751-C136FCF7B10F}" type="presParOf" srcId="{A4EF7E91-AA61-4226-9B55-6CD4B7BE03B6}" destId="{954788F2-18A9-468A-AD3A-A47D4F20949F}" srcOrd="0" destOrd="0" presId="urn:microsoft.com/office/officeart/2018/2/layout/IconVerticalSolidList"/>
    <dgm:cxn modelId="{07BB6ACE-CEC3-41A6-BF05-8176AAAACAEC}" type="presParOf" srcId="{A4EF7E91-AA61-4226-9B55-6CD4B7BE03B6}" destId="{31426CCC-E903-4B84-AB4D-5AA0CC7109D8}" srcOrd="1" destOrd="0" presId="urn:microsoft.com/office/officeart/2018/2/layout/IconVerticalSolidList"/>
    <dgm:cxn modelId="{551B8E95-DBDE-4C92-B760-DFA57FA16A2C}" type="presParOf" srcId="{A4EF7E91-AA61-4226-9B55-6CD4B7BE03B6}" destId="{94F0EE9F-2198-44B3-96A3-7DFD010AE536}" srcOrd="2" destOrd="0" presId="urn:microsoft.com/office/officeart/2018/2/layout/IconVerticalSolidList"/>
    <dgm:cxn modelId="{443A29CB-EFE4-49F8-81AA-66CB93BAAE42}" type="presParOf" srcId="{A4EF7E91-AA61-4226-9B55-6CD4B7BE03B6}" destId="{03E1787C-0499-45CD-A17D-83EE6826A7DB}" srcOrd="3" destOrd="0" presId="urn:microsoft.com/office/officeart/2018/2/layout/IconVerticalSolidList"/>
    <dgm:cxn modelId="{5E86BE5A-0176-4B40-9A5E-6BAE194C0C4A}" type="presParOf" srcId="{A4EF7E91-AA61-4226-9B55-6CD4B7BE03B6}" destId="{651B1C0A-8C1B-4248-8D38-2E72ED9D19AA}" srcOrd="4" destOrd="0" presId="urn:microsoft.com/office/officeart/2018/2/layout/IconVerticalSolidList"/>
    <dgm:cxn modelId="{EA3ADB2B-8A7A-4957-81A8-95E8D6EC240C}" type="presParOf" srcId="{E85DD588-E18B-4CFE-8A91-6BDCE4508329}" destId="{B707A72D-66B6-47E5-970E-4B01796DAEBE}" srcOrd="3" destOrd="0" presId="urn:microsoft.com/office/officeart/2018/2/layout/IconVerticalSolidList"/>
    <dgm:cxn modelId="{B8E980AB-8127-402A-B18D-A235B2162FA4}" type="presParOf" srcId="{E85DD588-E18B-4CFE-8A91-6BDCE4508329}" destId="{3DC83A28-CFA6-4829-B375-7D709F199A2B}" srcOrd="4" destOrd="0" presId="urn:microsoft.com/office/officeart/2018/2/layout/IconVerticalSolidList"/>
    <dgm:cxn modelId="{0FF872AB-A48A-47C6-81E3-2B5E92D7CBF5}" type="presParOf" srcId="{3DC83A28-CFA6-4829-B375-7D709F199A2B}" destId="{F2551DD0-D1A6-4617-A106-6678D3B0E21B}" srcOrd="0" destOrd="0" presId="urn:microsoft.com/office/officeart/2018/2/layout/IconVerticalSolidList"/>
    <dgm:cxn modelId="{49DCF82F-E9A9-4DE4-9E6A-3B5381FCBB25}" type="presParOf" srcId="{3DC83A28-CFA6-4829-B375-7D709F199A2B}" destId="{EF177FAD-0BB5-4D38-A01E-433A0C12F1FF}" srcOrd="1" destOrd="0" presId="urn:microsoft.com/office/officeart/2018/2/layout/IconVerticalSolidList"/>
    <dgm:cxn modelId="{D6162465-0BEB-4E29-89C3-33F30BB9E6DB}" type="presParOf" srcId="{3DC83A28-CFA6-4829-B375-7D709F199A2B}" destId="{612A34E1-9119-4EB8-8630-2475AA4F31B9}" srcOrd="2" destOrd="0" presId="urn:microsoft.com/office/officeart/2018/2/layout/IconVerticalSolidList"/>
    <dgm:cxn modelId="{5E6C3ED2-4710-4160-844A-805FF7AE28D9}" type="presParOf" srcId="{3DC83A28-CFA6-4829-B375-7D709F199A2B}" destId="{265A6217-088D-434F-B124-EC704D15E07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68180-5A1E-40AD-870E-51FC44314288}">
      <dsp:nvSpPr>
        <dsp:cNvPr id="0" name=""/>
        <dsp:cNvSpPr/>
      </dsp:nvSpPr>
      <dsp:spPr>
        <a:xfrm>
          <a:off x="0" y="517"/>
          <a:ext cx="10495129" cy="1210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705A06-A8A6-4864-A619-9A2701BBDF4B}">
      <dsp:nvSpPr>
        <dsp:cNvPr id="0" name=""/>
        <dsp:cNvSpPr/>
      </dsp:nvSpPr>
      <dsp:spPr>
        <a:xfrm>
          <a:off x="366169" y="272874"/>
          <a:ext cx="665763" cy="6657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EF691C-2A3F-4AE5-A0E8-D8023AEB7448}">
      <dsp:nvSpPr>
        <dsp:cNvPr id="0" name=""/>
        <dsp:cNvSpPr/>
      </dsp:nvSpPr>
      <dsp:spPr>
        <a:xfrm>
          <a:off x="1398102" y="517"/>
          <a:ext cx="9097026" cy="1210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109" tIns="128109" rIns="128109" bIns="128109" numCol="1" spcCol="1270" anchor="ctr" anchorCtr="0">
          <a:noAutofit/>
        </a:bodyPr>
        <a:lstStyle/>
        <a:p>
          <a:pPr marL="0" lvl="0" indent="0" algn="l" defTabSz="1111250">
            <a:lnSpc>
              <a:spcPct val="100000"/>
            </a:lnSpc>
            <a:spcBef>
              <a:spcPct val="0"/>
            </a:spcBef>
            <a:spcAft>
              <a:spcPct val="35000"/>
            </a:spcAft>
            <a:buNone/>
          </a:pPr>
          <a:r>
            <a:rPr lang="en-US" sz="2500" kern="1200">
              <a:latin typeface="Abadi Extra Light" panose="020B0204020104020204" pitchFamily="34" charset="0"/>
            </a:rPr>
            <a:t>VMware is a software that allows you to run virtual operating systems. </a:t>
          </a:r>
          <a:endParaRPr lang="en-US" sz="2500" kern="1200" dirty="0">
            <a:latin typeface="Abadi Extra Light" panose="020B0204020104020204" pitchFamily="34" charset="0"/>
          </a:endParaRPr>
        </a:p>
      </dsp:txBody>
      <dsp:txXfrm>
        <a:off x="1398102" y="517"/>
        <a:ext cx="9097026" cy="1210478"/>
      </dsp:txXfrm>
    </dsp:sp>
    <dsp:sp modelId="{954788F2-18A9-468A-AD3A-A47D4F20949F}">
      <dsp:nvSpPr>
        <dsp:cNvPr id="0" name=""/>
        <dsp:cNvSpPr/>
      </dsp:nvSpPr>
      <dsp:spPr>
        <a:xfrm>
          <a:off x="0" y="1513615"/>
          <a:ext cx="10495129" cy="1210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426CCC-E903-4B84-AB4D-5AA0CC7109D8}">
      <dsp:nvSpPr>
        <dsp:cNvPr id="0" name=""/>
        <dsp:cNvSpPr/>
      </dsp:nvSpPr>
      <dsp:spPr>
        <a:xfrm>
          <a:off x="366169" y="1785972"/>
          <a:ext cx="665763" cy="6657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E1787C-0499-45CD-A17D-83EE6826A7DB}">
      <dsp:nvSpPr>
        <dsp:cNvPr id="0" name=""/>
        <dsp:cNvSpPr/>
      </dsp:nvSpPr>
      <dsp:spPr>
        <a:xfrm>
          <a:off x="1398102" y="1513615"/>
          <a:ext cx="4722808" cy="1210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109" tIns="128109" rIns="128109" bIns="128109" numCol="1" spcCol="1270" anchor="ctr" anchorCtr="0">
          <a:noAutofit/>
        </a:bodyPr>
        <a:lstStyle/>
        <a:p>
          <a:pPr marL="0" lvl="0" indent="0" algn="l" defTabSz="1111250">
            <a:lnSpc>
              <a:spcPct val="100000"/>
            </a:lnSpc>
            <a:spcBef>
              <a:spcPct val="0"/>
            </a:spcBef>
            <a:spcAft>
              <a:spcPct val="35000"/>
            </a:spcAft>
            <a:buNone/>
          </a:pPr>
          <a:r>
            <a:rPr lang="en-US" sz="2500" kern="1200">
              <a:latin typeface="Abadi Extra Light" panose="020B0204020104020204" pitchFamily="34" charset="0"/>
            </a:rPr>
            <a:t>Few examples of operating systems that VMWARE can run are:</a:t>
          </a:r>
          <a:endParaRPr lang="en-US" sz="2500" kern="1200" dirty="0">
            <a:latin typeface="Abadi Extra Light" panose="020B0204020104020204" pitchFamily="34" charset="0"/>
          </a:endParaRPr>
        </a:p>
      </dsp:txBody>
      <dsp:txXfrm>
        <a:off x="1398102" y="1513615"/>
        <a:ext cx="4722808" cy="1210478"/>
      </dsp:txXfrm>
    </dsp:sp>
    <dsp:sp modelId="{651B1C0A-8C1B-4248-8D38-2E72ED9D19AA}">
      <dsp:nvSpPr>
        <dsp:cNvPr id="0" name=""/>
        <dsp:cNvSpPr/>
      </dsp:nvSpPr>
      <dsp:spPr>
        <a:xfrm>
          <a:off x="6120910" y="1513615"/>
          <a:ext cx="4374218" cy="1210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109" tIns="128109" rIns="128109" bIns="128109" numCol="1" spcCol="1270" anchor="ctr" anchorCtr="0">
          <a:noAutofit/>
        </a:bodyPr>
        <a:lstStyle/>
        <a:p>
          <a:pPr marL="0" lvl="0" indent="0" algn="l" defTabSz="577850">
            <a:lnSpc>
              <a:spcPct val="100000"/>
            </a:lnSpc>
            <a:spcBef>
              <a:spcPct val="0"/>
            </a:spcBef>
            <a:spcAft>
              <a:spcPct val="35000"/>
            </a:spcAft>
            <a:buNone/>
          </a:pPr>
          <a:r>
            <a:rPr lang="en-US" sz="1300" b="0" kern="1200">
              <a:latin typeface="Abadi" panose="020B0604020104020204" pitchFamily="34" charset="0"/>
            </a:rPr>
            <a:t>Linux (Ubuntu)</a:t>
          </a:r>
          <a:endParaRPr lang="en-US" sz="1300" b="0" kern="1200" dirty="0">
            <a:latin typeface="Abadi" panose="020B0604020104020204" pitchFamily="34" charset="0"/>
          </a:endParaRPr>
        </a:p>
        <a:p>
          <a:pPr marL="0" lvl="0" indent="0" algn="l" defTabSz="577850">
            <a:lnSpc>
              <a:spcPct val="100000"/>
            </a:lnSpc>
            <a:spcBef>
              <a:spcPct val="0"/>
            </a:spcBef>
            <a:spcAft>
              <a:spcPct val="35000"/>
            </a:spcAft>
            <a:buNone/>
          </a:pPr>
          <a:r>
            <a:rPr lang="en-US" sz="1300" b="0" kern="1200">
              <a:latin typeface="Abadi" panose="020B0604020104020204" pitchFamily="34" charset="0"/>
            </a:rPr>
            <a:t>Windows 10 (including some older versions)</a:t>
          </a:r>
          <a:endParaRPr lang="en-US" sz="1300" b="0" kern="1200" dirty="0">
            <a:latin typeface="Abadi" panose="020B0604020104020204" pitchFamily="34" charset="0"/>
          </a:endParaRPr>
        </a:p>
        <a:p>
          <a:pPr marL="0" lvl="0" indent="0" algn="l" defTabSz="577850">
            <a:lnSpc>
              <a:spcPct val="100000"/>
            </a:lnSpc>
            <a:spcBef>
              <a:spcPct val="0"/>
            </a:spcBef>
            <a:spcAft>
              <a:spcPct val="35000"/>
            </a:spcAft>
            <a:buNone/>
          </a:pPr>
          <a:r>
            <a:rPr lang="en-US" sz="1300" b="0" kern="1200">
              <a:latin typeface="Abadi" panose="020B0604020104020204" pitchFamily="34" charset="0"/>
            </a:rPr>
            <a:t>Red Hat </a:t>
          </a:r>
          <a:endParaRPr lang="en-US" sz="1300" b="0" kern="1200" dirty="0">
            <a:latin typeface="Abadi" panose="020B0604020104020204" pitchFamily="34" charset="0"/>
          </a:endParaRPr>
        </a:p>
        <a:p>
          <a:pPr marL="0" lvl="0" indent="0" algn="l" defTabSz="577850">
            <a:lnSpc>
              <a:spcPct val="100000"/>
            </a:lnSpc>
            <a:spcBef>
              <a:spcPct val="0"/>
            </a:spcBef>
            <a:spcAft>
              <a:spcPct val="35000"/>
            </a:spcAft>
            <a:buNone/>
          </a:pPr>
          <a:r>
            <a:rPr lang="en-US" sz="1300" b="0" kern="1200">
              <a:latin typeface="Abadi" panose="020B0604020104020204" pitchFamily="34" charset="0"/>
            </a:rPr>
            <a:t>Oracle</a:t>
          </a:r>
          <a:endParaRPr lang="en-US" sz="1300" b="0" kern="1200" dirty="0">
            <a:latin typeface="Abadi" panose="020B0604020104020204" pitchFamily="34" charset="0"/>
          </a:endParaRPr>
        </a:p>
      </dsp:txBody>
      <dsp:txXfrm>
        <a:off x="6120910" y="1513615"/>
        <a:ext cx="4374218" cy="1210478"/>
      </dsp:txXfrm>
    </dsp:sp>
    <dsp:sp modelId="{F2551DD0-D1A6-4617-A106-6678D3B0E21B}">
      <dsp:nvSpPr>
        <dsp:cNvPr id="0" name=""/>
        <dsp:cNvSpPr/>
      </dsp:nvSpPr>
      <dsp:spPr>
        <a:xfrm>
          <a:off x="0" y="3026713"/>
          <a:ext cx="10495129" cy="12104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77FAD-0BB5-4D38-A01E-433A0C12F1FF}">
      <dsp:nvSpPr>
        <dsp:cNvPr id="0" name=""/>
        <dsp:cNvSpPr/>
      </dsp:nvSpPr>
      <dsp:spPr>
        <a:xfrm>
          <a:off x="366169" y="3299070"/>
          <a:ext cx="665763" cy="6657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5A6217-088D-434F-B124-EC704D15E072}">
      <dsp:nvSpPr>
        <dsp:cNvPr id="0" name=""/>
        <dsp:cNvSpPr/>
      </dsp:nvSpPr>
      <dsp:spPr>
        <a:xfrm>
          <a:off x="1398102" y="3026713"/>
          <a:ext cx="9097026" cy="1210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109" tIns="128109" rIns="128109" bIns="128109" numCol="1" spcCol="1270" anchor="ctr" anchorCtr="0">
          <a:noAutofit/>
        </a:bodyPr>
        <a:lstStyle/>
        <a:p>
          <a:pPr marL="0" lvl="0" indent="0" algn="l" defTabSz="1111250">
            <a:lnSpc>
              <a:spcPct val="100000"/>
            </a:lnSpc>
            <a:spcBef>
              <a:spcPct val="0"/>
            </a:spcBef>
            <a:spcAft>
              <a:spcPct val="35000"/>
            </a:spcAft>
            <a:buNone/>
          </a:pPr>
          <a:r>
            <a:rPr lang="en-US" sz="2500" kern="1200">
              <a:latin typeface="Abadi Extra Light" panose="020B0204020104020204" pitchFamily="34" charset="0"/>
            </a:rPr>
            <a:t>With VMware installed it is now a virtual sandbox where I can run the necessary software to test my IoT device. </a:t>
          </a:r>
          <a:endParaRPr lang="en-US" sz="2500" kern="1200" dirty="0">
            <a:latin typeface="Abadi Extra Light" panose="020B0204020104020204" pitchFamily="34" charset="0"/>
          </a:endParaRPr>
        </a:p>
      </dsp:txBody>
      <dsp:txXfrm>
        <a:off x="1398102" y="3026713"/>
        <a:ext cx="9097026" cy="12104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83EA2F1-835D-4A66-8259-B65479B9DB4E}" type="datetimeFigureOut">
              <a:rPr lang="en-US" smtClean="0"/>
              <a:t>12/23/2020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206710899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339575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4239456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65AA-332C-46B0-9B2D-CC4B2C8C4CC8}"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3929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48722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3611084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2033462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2083787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6778026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417066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127092588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771955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171595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155815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292760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2028481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3EA2F1-835D-4A66-8259-B65479B9DB4E}" type="datetimeFigureOut">
              <a:rPr lang="en-US" smtClean="0"/>
              <a:t>12/23/2020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65AA-332C-46B0-9B2D-CC4B2C8C4CC8}" type="slidenum">
              <a:rPr lang="en-US" smtClean="0"/>
              <a:t>‹#›</a:t>
            </a:fld>
            <a:endParaRPr lang="en-US" dirty="0"/>
          </a:p>
        </p:txBody>
      </p:sp>
    </p:spTree>
    <p:extLst>
      <p:ext uri="{BB962C8B-B14F-4D97-AF65-F5344CB8AC3E}">
        <p14:creationId xmlns:p14="http://schemas.microsoft.com/office/powerpoint/2010/main" val="39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83EA2F1-835D-4A66-8259-B65479B9DB4E}" type="datetimeFigureOut">
              <a:rPr lang="en-US" smtClean="0"/>
              <a:t>12/23/2020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EC765AA-332C-46B0-9B2D-CC4B2C8C4CC8}" type="slidenum">
              <a:rPr lang="en-US" smtClean="0"/>
              <a:t>‹#›</a:t>
            </a:fld>
            <a:endParaRPr lang="en-US" dirty="0"/>
          </a:p>
        </p:txBody>
      </p:sp>
    </p:spTree>
    <p:extLst>
      <p:ext uri="{BB962C8B-B14F-4D97-AF65-F5344CB8AC3E}">
        <p14:creationId xmlns:p14="http://schemas.microsoft.com/office/powerpoint/2010/main" val="875879060"/>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8000"/>
                <a:hueMod val="106000"/>
                <a:satMod val="140000"/>
                <a:lumMod val="42000"/>
              </a:schemeClr>
              <a:schemeClr val="bg2">
                <a:tint val="98000"/>
                <a:hueMod val="92000"/>
                <a:satMod val="220000"/>
                <a:lumMod val="90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8173-67AB-42C3-A826-88A8ED40E45B}"/>
              </a:ext>
            </a:extLst>
          </p:cNvPr>
          <p:cNvSpPr>
            <a:spLocks noGrp="1"/>
          </p:cNvSpPr>
          <p:nvPr>
            <p:ph type="ctrTitle"/>
          </p:nvPr>
        </p:nvSpPr>
        <p:spPr>
          <a:xfrm>
            <a:off x="6532728" y="2251881"/>
            <a:ext cx="3966948" cy="1400132"/>
          </a:xfrm>
        </p:spPr>
        <p:txBody>
          <a:bodyPr/>
          <a:lstStyle/>
          <a:p>
            <a:r>
              <a:rPr lang="en-US" sz="3000" b="1" dirty="0">
                <a:latin typeface="Abadi Extra Light" panose="020B0204020104020204" pitchFamily="34" charset="0"/>
              </a:rPr>
              <a:t>IoT Virtual System</a:t>
            </a:r>
            <a:br>
              <a:rPr lang="en-US" b="1" dirty="0">
                <a:latin typeface="Abadi Extra Light" panose="020B0204020104020204" pitchFamily="34" charset="0"/>
              </a:rPr>
            </a:br>
            <a:endParaRPr lang="en-US" dirty="0"/>
          </a:p>
        </p:txBody>
      </p:sp>
      <p:sp>
        <p:nvSpPr>
          <p:cNvPr id="3" name="Subtitle 2">
            <a:extLst>
              <a:ext uri="{FF2B5EF4-FFF2-40B4-BE49-F238E27FC236}">
                <a16:creationId xmlns:a16="http://schemas.microsoft.com/office/drawing/2014/main" id="{42EB7B5D-58EE-4166-B869-9A78E904BF3D}"/>
              </a:ext>
            </a:extLst>
          </p:cNvPr>
          <p:cNvSpPr>
            <a:spLocks noGrp="1"/>
          </p:cNvSpPr>
          <p:nvPr>
            <p:ph type="subTitle" idx="1"/>
          </p:nvPr>
        </p:nvSpPr>
        <p:spPr>
          <a:xfrm>
            <a:off x="2386071" y="4990295"/>
            <a:ext cx="3391612" cy="1655762"/>
          </a:xfrm>
        </p:spPr>
        <p:txBody>
          <a:bodyPr>
            <a:normAutofit fontScale="92500" lnSpcReduction="20000"/>
          </a:bodyPr>
          <a:lstStyle/>
          <a:p>
            <a:r>
              <a:rPr lang="en-US" dirty="0">
                <a:solidFill>
                  <a:schemeClr val="accent1"/>
                </a:solidFill>
                <a:latin typeface="Abadi" panose="020B0604020104020204" pitchFamily="34" charset="0"/>
                <a:cs typeface="Aparajita" panose="020B0502040204020203" pitchFamily="18" charset="0"/>
              </a:rPr>
              <a:t>Kimberly Hernandez</a:t>
            </a:r>
          </a:p>
          <a:p>
            <a:r>
              <a:rPr lang="en-US" dirty="0">
                <a:solidFill>
                  <a:schemeClr val="accent1"/>
                </a:solidFill>
                <a:latin typeface="Abadi" panose="020B0604020104020204" pitchFamily="34" charset="0"/>
                <a:cs typeface="Aparajita" panose="020B0502040204020203" pitchFamily="18" charset="0"/>
              </a:rPr>
              <a:t>DeVry University CEIS 106</a:t>
            </a:r>
          </a:p>
          <a:p>
            <a:r>
              <a:rPr lang="en-US" dirty="0">
                <a:solidFill>
                  <a:schemeClr val="accent1"/>
                </a:solidFill>
                <a:latin typeface="Abadi" panose="020B0604020104020204" pitchFamily="34" charset="0"/>
                <a:cs typeface="Aparajita" panose="020B0502040204020203" pitchFamily="18" charset="0"/>
              </a:rPr>
              <a:t>12/16/19</a:t>
            </a:r>
          </a:p>
          <a:p>
            <a:r>
              <a:rPr lang="en-US" dirty="0">
                <a:solidFill>
                  <a:schemeClr val="accent1"/>
                </a:solidFill>
                <a:latin typeface="Abadi" panose="020B0604020104020204" pitchFamily="34" charset="0"/>
                <a:cs typeface="Aparajita" panose="020B0502040204020203" pitchFamily="18" charset="0"/>
              </a:rPr>
              <a:t>Nabeel BAIG</a:t>
            </a:r>
            <a:endParaRPr lang="en-US" dirty="0">
              <a:solidFill>
                <a:schemeClr val="accent1"/>
              </a:solidFill>
            </a:endParaRPr>
          </a:p>
        </p:txBody>
      </p:sp>
      <p:sp>
        <p:nvSpPr>
          <p:cNvPr id="4" name="TextBox 3">
            <a:extLst>
              <a:ext uri="{FF2B5EF4-FFF2-40B4-BE49-F238E27FC236}">
                <a16:creationId xmlns:a16="http://schemas.microsoft.com/office/drawing/2014/main" id="{8BCE539D-D2DE-433D-A6E3-09A4BE6B6704}"/>
              </a:ext>
            </a:extLst>
          </p:cNvPr>
          <p:cNvSpPr txBox="1"/>
          <p:nvPr/>
        </p:nvSpPr>
        <p:spPr>
          <a:xfrm>
            <a:off x="2777177" y="2251881"/>
            <a:ext cx="3926006" cy="954107"/>
          </a:xfrm>
          <a:prstGeom prst="rect">
            <a:avLst/>
          </a:prstGeom>
          <a:noFill/>
        </p:spPr>
        <p:txBody>
          <a:bodyPr wrap="square" rtlCol="0">
            <a:spAutoFit/>
          </a:bodyPr>
          <a:lstStyle/>
          <a:p>
            <a:r>
              <a:rPr lang="en-US" sz="5600" b="1" dirty="0">
                <a:latin typeface="Abadi Extra Light" panose="020B0204020104020204" pitchFamily="34" charset="0"/>
              </a:rPr>
              <a:t>CEIS 106</a:t>
            </a:r>
          </a:p>
        </p:txBody>
      </p:sp>
      <p:cxnSp>
        <p:nvCxnSpPr>
          <p:cNvPr id="6" name="Straight Connector 5">
            <a:extLst>
              <a:ext uri="{FF2B5EF4-FFF2-40B4-BE49-F238E27FC236}">
                <a16:creationId xmlns:a16="http://schemas.microsoft.com/office/drawing/2014/main" id="{FE451831-7427-4C81-9776-486DCF978ED8}"/>
              </a:ext>
            </a:extLst>
          </p:cNvPr>
          <p:cNvCxnSpPr/>
          <p:nvPr/>
        </p:nvCxnSpPr>
        <p:spPr>
          <a:xfrm>
            <a:off x="6055056" y="1264413"/>
            <a:ext cx="0" cy="285238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604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439299" y="1073889"/>
            <a:ext cx="2751310" cy="955258"/>
          </a:xfrm>
        </p:spPr>
        <p:txBody>
          <a:bodyPr>
            <a:normAutofit/>
          </a:bodyPr>
          <a:lstStyle/>
          <a:p>
            <a:r>
              <a:rPr lang="en-US" sz="4000" b="1" dirty="0">
                <a:solidFill>
                  <a:schemeClr val="accent1"/>
                </a:solidFill>
                <a:latin typeface="Abadi Extra Light" panose="020B0204020104020204" pitchFamily="34" charset="0"/>
              </a:rPr>
              <a:t>VMWare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313421" y="2029147"/>
            <a:ext cx="2488052" cy="3811588"/>
          </a:xfrm>
        </p:spPr>
        <p:txBody>
          <a:bodyPr>
            <a:normAutofit/>
          </a:bodyPr>
          <a:lstStyle/>
          <a:p>
            <a:pPr algn="ctr"/>
            <a:r>
              <a:rPr lang="en-US" sz="2400" dirty="0">
                <a:latin typeface="Abadi Extra Light" panose="020B0204020104020204" pitchFamily="34" charset="0"/>
              </a:rPr>
              <a:t>Screenshot of VMWare installed</a:t>
            </a:r>
            <a:endParaRPr lang="en-US" sz="2400" b="1" dirty="0">
              <a:latin typeface="Abadi Extra Light" panose="020B0204020104020204" pitchFamily="34" charset="0"/>
            </a:endParaRPr>
          </a:p>
          <a:p>
            <a:endParaRPr lang="en-US" dirty="0"/>
          </a:p>
          <a:p>
            <a:endParaRPr lang="en-US" dirty="0"/>
          </a:p>
          <a:p>
            <a:endParaRPr lang="en-US" dirty="0"/>
          </a:p>
        </p:txBody>
      </p:sp>
      <p:pic>
        <p:nvPicPr>
          <p:cNvPr id="4" name="Picture 3">
            <a:extLst>
              <a:ext uri="{FF2B5EF4-FFF2-40B4-BE49-F238E27FC236}">
                <a16:creationId xmlns:a16="http://schemas.microsoft.com/office/drawing/2014/main" id="{CBF6B6DC-63CF-4FE2-9835-F81A5EC12E95}"/>
              </a:ext>
            </a:extLst>
          </p:cNvPr>
          <p:cNvPicPr>
            <a:picLocks noChangeAspect="1"/>
          </p:cNvPicPr>
          <p:nvPr/>
        </p:nvPicPr>
        <p:blipFill>
          <a:blip r:embed="rId2"/>
          <a:stretch>
            <a:fillRect/>
          </a:stretch>
        </p:blipFill>
        <p:spPr>
          <a:xfrm>
            <a:off x="4488494" y="1298972"/>
            <a:ext cx="6390085" cy="4260056"/>
          </a:xfrm>
          <a:prstGeom prst="rect">
            <a:avLst/>
          </a:prstGeom>
        </p:spPr>
      </p:pic>
    </p:spTree>
    <p:extLst>
      <p:ext uri="{BB962C8B-B14F-4D97-AF65-F5344CB8AC3E}">
        <p14:creationId xmlns:p14="http://schemas.microsoft.com/office/powerpoint/2010/main" val="137700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4FCF-7952-47D9-B80A-FF44758A83C3}"/>
              </a:ext>
            </a:extLst>
          </p:cNvPr>
          <p:cNvSpPr>
            <a:spLocks noGrp="1"/>
          </p:cNvSpPr>
          <p:nvPr>
            <p:ph type="title"/>
          </p:nvPr>
        </p:nvSpPr>
        <p:spPr>
          <a:xfrm>
            <a:off x="3614327" y="885640"/>
            <a:ext cx="5160291" cy="769829"/>
          </a:xfrm>
        </p:spPr>
        <p:txBody>
          <a:bodyPr>
            <a:noAutofit/>
          </a:bodyPr>
          <a:lstStyle/>
          <a:p>
            <a:r>
              <a:rPr lang="en-US" sz="4000" b="1" dirty="0">
                <a:solidFill>
                  <a:schemeClr val="accent1"/>
                </a:solidFill>
                <a:latin typeface="Abadi Extra Light" panose="020B0204020104020204" pitchFamily="34" charset="0"/>
              </a:rPr>
              <a:t>Download Linux and explore the desktop</a:t>
            </a:r>
          </a:p>
        </p:txBody>
      </p:sp>
      <p:sp>
        <p:nvSpPr>
          <p:cNvPr id="3" name="Content Placeholder 2">
            <a:extLst>
              <a:ext uri="{FF2B5EF4-FFF2-40B4-BE49-F238E27FC236}">
                <a16:creationId xmlns:a16="http://schemas.microsoft.com/office/drawing/2014/main" id="{3C4464C8-2BA3-40FF-8CED-90E03D63FCAE}"/>
              </a:ext>
            </a:extLst>
          </p:cNvPr>
          <p:cNvSpPr>
            <a:spLocks noGrp="1"/>
          </p:cNvSpPr>
          <p:nvPr>
            <p:ph idx="1"/>
          </p:nvPr>
        </p:nvSpPr>
        <p:spPr>
          <a:xfrm>
            <a:off x="1241472" y="2260065"/>
            <a:ext cx="9905999" cy="4454770"/>
          </a:xfrm>
        </p:spPr>
        <p:txBody>
          <a:bodyPr/>
          <a:lstStyle/>
          <a:p>
            <a:r>
              <a:rPr lang="en-US" dirty="0">
                <a:latin typeface="Abadi Extra Light" panose="020B0204020104020204" pitchFamily="34" charset="0"/>
              </a:rPr>
              <a:t>Linux has many open-source distributions, one of them being Ubuntu which is the chosen to use as an OS on the virtual machine. </a:t>
            </a:r>
          </a:p>
          <a:p>
            <a:r>
              <a:rPr lang="en-US" dirty="0">
                <a:latin typeface="Abadi Extra Light" panose="020B0204020104020204" pitchFamily="34" charset="0"/>
              </a:rPr>
              <a:t>Ubuntu is installed into my virtual machine.</a:t>
            </a:r>
          </a:p>
          <a:p>
            <a:r>
              <a:rPr lang="en-US" dirty="0">
                <a:latin typeface="Abadi Extra Light" panose="020B0204020104020204" pitchFamily="34" charset="0"/>
              </a:rPr>
              <a:t>Ubuntu can be navigated by using the terminal window as well as its’ graphical user interfaces or GUI.</a:t>
            </a:r>
          </a:p>
          <a:p>
            <a:r>
              <a:rPr lang="en-US" dirty="0">
                <a:latin typeface="Abadi Extra Light" panose="020B0204020104020204" pitchFamily="34" charset="0"/>
              </a:rPr>
              <a:t>Further exploring the desktop gives information on how to open a terminal window, which browser and office software it runs, and how it is different when compared to Windows 10 software. </a:t>
            </a:r>
          </a:p>
        </p:txBody>
      </p:sp>
      <p:sp>
        <p:nvSpPr>
          <p:cNvPr id="4" name="TextBox 3">
            <a:extLst>
              <a:ext uri="{FF2B5EF4-FFF2-40B4-BE49-F238E27FC236}">
                <a16:creationId xmlns:a16="http://schemas.microsoft.com/office/drawing/2014/main" id="{ECB987DC-D41E-4950-BE8F-17DCE99A727F}"/>
              </a:ext>
            </a:extLst>
          </p:cNvPr>
          <p:cNvSpPr txBox="1"/>
          <p:nvPr/>
        </p:nvSpPr>
        <p:spPr>
          <a:xfrm>
            <a:off x="1141412" y="0"/>
            <a:ext cx="2080090" cy="553998"/>
          </a:xfrm>
          <a:prstGeom prst="rect">
            <a:avLst/>
          </a:prstGeom>
          <a:noFill/>
        </p:spPr>
        <p:txBody>
          <a:bodyPr wrap="square" rtlCol="0">
            <a:spAutoFit/>
          </a:bodyPr>
          <a:lstStyle/>
          <a:p>
            <a:r>
              <a:rPr lang="en-US" sz="3000" b="1" dirty="0">
                <a:solidFill>
                  <a:schemeClr val="accent1"/>
                </a:solidFill>
                <a:latin typeface="Abadi Extra Light" panose="020B0204020104020204" pitchFamily="34" charset="0"/>
              </a:rPr>
              <a:t>Module 3</a:t>
            </a:r>
          </a:p>
        </p:txBody>
      </p:sp>
    </p:spTree>
    <p:extLst>
      <p:ext uri="{BB962C8B-B14F-4D97-AF65-F5344CB8AC3E}">
        <p14:creationId xmlns:p14="http://schemas.microsoft.com/office/powerpoint/2010/main" val="2040024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014617" y="118418"/>
            <a:ext cx="4162764" cy="888747"/>
          </a:xfrm>
        </p:spPr>
        <p:txBody>
          <a:bodyPr>
            <a:normAutofit/>
          </a:bodyPr>
          <a:lstStyle/>
          <a:p>
            <a:r>
              <a:rPr lang="en-US" sz="4000" b="1" dirty="0">
                <a:solidFill>
                  <a:schemeClr val="accent1"/>
                </a:solidFill>
                <a:latin typeface="Abadi Extra Light" panose="020B0204020104020204" pitchFamily="34" charset="0"/>
              </a:rPr>
              <a:t>Install Linux ISO</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383278" y="1007165"/>
            <a:ext cx="5425442" cy="475759"/>
          </a:xfrm>
        </p:spPr>
        <p:txBody>
          <a:bodyPr>
            <a:normAutofit fontScale="70000" lnSpcReduction="20000"/>
          </a:bodyPr>
          <a:lstStyle/>
          <a:p>
            <a:r>
              <a:rPr lang="en-US" sz="3400" dirty="0">
                <a:latin typeface="Abadi Extra Light" panose="020B0204020104020204" pitchFamily="34" charset="0"/>
              </a:rPr>
              <a:t>Screenshot showing Ubuntu Linux installed</a:t>
            </a:r>
            <a:endParaRPr lang="en-US" sz="3400" b="1" dirty="0">
              <a:latin typeface="Abadi Extra Light" panose="020B0204020104020204" pitchFamily="34" charset="0"/>
            </a:endParaRPr>
          </a:p>
          <a:p>
            <a:endParaRPr lang="en-US" dirty="0"/>
          </a:p>
          <a:p>
            <a:endParaRPr lang="en-US" dirty="0"/>
          </a:p>
          <a:p>
            <a:endParaRPr lang="en-US" dirty="0"/>
          </a:p>
        </p:txBody>
      </p:sp>
      <p:pic>
        <p:nvPicPr>
          <p:cNvPr id="6" name="Picture 5">
            <a:extLst>
              <a:ext uri="{FF2B5EF4-FFF2-40B4-BE49-F238E27FC236}">
                <a16:creationId xmlns:a16="http://schemas.microsoft.com/office/drawing/2014/main" id="{6660596F-84B6-477D-AE93-26C9975535D5}"/>
              </a:ext>
            </a:extLst>
          </p:cNvPr>
          <p:cNvPicPr>
            <a:picLocks noChangeAspect="1"/>
          </p:cNvPicPr>
          <p:nvPr/>
        </p:nvPicPr>
        <p:blipFill>
          <a:blip r:embed="rId2"/>
          <a:stretch>
            <a:fillRect/>
          </a:stretch>
        </p:blipFill>
        <p:spPr>
          <a:xfrm>
            <a:off x="1763484" y="1623601"/>
            <a:ext cx="8665029" cy="4871700"/>
          </a:xfrm>
          <a:prstGeom prst="rect">
            <a:avLst/>
          </a:prstGeom>
        </p:spPr>
      </p:pic>
    </p:spTree>
    <p:extLst>
      <p:ext uri="{BB962C8B-B14F-4D97-AF65-F5344CB8AC3E}">
        <p14:creationId xmlns:p14="http://schemas.microsoft.com/office/powerpoint/2010/main" val="2027736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756067" y="154745"/>
            <a:ext cx="6679863" cy="631548"/>
          </a:xfrm>
        </p:spPr>
        <p:txBody>
          <a:bodyPr>
            <a:normAutofit fontScale="90000"/>
          </a:bodyPr>
          <a:lstStyle/>
          <a:p>
            <a:r>
              <a:rPr lang="en-US" sz="4400" b="1" dirty="0">
                <a:solidFill>
                  <a:schemeClr val="accent1"/>
                </a:solidFill>
                <a:latin typeface="Abadi Extra Light" panose="020B0204020104020204" pitchFamily="34" charset="0"/>
              </a:rPr>
              <a:t>Explore the Linux Desktop</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046921" y="912901"/>
            <a:ext cx="10098157" cy="5691880"/>
          </a:xfrm>
        </p:spPr>
        <p:txBody>
          <a:bodyPr>
            <a:normAutofit fontScale="62500" lnSpcReduction="20000"/>
          </a:bodyPr>
          <a:lstStyle/>
          <a:p>
            <a:r>
              <a:rPr lang="en-US" sz="2900" dirty="0">
                <a:latin typeface="Abadi Extra Light" panose="020B0204020104020204" pitchFamily="34" charset="0"/>
              </a:rPr>
              <a:t>How do you open a terminal window?</a:t>
            </a:r>
          </a:p>
          <a:p>
            <a:pPr marL="285750" indent="-285750">
              <a:buFont typeface="Arial" panose="020B0604020202020204" pitchFamily="34" charset="0"/>
              <a:buChar char="•"/>
            </a:pPr>
            <a:r>
              <a:rPr lang="en-US" sz="2900" dirty="0">
                <a:latin typeface="Abadi Extra Light" panose="020B0204020104020204" pitchFamily="34" charset="0"/>
              </a:rPr>
              <a:t>To open the terminal window by right clicking the background and choosing the option to “Open Terminal”.</a:t>
            </a:r>
          </a:p>
          <a:p>
            <a:endParaRPr lang="en-US" sz="2900" dirty="0">
              <a:latin typeface="Abadi Extra Light" panose="020B0204020104020204" pitchFamily="34" charset="0"/>
            </a:endParaRPr>
          </a:p>
          <a:p>
            <a:r>
              <a:rPr lang="en-US" sz="2900" dirty="0">
                <a:latin typeface="Abadi Extra Light" panose="020B0204020104020204" pitchFamily="34" charset="0"/>
              </a:rPr>
              <a:t>Name a browser and Office software you see in Ubuntu:</a:t>
            </a:r>
          </a:p>
          <a:p>
            <a:pPr marL="285750" indent="-285750">
              <a:buFont typeface="Arial" panose="020B0604020202020204" pitchFamily="34" charset="0"/>
              <a:buChar char="•"/>
            </a:pPr>
            <a:r>
              <a:rPr lang="en-US" sz="2900" dirty="0">
                <a:latin typeface="Abadi Extra Light" panose="020B0204020104020204" pitchFamily="34" charset="0"/>
              </a:rPr>
              <a:t>Firefox is the browser in Ubuntu.  There are several Office software in Ubuntu that I have discovered like LibreOffice Calc, LibreOffice Draw, LibreOffice Impress, and LibreOffice Writer. </a:t>
            </a:r>
          </a:p>
          <a:p>
            <a:pPr marL="285750" indent="-285750">
              <a:buFont typeface="Arial" panose="020B0604020202020204" pitchFamily="34" charset="0"/>
              <a:buChar char="•"/>
            </a:pPr>
            <a:endParaRPr lang="en-US" sz="2900" dirty="0">
              <a:latin typeface="Abadi Extra Light" panose="020B0204020104020204" pitchFamily="34" charset="0"/>
            </a:endParaRPr>
          </a:p>
          <a:p>
            <a:r>
              <a:rPr lang="en-US" sz="2900" dirty="0">
                <a:latin typeface="Abadi Extra Light" panose="020B0204020104020204" pitchFamily="34" charset="0"/>
              </a:rPr>
              <a:t>How would you compare the Linux desktop to other OS’s you have used (Windows)?</a:t>
            </a:r>
          </a:p>
          <a:p>
            <a:pPr marL="285750" indent="-285750">
              <a:buFont typeface="Arial" panose="020B0604020202020204" pitchFamily="34" charset="0"/>
              <a:buChar char="•"/>
            </a:pPr>
            <a:r>
              <a:rPr lang="en-US" sz="2900" dirty="0">
                <a:latin typeface="Abadi Extra Light" panose="020B0204020104020204" pitchFamily="34" charset="0"/>
              </a:rPr>
              <a:t>The Linux desktop when compared to Microsoft Windows 10 seems user friendly.  When first logging in, some programs are already set up on a dock and when any other programs that are opened are docked on there too.  Linux is user friendly when using the applications on it, being able to navigate through each application, and when making any basic changes to them.  The applications such as the Libre Office and Mail seem comparable to Microsoft office and Microsoft Mail programs, although, the way you navigate within these programs are completely different.  It might take time to learn using Ubuntu and these programs. At this point the only thing that is not user friendly is the terminal window on Ubuntu since you must know different commands and is different when compared to Microsoft’s command prompts.</a:t>
            </a:r>
          </a:p>
          <a:p>
            <a:endParaRPr lang="en-US" dirty="0"/>
          </a:p>
          <a:p>
            <a:endParaRPr lang="en-US" dirty="0"/>
          </a:p>
        </p:txBody>
      </p:sp>
    </p:spTree>
    <p:extLst>
      <p:ext uri="{BB962C8B-B14F-4D97-AF65-F5344CB8AC3E}">
        <p14:creationId xmlns:p14="http://schemas.microsoft.com/office/powerpoint/2010/main" val="253633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4FCF-7952-47D9-B80A-FF44758A83C3}"/>
              </a:ext>
            </a:extLst>
          </p:cNvPr>
          <p:cNvSpPr>
            <a:spLocks noGrp="1"/>
          </p:cNvSpPr>
          <p:nvPr>
            <p:ph type="title"/>
          </p:nvPr>
        </p:nvSpPr>
        <p:spPr>
          <a:xfrm>
            <a:off x="3319442" y="688691"/>
            <a:ext cx="5553116" cy="769829"/>
          </a:xfrm>
        </p:spPr>
        <p:txBody>
          <a:bodyPr>
            <a:noAutofit/>
          </a:bodyPr>
          <a:lstStyle/>
          <a:p>
            <a:r>
              <a:rPr lang="en-US" sz="4000" b="1" dirty="0">
                <a:solidFill>
                  <a:schemeClr val="accent1"/>
                </a:solidFill>
                <a:latin typeface="Abadi Extra Light" panose="020B0204020104020204" pitchFamily="34" charset="0"/>
              </a:rPr>
              <a:t>Installing Arduino IDE</a:t>
            </a:r>
          </a:p>
        </p:txBody>
      </p:sp>
      <p:sp>
        <p:nvSpPr>
          <p:cNvPr id="3" name="Content Placeholder 2">
            <a:extLst>
              <a:ext uri="{FF2B5EF4-FFF2-40B4-BE49-F238E27FC236}">
                <a16:creationId xmlns:a16="http://schemas.microsoft.com/office/drawing/2014/main" id="{3C4464C8-2BA3-40FF-8CED-90E03D63FCAE}"/>
              </a:ext>
            </a:extLst>
          </p:cNvPr>
          <p:cNvSpPr>
            <a:spLocks noGrp="1"/>
          </p:cNvSpPr>
          <p:nvPr>
            <p:ph idx="1"/>
          </p:nvPr>
        </p:nvSpPr>
        <p:spPr>
          <a:xfrm>
            <a:off x="1241474" y="1649589"/>
            <a:ext cx="9905999" cy="4287187"/>
          </a:xfrm>
        </p:spPr>
        <p:txBody>
          <a:bodyPr/>
          <a:lstStyle/>
          <a:p>
            <a:r>
              <a:rPr lang="en-US" dirty="0">
                <a:latin typeface="Abadi Extra Light" panose="020B0204020104020204" pitchFamily="34" charset="0"/>
              </a:rPr>
              <a:t>Now that the virtual machine has an OS the Arduino IDE application can now be downloaded on to the OS.</a:t>
            </a:r>
          </a:p>
          <a:p>
            <a:r>
              <a:rPr lang="en-US" dirty="0">
                <a:latin typeface="Abadi Extra Light" panose="020B0204020104020204" pitchFamily="34" charset="0"/>
              </a:rPr>
              <a:t>Before installing Arduino IDE, there is further research in what a tar file and sudo command is. </a:t>
            </a:r>
          </a:p>
          <a:p>
            <a:r>
              <a:rPr lang="en-US" dirty="0">
                <a:latin typeface="Abadi Extra Light" panose="020B0204020104020204" pitchFamily="34" charset="0"/>
              </a:rPr>
              <a:t>There are a few ways to install the Arduino IDE so additional research is explored in comparison to installing software on Linux vs. Microsoft Windows.</a:t>
            </a:r>
          </a:p>
          <a:p>
            <a:r>
              <a:rPr lang="en-US" dirty="0">
                <a:latin typeface="Abadi Extra Light" panose="020B0204020104020204" pitchFamily="34" charset="0"/>
              </a:rPr>
              <a:t> The Arduino IDE application is a software that can run codes to communicate with compatible hardware and circuit set up. </a:t>
            </a:r>
          </a:p>
        </p:txBody>
      </p:sp>
      <p:sp>
        <p:nvSpPr>
          <p:cNvPr id="4" name="TextBox 3">
            <a:extLst>
              <a:ext uri="{FF2B5EF4-FFF2-40B4-BE49-F238E27FC236}">
                <a16:creationId xmlns:a16="http://schemas.microsoft.com/office/drawing/2014/main" id="{ECB987DC-D41E-4950-BE8F-17DCE99A727F}"/>
              </a:ext>
            </a:extLst>
          </p:cNvPr>
          <p:cNvSpPr txBox="1"/>
          <p:nvPr/>
        </p:nvSpPr>
        <p:spPr>
          <a:xfrm>
            <a:off x="1141412" y="0"/>
            <a:ext cx="2080090" cy="553998"/>
          </a:xfrm>
          <a:prstGeom prst="rect">
            <a:avLst/>
          </a:prstGeom>
          <a:noFill/>
        </p:spPr>
        <p:txBody>
          <a:bodyPr wrap="square" rtlCol="0">
            <a:spAutoFit/>
          </a:bodyPr>
          <a:lstStyle/>
          <a:p>
            <a:r>
              <a:rPr lang="en-US" sz="3000" b="1" dirty="0">
                <a:solidFill>
                  <a:schemeClr val="accent1"/>
                </a:solidFill>
                <a:latin typeface="Abadi Extra Light" panose="020B0204020104020204" pitchFamily="34" charset="0"/>
              </a:rPr>
              <a:t>Module 4</a:t>
            </a:r>
          </a:p>
        </p:txBody>
      </p:sp>
    </p:spTree>
    <p:extLst>
      <p:ext uri="{BB962C8B-B14F-4D97-AF65-F5344CB8AC3E}">
        <p14:creationId xmlns:p14="http://schemas.microsoft.com/office/powerpoint/2010/main" val="104698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578570" y="164672"/>
            <a:ext cx="4912941" cy="798057"/>
          </a:xfrm>
        </p:spPr>
        <p:txBody>
          <a:bodyPr>
            <a:normAutofit/>
          </a:bodyPr>
          <a:lstStyle/>
          <a:p>
            <a:r>
              <a:rPr lang="en-US" sz="4000" b="1" dirty="0">
                <a:solidFill>
                  <a:schemeClr val="accent1"/>
                </a:solidFill>
                <a:latin typeface="Abadi Extra Light" panose="020B0204020104020204" pitchFamily="34" charset="0"/>
              </a:rPr>
              <a:t>Install Arduino IDE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785403" y="945597"/>
            <a:ext cx="6499274" cy="511629"/>
          </a:xfrm>
        </p:spPr>
        <p:txBody>
          <a:bodyPr>
            <a:normAutofit lnSpcReduction="10000"/>
          </a:bodyPr>
          <a:lstStyle/>
          <a:p>
            <a:r>
              <a:rPr lang="en-US" sz="2400" dirty="0">
                <a:latin typeface="Abadi Extra Light" panose="020B0204020104020204" pitchFamily="34" charset="0"/>
              </a:rPr>
              <a:t>Screenshot showing Arduino IDE installed on Ubuntu</a:t>
            </a:r>
            <a:endParaRPr lang="en-US" sz="2400" b="1" dirty="0">
              <a:latin typeface="Abadi Extra Light" panose="020B0204020104020204" pitchFamily="34" charset="0"/>
            </a:endParaRPr>
          </a:p>
          <a:p>
            <a:endParaRPr lang="en-US" dirty="0"/>
          </a:p>
          <a:p>
            <a:endParaRPr lang="en-US" dirty="0"/>
          </a:p>
          <a:p>
            <a:endParaRPr lang="en-US" dirty="0"/>
          </a:p>
        </p:txBody>
      </p:sp>
      <p:pic>
        <p:nvPicPr>
          <p:cNvPr id="4" name="Picture 3">
            <a:extLst>
              <a:ext uri="{FF2B5EF4-FFF2-40B4-BE49-F238E27FC236}">
                <a16:creationId xmlns:a16="http://schemas.microsoft.com/office/drawing/2014/main" id="{A890533C-268D-4941-8B6C-71453DC57B7C}"/>
              </a:ext>
            </a:extLst>
          </p:cNvPr>
          <p:cNvPicPr>
            <a:picLocks noChangeAspect="1"/>
          </p:cNvPicPr>
          <p:nvPr/>
        </p:nvPicPr>
        <p:blipFill>
          <a:blip r:embed="rId2"/>
          <a:stretch>
            <a:fillRect/>
          </a:stretch>
        </p:blipFill>
        <p:spPr>
          <a:xfrm>
            <a:off x="1577764" y="1457226"/>
            <a:ext cx="9036472" cy="5080535"/>
          </a:xfrm>
          <a:prstGeom prst="rect">
            <a:avLst/>
          </a:prstGeom>
        </p:spPr>
      </p:pic>
    </p:spTree>
    <p:extLst>
      <p:ext uri="{BB962C8B-B14F-4D97-AF65-F5344CB8AC3E}">
        <p14:creationId xmlns:p14="http://schemas.microsoft.com/office/powerpoint/2010/main" val="302689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130231" y="0"/>
            <a:ext cx="8164213" cy="681943"/>
          </a:xfrm>
        </p:spPr>
        <p:txBody>
          <a:bodyPr>
            <a:normAutofit fontScale="90000"/>
          </a:bodyPr>
          <a:lstStyle/>
          <a:p>
            <a:r>
              <a:rPr lang="en-US" sz="4400" b="1" dirty="0">
                <a:solidFill>
                  <a:schemeClr val="accent1"/>
                </a:solidFill>
                <a:latin typeface="Abadi Extra Light" panose="020B0204020104020204" pitchFamily="34" charset="0"/>
              </a:rPr>
              <a:t>Questions about Installing files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83995" y="681943"/>
            <a:ext cx="10624010" cy="5858724"/>
          </a:xfrm>
        </p:spPr>
        <p:txBody>
          <a:bodyPr>
            <a:normAutofit fontScale="77500" lnSpcReduction="20000"/>
          </a:bodyPr>
          <a:lstStyle/>
          <a:p>
            <a:pPr marL="457200" indent="-457200">
              <a:buFont typeface="Arial" panose="020B0604020202020204" pitchFamily="34" charset="0"/>
              <a:buChar char="•"/>
            </a:pPr>
            <a:r>
              <a:rPr lang="en-US" sz="2600" dirty="0">
                <a:latin typeface="Abadi Extra Light" panose="020B0204020104020204" pitchFamily="34" charset="0"/>
              </a:rPr>
              <a:t>What is a tar file?</a:t>
            </a:r>
          </a:p>
          <a:p>
            <a:pPr marL="742950" lvl="1" indent="-285750">
              <a:buFont typeface="Arial" panose="020B0604020202020204" pitchFamily="34" charset="0"/>
              <a:buChar char="•"/>
            </a:pPr>
            <a:r>
              <a:rPr lang="en-US" sz="2400" dirty="0">
                <a:latin typeface="Abadi Extra Light" panose="020B0204020104020204" pitchFamily="34" charset="0"/>
              </a:rPr>
              <a:t>A tar (tape archive) file is used to create or extract archive files noting that some of these files may have an extension ending with “gz or xz”, and when an archive file is extracted it is called a tarball.  It is similar to zipped folder in Microsoft Windows where you can compress different files together or if you downloaded a file and it is zipped file you would have to extract it to access the files within it.</a:t>
            </a:r>
          </a:p>
          <a:p>
            <a:pPr marL="457200" indent="-457200">
              <a:buFont typeface="Arial" panose="020B0604020202020204" pitchFamily="34" charset="0"/>
              <a:buChar char="•"/>
            </a:pPr>
            <a:r>
              <a:rPr lang="en-US" sz="2600" dirty="0">
                <a:latin typeface="Abadi Extra Light" panose="020B0204020104020204" pitchFamily="34" charset="0"/>
              </a:rPr>
              <a:t>What is the sudo command?</a:t>
            </a:r>
          </a:p>
          <a:p>
            <a:pPr marL="742950" lvl="1" indent="-285750">
              <a:buFont typeface="Arial" panose="020B0604020202020204" pitchFamily="34" charset="0"/>
              <a:buChar char="•"/>
            </a:pPr>
            <a:r>
              <a:rPr lang="en-US" sz="2400" dirty="0">
                <a:latin typeface="Abadi Extra Light" panose="020B0204020104020204" pitchFamily="34" charset="0"/>
              </a:rPr>
              <a:t>The sudo command and a required password gives you access to act as the root user.</a:t>
            </a:r>
          </a:p>
          <a:p>
            <a:pPr marL="457200" indent="-457200">
              <a:buFont typeface="Arial" panose="020B0604020202020204" pitchFamily="34" charset="0"/>
              <a:buChar char="•"/>
            </a:pPr>
            <a:r>
              <a:rPr lang="en-US" sz="2600" dirty="0">
                <a:latin typeface="Abadi Extra Light" panose="020B0204020104020204" pitchFamily="34" charset="0"/>
              </a:rPr>
              <a:t>How would you compare installing software on Linux versus Windows or Mac?</a:t>
            </a:r>
          </a:p>
          <a:p>
            <a:pPr marL="742950" lvl="1" indent="-285750">
              <a:buFont typeface="Arial" panose="020B0604020202020204" pitchFamily="34" charset="0"/>
              <a:buChar char="•"/>
            </a:pPr>
            <a:r>
              <a:rPr lang="en-US" sz="2400" dirty="0">
                <a:latin typeface="Abadi Extra Light" panose="020B0204020104020204" pitchFamily="34" charset="0"/>
              </a:rPr>
              <a:t>When installing software on Linux compared to Windows is similar in that you are initially downloading a file or program and finding the downloaded item(s) in the downloads folder.  When you are in the downloads folder you can extract the file as you would also in Microsoft Windows.  From that point it seems that Linux is a little more complicated to continue to install programs as there are different ways you can download software in Linux; by using the sudo command or going to the file &gt; right clicking &gt; installing through “open with software install”, or if the program is already listed under the Ubuntu Software you can click install.  With Microsoft Windows the program is placed in the downloads folder, after the files are extracted, and you can double click on your downloaded software and proceed to install it.  When comparing the two there are several differences and similarities in installing programs. Depending on the preference of the owner, one may be preferable to the other. </a:t>
            </a:r>
            <a:endParaRPr lang="en-US" dirty="0"/>
          </a:p>
          <a:p>
            <a:endParaRPr lang="en-US" dirty="0"/>
          </a:p>
        </p:txBody>
      </p:sp>
    </p:spTree>
    <p:extLst>
      <p:ext uri="{BB962C8B-B14F-4D97-AF65-F5344CB8AC3E}">
        <p14:creationId xmlns:p14="http://schemas.microsoft.com/office/powerpoint/2010/main" val="3124437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Snipped 5">
            <a:extLst>
              <a:ext uri="{FF2B5EF4-FFF2-40B4-BE49-F238E27FC236}">
                <a16:creationId xmlns:a16="http://schemas.microsoft.com/office/drawing/2014/main" id="{482F08F5-3A81-4BE7-B284-A4CBC310D2C2}"/>
              </a:ext>
            </a:extLst>
          </p:cNvPr>
          <p:cNvSpPr/>
          <p:nvPr/>
        </p:nvSpPr>
        <p:spPr>
          <a:xfrm>
            <a:off x="2047477" y="1395794"/>
            <a:ext cx="2197769" cy="1182797"/>
          </a:xfrm>
          <a:prstGeom prst="snip2DiagRect">
            <a:avLst/>
          </a:prstGeom>
          <a:effectLst>
            <a:glow rad="228600">
              <a:schemeClr val="accent1">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C4FCF-7952-47D9-B80A-FF44758A83C3}"/>
              </a:ext>
            </a:extLst>
          </p:cNvPr>
          <p:cNvSpPr>
            <a:spLocks noGrp="1"/>
          </p:cNvSpPr>
          <p:nvPr>
            <p:ph type="title"/>
          </p:nvPr>
        </p:nvSpPr>
        <p:spPr>
          <a:xfrm>
            <a:off x="2485179" y="1602277"/>
            <a:ext cx="1322363" cy="769829"/>
          </a:xfrm>
        </p:spPr>
        <p:txBody>
          <a:bodyPr>
            <a:noAutofit/>
          </a:bodyPr>
          <a:lstStyle/>
          <a:p>
            <a:r>
              <a:rPr lang="en-US" sz="4000" b="1" dirty="0">
                <a:latin typeface="Abadi Extra Light" panose="020B0204020104020204" pitchFamily="34" charset="0"/>
              </a:rPr>
              <a:t>RTOS</a:t>
            </a:r>
          </a:p>
        </p:txBody>
      </p:sp>
      <p:sp>
        <p:nvSpPr>
          <p:cNvPr id="3" name="Content Placeholder 2">
            <a:extLst>
              <a:ext uri="{FF2B5EF4-FFF2-40B4-BE49-F238E27FC236}">
                <a16:creationId xmlns:a16="http://schemas.microsoft.com/office/drawing/2014/main" id="{3C4464C8-2BA3-40FF-8CED-90E03D63FCAE}"/>
              </a:ext>
            </a:extLst>
          </p:cNvPr>
          <p:cNvSpPr>
            <a:spLocks noGrp="1"/>
          </p:cNvSpPr>
          <p:nvPr>
            <p:ph idx="1"/>
          </p:nvPr>
        </p:nvSpPr>
        <p:spPr>
          <a:xfrm>
            <a:off x="4682948" y="1444051"/>
            <a:ext cx="5683807" cy="4950705"/>
          </a:xfrm>
        </p:spPr>
        <p:txBody>
          <a:bodyPr>
            <a:normAutofit fontScale="92500" lnSpcReduction="10000"/>
          </a:bodyPr>
          <a:lstStyle/>
          <a:p>
            <a:endParaRPr lang="en-US" dirty="0">
              <a:latin typeface="Abadi Extra Light" panose="020B0204020104020204" pitchFamily="34" charset="0"/>
            </a:endParaRPr>
          </a:p>
          <a:p>
            <a:r>
              <a:rPr lang="en-US" dirty="0">
                <a:latin typeface="Abadi Extra Light" panose="020B0204020104020204" pitchFamily="34" charset="0"/>
              </a:rPr>
              <a:t>The RTOS (or Real Time Operating System) is used in this project for multitasking. </a:t>
            </a:r>
          </a:p>
          <a:p>
            <a:r>
              <a:rPr lang="en-US" dirty="0">
                <a:latin typeface="Abadi Extra Light" panose="020B0204020104020204" pitchFamily="34" charset="0"/>
              </a:rPr>
              <a:t> The Arduino software must have RTOS installed in order for the IoT device’s LED light to blink and read the values of the potentiometer.</a:t>
            </a:r>
          </a:p>
          <a:p>
            <a:r>
              <a:rPr lang="en-US" dirty="0">
                <a:latin typeface="Abadi Extra Light" panose="020B0204020104020204" pitchFamily="34" charset="0"/>
              </a:rPr>
              <a:t>Further looking into what RTOS is and why is it important to the IoT information is provided on the next slide. </a:t>
            </a:r>
          </a:p>
          <a:p>
            <a:r>
              <a:rPr lang="en-US" dirty="0">
                <a:latin typeface="Abadi Extra Light" panose="020B0204020104020204" pitchFamily="34" charset="0"/>
              </a:rPr>
              <a:t>Followed by a screenshot of RTOS installed onto the Arduino.  </a:t>
            </a:r>
          </a:p>
        </p:txBody>
      </p:sp>
      <p:sp>
        <p:nvSpPr>
          <p:cNvPr id="4" name="TextBox 3">
            <a:extLst>
              <a:ext uri="{FF2B5EF4-FFF2-40B4-BE49-F238E27FC236}">
                <a16:creationId xmlns:a16="http://schemas.microsoft.com/office/drawing/2014/main" id="{ECB987DC-D41E-4950-BE8F-17DCE99A727F}"/>
              </a:ext>
            </a:extLst>
          </p:cNvPr>
          <p:cNvSpPr txBox="1"/>
          <p:nvPr/>
        </p:nvSpPr>
        <p:spPr>
          <a:xfrm>
            <a:off x="1258056" y="320878"/>
            <a:ext cx="2080090" cy="553998"/>
          </a:xfrm>
          <a:prstGeom prst="rect">
            <a:avLst/>
          </a:prstGeom>
          <a:noFill/>
        </p:spPr>
        <p:txBody>
          <a:bodyPr wrap="square" rtlCol="0">
            <a:spAutoFit/>
          </a:bodyPr>
          <a:lstStyle/>
          <a:p>
            <a:r>
              <a:rPr lang="en-US" sz="3000" b="1" dirty="0">
                <a:solidFill>
                  <a:schemeClr val="accent1"/>
                </a:solidFill>
                <a:latin typeface="Abadi Extra Light" panose="020B0204020104020204" pitchFamily="34" charset="0"/>
              </a:rPr>
              <a:t>Module 5</a:t>
            </a:r>
          </a:p>
        </p:txBody>
      </p:sp>
    </p:spTree>
    <p:extLst>
      <p:ext uri="{BB962C8B-B14F-4D97-AF65-F5344CB8AC3E}">
        <p14:creationId xmlns:p14="http://schemas.microsoft.com/office/powerpoint/2010/main" val="1290704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030208" y="450165"/>
            <a:ext cx="6131584" cy="758311"/>
          </a:xfrm>
        </p:spPr>
        <p:txBody>
          <a:bodyPr>
            <a:normAutofit/>
          </a:bodyPr>
          <a:lstStyle/>
          <a:p>
            <a:r>
              <a:rPr lang="en-US" sz="4400" b="1" dirty="0">
                <a:solidFill>
                  <a:schemeClr val="accent1"/>
                </a:solidFill>
                <a:latin typeface="Abadi Extra Light" panose="020B0204020104020204" pitchFamily="34" charset="0"/>
              </a:rPr>
              <a:t>Questions about RTOS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062745" y="1861210"/>
            <a:ext cx="10066510" cy="4546625"/>
          </a:xfrm>
        </p:spPr>
        <p:txBody>
          <a:bodyPr>
            <a:normAutofit/>
          </a:bodyPr>
          <a:lstStyle/>
          <a:p>
            <a:pPr marL="342900" indent="-342900">
              <a:buFont typeface="Arial" panose="020B0604020202020204" pitchFamily="34" charset="0"/>
              <a:buChar char="•"/>
            </a:pPr>
            <a:r>
              <a:rPr lang="en-US" sz="2400" dirty="0">
                <a:latin typeface="Abadi Extra Light" panose="020B0204020104020204" pitchFamily="34" charset="0"/>
              </a:rPr>
              <a:t>What does RTOS mean?</a:t>
            </a:r>
          </a:p>
          <a:p>
            <a:pPr marL="742950" lvl="1" indent="-285750">
              <a:buFont typeface="Arial" panose="020B0604020202020204" pitchFamily="34" charset="0"/>
              <a:buChar char="•"/>
            </a:pPr>
            <a:r>
              <a:rPr lang="en-US" sz="2200" dirty="0">
                <a:latin typeface="Abadi Extra Light" panose="020B0204020104020204" pitchFamily="34" charset="0"/>
              </a:rPr>
              <a:t>RTOS (Real-Time Operating Systems) is an operating system that supports real-time applications by providing logically correct results within the deadlines required.</a:t>
            </a:r>
          </a:p>
          <a:p>
            <a:pPr marL="742950" lvl="1" indent="-285750">
              <a:buFont typeface="Arial" panose="020B0604020202020204" pitchFamily="34" charset="0"/>
              <a:buChar char="•"/>
            </a:pPr>
            <a:endParaRPr lang="en-US" sz="2200" dirty="0">
              <a:latin typeface="Abadi Extra Light" panose="020B0204020104020204" pitchFamily="34" charset="0"/>
            </a:endParaRPr>
          </a:p>
          <a:p>
            <a:pPr marL="342900" indent="-342900">
              <a:buFont typeface="Arial" panose="020B0604020202020204" pitchFamily="34" charset="0"/>
              <a:buChar char="•"/>
            </a:pPr>
            <a:r>
              <a:rPr lang="en-US" sz="2400" dirty="0">
                <a:latin typeface="Abadi Extra Light" panose="020B0204020104020204" pitchFamily="34" charset="0"/>
              </a:rPr>
              <a:t>Why is RTOS important in IoT?</a:t>
            </a:r>
          </a:p>
          <a:p>
            <a:pPr marL="742950" lvl="1" indent="-285750">
              <a:buFont typeface="Arial" panose="020B0604020202020204" pitchFamily="34" charset="0"/>
              <a:buChar char="•"/>
            </a:pPr>
            <a:r>
              <a:rPr lang="en-US" sz="2200" dirty="0">
                <a:latin typeface="Abadi Extra Light" panose="020B0204020104020204" pitchFamily="34" charset="0"/>
              </a:rPr>
              <a:t>While the IoT gathers data from its ever-growing database, the RTOS provides reliability and consistency by quickly processing data on a real-time basis.   </a:t>
            </a:r>
          </a:p>
          <a:p>
            <a:endParaRPr lang="en-US" dirty="0"/>
          </a:p>
          <a:p>
            <a:endParaRPr lang="en-US" dirty="0"/>
          </a:p>
        </p:txBody>
      </p:sp>
    </p:spTree>
    <p:extLst>
      <p:ext uri="{BB962C8B-B14F-4D97-AF65-F5344CB8AC3E}">
        <p14:creationId xmlns:p14="http://schemas.microsoft.com/office/powerpoint/2010/main" val="163878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530275" y="0"/>
            <a:ext cx="3131442" cy="772378"/>
          </a:xfrm>
        </p:spPr>
        <p:txBody>
          <a:bodyPr>
            <a:normAutofit/>
          </a:bodyPr>
          <a:lstStyle/>
          <a:p>
            <a:r>
              <a:rPr lang="en-US" sz="4000" b="1" dirty="0">
                <a:solidFill>
                  <a:schemeClr val="accent1"/>
                </a:solidFill>
                <a:latin typeface="Abadi Extra Light" panose="020B0204020104020204" pitchFamily="34" charset="0"/>
              </a:rPr>
              <a:t>Install RTOS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598980" y="671698"/>
            <a:ext cx="4994031" cy="531055"/>
          </a:xfrm>
        </p:spPr>
        <p:txBody>
          <a:bodyPr>
            <a:normAutofit/>
          </a:bodyPr>
          <a:lstStyle/>
          <a:p>
            <a:r>
              <a:rPr lang="en-US" sz="2400" b="1" dirty="0">
                <a:latin typeface="Abadi Extra Light" panose="020B0204020104020204" pitchFamily="34" charset="0"/>
              </a:rPr>
              <a:t>Screenshot showing code in Arduino IDE</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735CDCAB-A355-4F2D-BE74-33E9D070B67F}"/>
              </a:ext>
            </a:extLst>
          </p:cNvPr>
          <p:cNvPicPr>
            <a:picLocks noChangeAspect="1"/>
          </p:cNvPicPr>
          <p:nvPr/>
        </p:nvPicPr>
        <p:blipFill>
          <a:blip r:embed="rId2"/>
          <a:stretch>
            <a:fillRect/>
          </a:stretch>
        </p:blipFill>
        <p:spPr>
          <a:xfrm>
            <a:off x="1119262" y="1202753"/>
            <a:ext cx="9953469" cy="5596093"/>
          </a:xfrm>
          <a:prstGeom prst="rect">
            <a:avLst/>
          </a:prstGeom>
        </p:spPr>
      </p:pic>
    </p:spTree>
    <p:extLst>
      <p:ext uri="{BB962C8B-B14F-4D97-AF65-F5344CB8AC3E}">
        <p14:creationId xmlns:p14="http://schemas.microsoft.com/office/powerpoint/2010/main" val="472167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C14B-A4D1-49A7-B3D1-E3FA0FEA7DD9}"/>
              </a:ext>
            </a:extLst>
          </p:cNvPr>
          <p:cNvSpPr>
            <a:spLocks noGrp="1"/>
          </p:cNvSpPr>
          <p:nvPr>
            <p:ph type="title"/>
          </p:nvPr>
        </p:nvSpPr>
        <p:spPr>
          <a:xfrm>
            <a:off x="4229659" y="709683"/>
            <a:ext cx="3732679" cy="1028162"/>
          </a:xfrm>
        </p:spPr>
        <p:txBody>
          <a:bodyPr>
            <a:normAutofit/>
          </a:bodyPr>
          <a:lstStyle/>
          <a:p>
            <a:r>
              <a:rPr lang="en-US" sz="4000" b="1" dirty="0">
                <a:solidFill>
                  <a:schemeClr val="accent1"/>
                </a:solidFill>
                <a:latin typeface="Abadi Extra Light" panose="020B0204020104020204" pitchFamily="34" charset="0"/>
              </a:rPr>
              <a:t>Introduction</a:t>
            </a:r>
          </a:p>
        </p:txBody>
      </p:sp>
      <p:sp>
        <p:nvSpPr>
          <p:cNvPr id="3" name="Content Placeholder 2">
            <a:extLst>
              <a:ext uri="{FF2B5EF4-FFF2-40B4-BE49-F238E27FC236}">
                <a16:creationId xmlns:a16="http://schemas.microsoft.com/office/drawing/2014/main" id="{474A9D05-EF96-4436-A589-FCA22C04695B}"/>
              </a:ext>
            </a:extLst>
          </p:cNvPr>
          <p:cNvSpPr>
            <a:spLocks noGrp="1"/>
          </p:cNvSpPr>
          <p:nvPr>
            <p:ph idx="1"/>
          </p:nvPr>
        </p:nvSpPr>
        <p:spPr>
          <a:xfrm>
            <a:off x="1238535" y="1737845"/>
            <a:ext cx="9905999" cy="3814550"/>
          </a:xfrm>
        </p:spPr>
        <p:txBody>
          <a:bodyPr>
            <a:normAutofit fontScale="92500" lnSpcReduction="20000"/>
          </a:bodyPr>
          <a:lstStyle/>
          <a:p>
            <a:r>
              <a:rPr lang="en-US" dirty="0">
                <a:latin typeface="Abadi Extra Light" panose="020B0204020104020204" pitchFamily="34" charset="0"/>
              </a:rPr>
              <a:t>The IoT (Internet of Things) is ever growing as devices and applications are created every day. </a:t>
            </a:r>
          </a:p>
          <a:p>
            <a:r>
              <a:rPr lang="en-US" dirty="0">
                <a:latin typeface="Abadi Extra Light" panose="020B0204020104020204" pitchFamily="34" charset="0"/>
              </a:rPr>
              <a:t>Virtualization benefits the IoT by providing reliable operating systems (OS)that is cost efficient when testing devices or applications. </a:t>
            </a:r>
          </a:p>
          <a:p>
            <a:r>
              <a:rPr lang="en-US" dirty="0">
                <a:latin typeface="Abadi Extra Light" panose="020B0204020104020204" pitchFamily="34" charset="0"/>
              </a:rPr>
              <a:t>This project will show the fundamentals of the IoT by creating a virtual machine that will operate a circuit using Arduino IDE.</a:t>
            </a:r>
          </a:p>
          <a:p>
            <a:r>
              <a:rPr lang="en-US" dirty="0">
                <a:latin typeface="Abadi Extra Light" panose="020B0204020104020204" pitchFamily="34" charset="0"/>
              </a:rPr>
              <a:t>Also looking into:</a:t>
            </a:r>
          </a:p>
          <a:p>
            <a:pPr lvl="2"/>
            <a:r>
              <a:rPr lang="en-US" sz="2200" dirty="0">
                <a:latin typeface="Abadi Extra Light" panose="020B0204020104020204" pitchFamily="34" charset="0"/>
              </a:rPr>
              <a:t>Challenges Faced In the Project</a:t>
            </a:r>
          </a:p>
          <a:p>
            <a:pPr lvl="2"/>
            <a:r>
              <a:rPr lang="en-US" sz="2200" dirty="0">
                <a:latin typeface="Abadi Extra Light" panose="020B0204020104020204" pitchFamily="34" charset="0"/>
              </a:rPr>
              <a:t>Career skills gained</a:t>
            </a: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a:p>
            <a:endParaRPr lang="en-US" dirty="0">
              <a:latin typeface="Abadi Extra Light" panose="020B0204020104020204" pitchFamily="34" charset="0"/>
            </a:endParaRP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p:txBody>
      </p:sp>
    </p:spTree>
    <p:extLst>
      <p:ext uri="{BB962C8B-B14F-4D97-AF65-F5344CB8AC3E}">
        <p14:creationId xmlns:p14="http://schemas.microsoft.com/office/powerpoint/2010/main" val="1567704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4FCF-7952-47D9-B80A-FF44758A83C3}"/>
              </a:ext>
            </a:extLst>
          </p:cNvPr>
          <p:cNvSpPr>
            <a:spLocks noGrp="1"/>
          </p:cNvSpPr>
          <p:nvPr>
            <p:ph type="title"/>
          </p:nvPr>
        </p:nvSpPr>
        <p:spPr>
          <a:xfrm>
            <a:off x="2930502" y="621344"/>
            <a:ext cx="6330995" cy="769829"/>
          </a:xfrm>
        </p:spPr>
        <p:txBody>
          <a:bodyPr>
            <a:noAutofit/>
          </a:bodyPr>
          <a:lstStyle/>
          <a:p>
            <a:pPr algn="ctr"/>
            <a:r>
              <a:rPr lang="en-US" sz="4000" b="1" dirty="0">
                <a:solidFill>
                  <a:schemeClr val="accent1"/>
                </a:solidFill>
                <a:latin typeface="Abadi Extra Light" panose="020B0204020104020204" pitchFamily="34" charset="0"/>
              </a:rPr>
              <a:t>Running the Arduino from the virtual machine</a:t>
            </a:r>
          </a:p>
        </p:txBody>
      </p:sp>
      <p:sp>
        <p:nvSpPr>
          <p:cNvPr id="3" name="Content Placeholder 2">
            <a:extLst>
              <a:ext uri="{FF2B5EF4-FFF2-40B4-BE49-F238E27FC236}">
                <a16:creationId xmlns:a16="http://schemas.microsoft.com/office/drawing/2014/main" id="{3C4464C8-2BA3-40FF-8CED-90E03D63FCAE}"/>
              </a:ext>
            </a:extLst>
          </p:cNvPr>
          <p:cNvSpPr>
            <a:spLocks noGrp="1"/>
          </p:cNvSpPr>
          <p:nvPr>
            <p:ph idx="1"/>
          </p:nvPr>
        </p:nvSpPr>
        <p:spPr>
          <a:xfrm>
            <a:off x="1269609" y="1834591"/>
            <a:ext cx="9905999" cy="4552141"/>
          </a:xfrm>
        </p:spPr>
        <p:txBody>
          <a:bodyPr>
            <a:normAutofit/>
          </a:bodyPr>
          <a:lstStyle/>
          <a:p>
            <a:r>
              <a:rPr lang="en-US" dirty="0">
                <a:latin typeface="Abadi Extra Light" panose="020B0204020104020204" pitchFamily="34" charset="0"/>
              </a:rPr>
              <a:t>Now that all the software is installed, the circuit is put together to create an IoT device. </a:t>
            </a:r>
          </a:p>
          <a:p>
            <a:r>
              <a:rPr lang="en-US" dirty="0">
                <a:latin typeface="Abadi Extra Light" panose="020B0204020104020204" pitchFamily="34" charset="0"/>
              </a:rPr>
              <a:t>The circuit includes the Arduino Mega Board 2560, the potentiometer, an LED light, and male wires. (Picture presented in next slide)</a:t>
            </a:r>
          </a:p>
          <a:p>
            <a:r>
              <a:rPr lang="en-US" dirty="0">
                <a:latin typeface="Abadi Extra Light" panose="020B0204020104020204" pitchFamily="34" charset="0"/>
              </a:rPr>
              <a:t>Both tasks are running at the same time when the code is uploaded.</a:t>
            </a:r>
          </a:p>
          <a:p>
            <a:pPr lvl="1"/>
            <a:r>
              <a:rPr lang="en-US" dirty="0">
                <a:latin typeface="Abadi Extra Light" panose="020B0204020104020204" pitchFamily="34" charset="0"/>
              </a:rPr>
              <a:t>The light is blinking. </a:t>
            </a:r>
          </a:p>
          <a:p>
            <a:pPr lvl="1"/>
            <a:r>
              <a:rPr lang="en-US" dirty="0">
                <a:latin typeface="Abadi Extra Light" panose="020B0204020104020204" pitchFamily="34" charset="0"/>
              </a:rPr>
              <a:t>With the serial monitor open it will show the potentiometer’s values. </a:t>
            </a:r>
          </a:p>
          <a:p>
            <a:pPr lvl="2"/>
            <a:r>
              <a:rPr lang="en-US" sz="2000" dirty="0">
                <a:latin typeface="Abadi Extra Light" panose="020B0204020104020204" pitchFamily="34" charset="0"/>
              </a:rPr>
              <a:t>When turning the nob on the potentiometer it prints different values on the serial monitor. </a:t>
            </a:r>
          </a:p>
        </p:txBody>
      </p:sp>
      <p:sp>
        <p:nvSpPr>
          <p:cNvPr id="4" name="TextBox 3">
            <a:extLst>
              <a:ext uri="{FF2B5EF4-FFF2-40B4-BE49-F238E27FC236}">
                <a16:creationId xmlns:a16="http://schemas.microsoft.com/office/drawing/2014/main" id="{ECB987DC-D41E-4950-BE8F-17DCE99A727F}"/>
              </a:ext>
            </a:extLst>
          </p:cNvPr>
          <p:cNvSpPr txBox="1"/>
          <p:nvPr/>
        </p:nvSpPr>
        <p:spPr>
          <a:xfrm>
            <a:off x="1141412" y="0"/>
            <a:ext cx="2080090" cy="553998"/>
          </a:xfrm>
          <a:prstGeom prst="rect">
            <a:avLst/>
          </a:prstGeom>
          <a:noFill/>
        </p:spPr>
        <p:txBody>
          <a:bodyPr wrap="square" rtlCol="0">
            <a:spAutoFit/>
          </a:bodyPr>
          <a:lstStyle/>
          <a:p>
            <a:r>
              <a:rPr lang="en-US" sz="3000" b="1" dirty="0">
                <a:latin typeface="Abadi Extra Light" panose="020B0204020104020204" pitchFamily="34" charset="0"/>
              </a:rPr>
              <a:t>Module 6</a:t>
            </a:r>
          </a:p>
        </p:txBody>
      </p:sp>
    </p:spTree>
    <p:extLst>
      <p:ext uri="{BB962C8B-B14F-4D97-AF65-F5344CB8AC3E}">
        <p14:creationId xmlns:p14="http://schemas.microsoft.com/office/powerpoint/2010/main" val="42473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921627" y="1256214"/>
            <a:ext cx="2675982" cy="795582"/>
          </a:xfrm>
        </p:spPr>
        <p:txBody>
          <a:bodyPr>
            <a:normAutofit/>
          </a:bodyPr>
          <a:lstStyle/>
          <a:p>
            <a:r>
              <a:rPr lang="en-US" sz="4000" b="1" dirty="0">
                <a:solidFill>
                  <a:schemeClr val="accent1"/>
                </a:solidFill>
                <a:latin typeface="Abadi Extra Light" panose="020B0204020104020204" pitchFamily="34" charset="0"/>
              </a:rPr>
              <a:t>Hardware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14257" y="2276879"/>
            <a:ext cx="4290721" cy="1380721"/>
          </a:xfrm>
        </p:spPr>
        <p:txBody>
          <a:bodyPr>
            <a:normAutofit/>
          </a:bodyPr>
          <a:lstStyle/>
          <a:p>
            <a:pPr algn="ctr"/>
            <a:r>
              <a:rPr lang="en-US" sz="2400" dirty="0">
                <a:latin typeface="Abadi Extra Light" panose="020B0204020104020204" pitchFamily="34" charset="0"/>
              </a:rPr>
              <a:t>Arduino connected to breadboard with potentiometer and LED</a:t>
            </a:r>
          </a:p>
          <a:p>
            <a:pPr algn="ctr"/>
            <a:endParaRPr lang="en-US" sz="2400" b="1" dirty="0">
              <a:latin typeface="Abadi Extra Light" panose="020B0204020104020204" pitchFamily="34" charset="0"/>
            </a:endParaRPr>
          </a:p>
          <a:p>
            <a:pPr algn="ctr"/>
            <a:endParaRPr lang="en-US" sz="2400" b="1" dirty="0">
              <a:latin typeface="Abadi Extra Light" panose="020B0204020104020204" pitchFamily="34" charset="0"/>
            </a:endParaRPr>
          </a:p>
          <a:p>
            <a:endParaRPr lang="en-US" dirty="0"/>
          </a:p>
          <a:p>
            <a:endParaRPr lang="en-US" dirty="0"/>
          </a:p>
          <a:p>
            <a:endParaRPr lang="en-US" dirty="0"/>
          </a:p>
        </p:txBody>
      </p:sp>
      <p:pic>
        <p:nvPicPr>
          <p:cNvPr id="10" name="Picture 9" descr="A circuit board&#10;&#10;Description automatically generated">
            <a:extLst>
              <a:ext uri="{FF2B5EF4-FFF2-40B4-BE49-F238E27FC236}">
                <a16:creationId xmlns:a16="http://schemas.microsoft.com/office/drawing/2014/main" id="{7A6C2F21-C081-4831-A8D4-53D645F7B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510" y="0"/>
            <a:ext cx="6095490" cy="6858000"/>
          </a:xfrm>
          <a:prstGeom prst="rect">
            <a:avLst/>
          </a:prstGeom>
        </p:spPr>
      </p:pic>
    </p:spTree>
    <p:extLst>
      <p:ext uri="{BB962C8B-B14F-4D97-AF65-F5344CB8AC3E}">
        <p14:creationId xmlns:p14="http://schemas.microsoft.com/office/powerpoint/2010/main" val="475062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944608" y="56290"/>
            <a:ext cx="4302784" cy="884920"/>
          </a:xfrm>
        </p:spPr>
        <p:txBody>
          <a:bodyPr>
            <a:normAutofit/>
          </a:bodyPr>
          <a:lstStyle/>
          <a:p>
            <a:pPr algn="ctr"/>
            <a:r>
              <a:rPr lang="en-US" sz="4000" b="1" dirty="0">
                <a:solidFill>
                  <a:schemeClr val="accent1"/>
                </a:solidFill>
                <a:latin typeface="Abadi Extra Light" panose="020B0204020104020204" pitchFamily="34" charset="0"/>
              </a:rPr>
              <a:t>Serial Monitor</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97723" y="927142"/>
            <a:ext cx="7596554" cy="559190"/>
          </a:xfrm>
        </p:spPr>
        <p:txBody>
          <a:bodyPr>
            <a:normAutofit fontScale="92500"/>
          </a:bodyPr>
          <a:lstStyle/>
          <a:p>
            <a:r>
              <a:rPr lang="en-US" sz="2400" dirty="0">
                <a:latin typeface="Abadi Extra Light" panose="020B0204020104020204" pitchFamily="34" charset="0"/>
              </a:rPr>
              <a:t>Serial Monitor showing potentiometer values Tools-&gt; Serial Monitor</a:t>
            </a:r>
            <a:endParaRPr lang="en-US" sz="2400" b="1" dirty="0">
              <a:latin typeface="Abadi Extra Light" panose="020B0204020104020204" pitchFamily="34" charset="0"/>
            </a:endParaRPr>
          </a:p>
          <a:p>
            <a:endParaRPr lang="en-US" dirty="0"/>
          </a:p>
          <a:p>
            <a:endParaRPr lang="en-US" dirty="0"/>
          </a:p>
          <a:p>
            <a:endParaRPr lang="en-US" dirty="0"/>
          </a:p>
        </p:txBody>
      </p:sp>
      <p:pic>
        <p:nvPicPr>
          <p:cNvPr id="6" name="Picture 5">
            <a:extLst>
              <a:ext uri="{FF2B5EF4-FFF2-40B4-BE49-F238E27FC236}">
                <a16:creationId xmlns:a16="http://schemas.microsoft.com/office/drawing/2014/main" id="{35AC838D-E76B-45DB-9C51-730BB85A58F4}"/>
              </a:ext>
            </a:extLst>
          </p:cNvPr>
          <p:cNvPicPr>
            <a:picLocks noChangeAspect="1"/>
          </p:cNvPicPr>
          <p:nvPr/>
        </p:nvPicPr>
        <p:blipFill>
          <a:blip r:embed="rId2"/>
          <a:stretch>
            <a:fillRect/>
          </a:stretch>
        </p:blipFill>
        <p:spPr>
          <a:xfrm>
            <a:off x="1468982" y="1486332"/>
            <a:ext cx="9254036" cy="5202855"/>
          </a:xfrm>
          <a:prstGeom prst="rect">
            <a:avLst/>
          </a:prstGeom>
        </p:spPr>
      </p:pic>
    </p:spTree>
    <p:extLst>
      <p:ext uri="{BB962C8B-B14F-4D97-AF65-F5344CB8AC3E}">
        <p14:creationId xmlns:p14="http://schemas.microsoft.com/office/powerpoint/2010/main" val="3485429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2BBB7-36F1-4A43-A260-F61358E112AF}"/>
              </a:ext>
            </a:extLst>
          </p:cNvPr>
          <p:cNvSpPr>
            <a:spLocks noGrp="1"/>
          </p:cNvSpPr>
          <p:nvPr>
            <p:ph type="title"/>
          </p:nvPr>
        </p:nvSpPr>
        <p:spPr>
          <a:xfrm>
            <a:off x="2065360" y="0"/>
            <a:ext cx="3684895" cy="936991"/>
          </a:xfrm>
        </p:spPr>
        <p:txBody>
          <a:bodyPr/>
          <a:lstStyle/>
          <a:p>
            <a:r>
              <a:rPr lang="en-US" dirty="0">
                <a:solidFill>
                  <a:schemeClr val="accent1"/>
                </a:solidFill>
              </a:rPr>
              <a:t>Running Circuit</a:t>
            </a:r>
          </a:p>
        </p:txBody>
      </p:sp>
      <p:pic>
        <p:nvPicPr>
          <p:cNvPr id="2" name="IMG_0932">
            <a:hlinkClick r:id="" action="ppaction://media"/>
            <a:extLst>
              <a:ext uri="{FF2B5EF4-FFF2-40B4-BE49-F238E27FC236}">
                <a16:creationId xmlns:a16="http://schemas.microsoft.com/office/drawing/2014/main" id="{8C2577B2-5B0B-401C-BE5C-186A1CB0ED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58632" y="288698"/>
            <a:ext cx="3532840" cy="6280604"/>
          </a:xfrm>
          <a:prstGeom prst="rect">
            <a:avLst/>
          </a:prstGeom>
        </p:spPr>
      </p:pic>
      <p:sp>
        <p:nvSpPr>
          <p:cNvPr id="4" name="TextBox 3">
            <a:extLst>
              <a:ext uri="{FF2B5EF4-FFF2-40B4-BE49-F238E27FC236}">
                <a16:creationId xmlns:a16="http://schemas.microsoft.com/office/drawing/2014/main" id="{AE5745CD-1253-4201-A92A-FD4BECC363F1}"/>
              </a:ext>
            </a:extLst>
          </p:cNvPr>
          <p:cNvSpPr txBox="1"/>
          <p:nvPr/>
        </p:nvSpPr>
        <p:spPr>
          <a:xfrm>
            <a:off x="1221819" y="936991"/>
            <a:ext cx="5371978"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badi Extra Light" panose="020B0204020104020204" pitchFamily="34" charset="0"/>
              </a:rPr>
              <a:t>LED</a:t>
            </a:r>
          </a:p>
          <a:p>
            <a:pPr marL="800100" lvl="1" indent="-342900">
              <a:buFont typeface="Arial" panose="020B0604020202020204" pitchFamily="34" charset="0"/>
              <a:buChar char="•"/>
            </a:pPr>
            <a:r>
              <a:rPr lang="en-US" sz="2000" dirty="0">
                <a:latin typeface="Abadi Extra Light" panose="020B0204020104020204" pitchFamily="34" charset="0"/>
              </a:rPr>
              <a:t>The LED’s positive leg is connected to pin 13 and the other leg connected to GND; both connected to the mega board using male to male wires.  </a:t>
            </a:r>
          </a:p>
          <a:p>
            <a:endParaRPr lang="en-US" sz="2000" dirty="0">
              <a:latin typeface="Abadi Extra Light" panose="020B0204020104020204" pitchFamily="34" charset="0"/>
            </a:endParaRPr>
          </a:p>
          <a:p>
            <a:pPr marL="342900" indent="-342900">
              <a:buFont typeface="Arial" panose="020B0604020202020204" pitchFamily="34" charset="0"/>
              <a:buChar char="•"/>
            </a:pPr>
            <a:r>
              <a:rPr lang="en-US" sz="2000" dirty="0">
                <a:latin typeface="Abadi Extra Light" panose="020B0204020104020204" pitchFamily="34" charset="0"/>
              </a:rPr>
              <a:t>Potentiometer</a:t>
            </a:r>
          </a:p>
          <a:p>
            <a:pPr marL="742950" lvl="1" indent="-285750">
              <a:buFont typeface="Arial" panose="020B0604020202020204" pitchFamily="34" charset="0"/>
              <a:buChar char="•"/>
            </a:pPr>
            <a:r>
              <a:rPr lang="en-US" sz="2000" dirty="0">
                <a:latin typeface="Abadi Extra Light" panose="020B0204020104020204" pitchFamily="34" charset="0"/>
              </a:rPr>
              <a:t>The middle blue wire is connected to the analog port 0 or A0 on the Arduino Mega board. </a:t>
            </a:r>
          </a:p>
          <a:p>
            <a:pPr marL="285750" indent="-285750">
              <a:buFont typeface="Arial" panose="020B0604020202020204" pitchFamily="34" charset="0"/>
              <a:buChar char="•"/>
            </a:pPr>
            <a:endParaRPr lang="en-US" sz="2000" dirty="0">
              <a:latin typeface="Abadi Extra Light" panose="020B0204020104020204" pitchFamily="34" charset="0"/>
            </a:endParaRPr>
          </a:p>
          <a:p>
            <a:pPr marL="742950" lvl="1" indent="-285750">
              <a:buFont typeface="Arial" panose="020B0604020202020204" pitchFamily="34" charset="0"/>
              <a:buChar char="•"/>
            </a:pPr>
            <a:r>
              <a:rPr lang="en-US" sz="2000" dirty="0">
                <a:latin typeface="Abadi Extra Light" panose="020B0204020104020204" pitchFamily="34" charset="0"/>
              </a:rPr>
              <a:t>The right of the potentiometer, which is the black wire, is connected to GND on the Arduino Mega board. </a:t>
            </a:r>
          </a:p>
          <a:p>
            <a:pPr marL="285750" indent="-285750">
              <a:buFont typeface="Arial" panose="020B0604020202020204" pitchFamily="34" charset="0"/>
              <a:buChar char="•"/>
            </a:pPr>
            <a:endParaRPr lang="en-US" sz="2000" dirty="0">
              <a:latin typeface="Abadi Extra Light" panose="020B0204020104020204" pitchFamily="34" charset="0"/>
            </a:endParaRPr>
          </a:p>
          <a:p>
            <a:pPr marL="742950" lvl="1" indent="-285750">
              <a:buFont typeface="Arial" panose="020B0604020202020204" pitchFamily="34" charset="0"/>
              <a:buChar char="•"/>
            </a:pPr>
            <a:r>
              <a:rPr lang="en-US" sz="2000" dirty="0">
                <a:latin typeface="Abadi Extra Light" panose="020B0204020104020204" pitchFamily="34" charset="0"/>
              </a:rPr>
              <a:t>The left of the potentiometer, which is the white wire, is connected to 5V on the Arduino</a:t>
            </a:r>
          </a:p>
        </p:txBody>
      </p:sp>
    </p:spTree>
    <p:extLst>
      <p:ext uri="{BB962C8B-B14F-4D97-AF65-F5344CB8AC3E}">
        <p14:creationId xmlns:p14="http://schemas.microsoft.com/office/powerpoint/2010/main" val="326904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938" y="476629"/>
            <a:ext cx="6260124" cy="842716"/>
          </a:xfrm>
        </p:spPr>
        <p:txBody>
          <a:bodyPr>
            <a:noAutofit/>
          </a:bodyPr>
          <a:lstStyle/>
          <a:p>
            <a:r>
              <a:rPr lang="en-US" sz="4000" b="1" dirty="0">
                <a:solidFill>
                  <a:schemeClr val="accent1"/>
                </a:solidFill>
                <a:latin typeface="Abadi Extra Light" panose="020B0204020104020204" pitchFamily="34" charset="0"/>
              </a:rPr>
              <a:t>Explanation of command</a:t>
            </a:r>
          </a:p>
        </p:txBody>
      </p:sp>
      <p:sp>
        <p:nvSpPr>
          <p:cNvPr id="4" name="Text Placeholder 3"/>
          <p:cNvSpPr>
            <a:spLocks noGrp="1"/>
          </p:cNvSpPr>
          <p:nvPr>
            <p:ph type="body" sz="half" idx="2"/>
          </p:nvPr>
        </p:nvSpPr>
        <p:spPr>
          <a:xfrm>
            <a:off x="1141410" y="1658143"/>
            <a:ext cx="9746984" cy="3541714"/>
          </a:xfrm>
        </p:spPr>
        <p:txBody>
          <a:bodyPr>
            <a:noAutofit/>
          </a:bodyPr>
          <a:lstStyle/>
          <a:p>
            <a:pPr marL="342900" indent="-342900">
              <a:buFont typeface="Arial" panose="020B0604020202020204" pitchFamily="34" charset="0"/>
              <a:buChar char="•"/>
            </a:pPr>
            <a:r>
              <a:rPr lang="en-US" sz="2400" dirty="0">
                <a:latin typeface="Abadi Extra Light" panose="020B0204020104020204" pitchFamily="34" charset="0"/>
              </a:rPr>
              <a:t>What command did you use to change the permissions of the port?</a:t>
            </a:r>
          </a:p>
          <a:p>
            <a:pPr marL="800100" lvl="1" indent="-342900">
              <a:buFont typeface="Arial" panose="020B0604020202020204" pitchFamily="34" charset="0"/>
              <a:buChar char="•"/>
            </a:pPr>
            <a:r>
              <a:rPr lang="en-US" sz="2400" dirty="0">
                <a:latin typeface="Abadi Extra Light" panose="020B0204020104020204" pitchFamily="34" charset="0"/>
              </a:rPr>
              <a:t>By using the “sudo usermod –a –G dialout kimhdz” allowed the change permissions for the serial port.</a:t>
            </a:r>
          </a:p>
          <a:p>
            <a:endParaRPr lang="en-US" sz="2400" dirty="0">
              <a:latin typeface="Abadi Extra Light" panose="020B0204020104020204" pitchFamily="34" charset="0"/>
            </a:endParaRPr>
          </a:p>
          <a:p>
            <a:pPr marL="342900" indent="-342900">
              <a:buFont typeface="Arial" panose="020B0604020202020204" pitchFamily="34" charset="0"/>
              <a:buChar char="•"/>
            </a:pPr>
            <a:r>
              <a:rPr lang="en-US" sz="2400" dirty="0">
                <a:latin typeface="Abadi Extra Light" panose="020B0204020104020204" pitchFamily="34" charset="0"/>
              </a:rPr>
              <a:t>Why did you have to do this?</a:t>
            </a:r>
          </a:p>
          <a:p>
            <a:pPr marL="800100" lvl="1" indent="-342900">
              <a:buFont typeface="Arial" panose="020B0604020202020204" pitchFamily="34" charset="0"/>
              <a:buChar char="•"/>
            </a:pPr>
            <a:r>
              <a:rPr lang="en-US" sz="2400" dirty="0">
                <a:latin typeface="Abadi Extra Light" panose="020B0204020104020204" pitchFamily="34" charset="0"/>
              </a:rPr>
              <a:t>Needing to change permissions for the serial port to run the Arduino code from the virtual machine.</a:t>
            </a:r>
          </a:p>
        </p:txBody>
      </p:sp>
    </p:spTree>
    <p:extLst>
      <p:ext uri="{BB962C8B-B14F-4D97-AF65-F5344CB8AC3E}">
        <p14:creationId xmlns:p14="http://schemas.microsoft.com/office/powerpoint/2010/main" val="4198041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A0FFE-FED0-4CC5-98DC-CB12856E51D6}"/>
              </a:ext>
            </a:extLst>
          </p:cNvPr>
          <p:cNvSpPr>
            <a:spLocks noGrp="1"/>
          </p:cNvSpPr>
          <p:nvPr>
            <p:ph type="title"/>
          </p:nvPr>
        </p:nvSpPr>
        <p:spPr>
          <a:xfrm>
            <a:off x="3116372" y="140677"/>
            <a:ext cx="5956073" cy="1079748"/>
          </a:xfrm>
        </p:spPr>
        <p:txBody>
          <a:bodyPr/>
          <a:lstStyle/>
          <a:p>
            <a:r>
              <a:rPr lang="en-US" dirty="0">
                <a:solidFill>
                  <a:schemeClr val="accent1"/>
                </a:solidFill>
              </a:rPr>
              <a:t>Challenges in the project</a:t>
            </a:r>
          </a:p>
        </p:txBody>
      </p:sp>
      <p:sp>
        <p:nvSpPr>
          <p:cNvPr id="6" name="Content Placeholder 5">
            <a:extLst>
              <a:ext uri="{FF2B5EF4-FFF2-40B4-BE49-F238E27FC236}">
                <a16:creationId xmlns:a16="http://schemas.microsoft.com/office/drawing/2014/main" id="{C51D34BA-577F-4909-AC15-29285DFB191A}"/>
              </a:ext>
            </a:extLst>
          </p:cNvPr>
          <p:cNvSpPr>
            <a:spLocks noGrp="1"/>
          </p:cNvSpPr>
          <p:nvPr>
            <p:ph idx="1"/>
          </p:nvPr>
        </p:nvSpPr>
        <p:spPr>
          <a:xfrm>
            <a:off x="1143000" y="1547446"/>
            <a:ext cx="9905999" cy="5925963"/>
          </a:xfrm>
        </p:spPr>
        <p:txBody>
          <a:bodyPr>
            <a:normAutofit fontScale="62500" lnSpcReduction="20000"/>
          </a:bodyPr>
          <a:lstStyle/>
          <a:p>
            <a:r>
              <a:rPr lang="en-US" sz="3100" dirty="0">
                <a:latin typeface="Abadi Extra Light" panose="020B0204020104020204" pitchFamily="34" charset="0"/>
              </a:rPr>
              <a:t>When installing the Arduino IDE application on Ubuntu OS – Was unfamiliar with downloading applications on Ubuntu as there are several ways to download files.  After downloading the Arduino IDE the steps were as followed:</a:t>
            </a:r>
          </a:p>
          <a:p>
            <a:pPr lvl="1"/>
            <a:r>
              <a:rPr lang="en-US" sz="3100" dirty="0">
                <a:latin typeface="Abadi Extra Light" panose="020B0204020104020204" pitchFamily="34" charset="0"/>
              </a:rPr>
              <a:t>Extract Arduino tar folder and double click into the new folder that appears</a:t>
            </a:r>
          </a:p>
          <a:p>
            <a:pPr lvl="1"/>
            <a:r>
              <a:rPr lang="en-US" sz="3100" dirty="0">
                <a:latin typeface="Abadi Extra Light" panose="020B0204020104020204" pitchFamily="34" charset="0"/>
              </a:rPr>
              <a:t>Double click into the next folder </a:t>
            </a:r>
          </a:p>
          <a:p>
            <a:pPr lvl="1"/>
            <a:r>
              <a:rPr lang="en-US" sz="3100" dirty="0">
                <a:latin typeface="Abadi Extra Light" panose="020B0204020104020204" pitchFamily="34" charset="0"/>
              </a:rPr>
              <a:t>Right click in the current window to open the terminal window</a:t>
            </a:r>
          </a:p>
          <a:p>
            <a:pPr lvl="1"/>
            <a:r>
              <a:rPr lang="en-US" sz="3100" dirty="0">
                <a:latin typeface="Abadi Extra Light" panose="020B0204020104020204" pitchFamily="34" charset="0"/>
              </a:rPr>
              <a:t>In the terminal window type “</a:t>
            </a:r>
            <a:r>
              <a:rPr lang="en-US" sz="3100" dirty="0" err="1">
                <a:latin typeface="Abadi Extra Light" panose="020B0204020104020204" pitchFamily="34" charset="0"/>
              </a:rPr>
              <a:t>sudo</a:t>
            </a:r>
            <a:r>
              <a:rPr lang="en-US" sz="3100" dirty="0">
                <a:latin typeface="Abadi Extra Light" panose="020B0204020104020204" pitchFamily="34" charset="0"/>
              </a:rPr>
              <a:t> </a:t>
            </a:r>
            <a:r>
              <a:rPr lang="en-US" sz="3100" dirty="0" err="1">
                <a:latin typeface="Abadi Extra Light" panose="020B0204020104020204" pitchFamily="34" charset="0"/>
              </a:rPr>
              <a:t>sh</a:t>
            </a:r>
            <a:r>
              <a:rPr lang="en-US" sz="3100" dirty="0">
                <a:latin typeface="Abadi Extra Light" panose="020B0204020104020204" pitchFamily="34" charset="0"/>
              </a:rPr>
              <a:t> install.sh” to install the Arduino IDE. </a:t>
            </a:r>
          </a:p>
          <a:p>
            <a:pPr lvl="1"/>
            <a:r>
              <a:rPr lang="en-US" sz="3100" dirty="0">
                <a:latin typeface="Abadi Extra Light" panose="020B0204020104020204" pitchFamily="34" charset="0"/>
              </a:rPr>
              <a:t>The Arduino was installed and listed under applications. </a:t>
            </a:r>
          </a:p>
          <a:p>
            <a:pPr lvl="1"/>
            <a:endParaRPr lang="en-US" sz="3100" dirty="0">
              <a:latin typeface="Abadi Extra Light" panose="020B0204020104020204" pitchFamily="34" charset="0"/>
            </a:endParaRPr>
          </a:p>
          <a:p>
            <a:r>
              <a:rPr lang="en-US" sz="3100" dirty="0">
                <a:latin typeface="Abadi Extra Light" panose="020B0204020104020204" pitchFamily="34" charset="0"/>
              </a:rPr>
              <a:t>The next challenge was receiving an “</a:t>
            </a:r>
            <a:r>
              <a:rPr lang="en-US" sz="3100" dirty="0" err="1">
                <a:latin typeface="Abadi Extra Light" panose="020B0204020104020204" pitchFamily="34" charset="0"/>
              </a:rPr>
              <a:t>avrdude</a:t>
            </a:r>
            <a:r>
              <a:rPr lang="en-US" sz="3100" dirty="0">
                <a:latin typeface="Abadi Extra Light" panose="020B0204020104020204" pitchFamily="34" charset="0"/>
              </a:rPr>
              <a:t>” error that appeared when uploading the code through the Arduino IDE.  After changing the permissions on the serial port, typing the command “</a:t>
            </a:r>
            <a:r>
              <a:rPr lang="en-US" sz="3100" dirty="0" err="1">
                <a:latin typeface="Abadi Extra Light" panose="020B0204020104020204" pitchFamily="34" charset="0"/>
              </a:rPr>
              <a:t>sudo</a:t>
            </a:r>
            <a:r>
              <a:rPr lang="en-US" sz="3100" dirty="0">
                <a:latin typeface="Abadi Extra Light" panose="020B0204020104020204" pitchFamily="34" charset="0"/>
              </a:rPr>
              <a:t> </a:t>
            </a:r>
            <a:r>
              <a:rPr lang="en-US" sz="3100" dirty="0" err="1">
                <a:latin typeface="Abadi Extra Light" panose="020B0204020104020204" pitchFamily="34" charset="0"/>
              </a:rPr>
              <a:t>usermod</a:t>
            </a:r>
            <a:r>
              <a:rPr lang="en-US" sz="3100" dirty="0">
                <a:latin typeface="Abadi Extra Light" panose="020B0204020104020204" pitchFamily="34" charset="0"/>
              </a:rPr>
              <a:t> –a –G </a:t>
            </a:r>
            <a:r>
              <a:rPr lang="en-US" sz="3100" dirty="0" err="1">
                <a:latin typeface="Abadi Extra Light" panose="020B0204020104020204" pitchFamily="34" charset="0"/>
              </a:rPr>
              <a:t>dialout</a:t>
            </a:r>
            <a:r>
              <a:rPr lang="en-US" sz="3100" dirty="0">
                <a:latin typeface="Abadi Extra Light" panose="020B0204020104020204" pitchFamily="34" charset="0"/>
              </a:rPr>
              <a:t> </a:t>
            </a:r>
            <a:r>
              <a:rPr lang="en-US" sz="3100" dirty="0" err="1">
                <a:latin typeface="Abadi Extra Light" panose="020B0204020104020204" pitchFamily="34" charset="0"/>
              </a:rPr>
              <a:t>kimhdz</a:t>
            </a:r>
            <a:r>
              <a:rPr lang="en-US" sz="3100" dirty="0">
                <a:latin typeface="Abadi Extra Light" panose="020B0204020104020204" pitchFamily="34" charset="0"/>
              </a:rPr>
              <a:t>” in the terminal window, and restarted the virtual machine allowed the code to be uploaded and run successfully.  Also making sure that the correct board and port are selected under the Arduino IDE tools setting.</a:t>
            </a:r>
          </a:p>
          <a:p>
            <a:endParaRPr lang="en-US" dirty="0">
              <a:latin typeface="Abadi Extra Light" panose="020B0204020104020204" pitchFamily="34" charset="0"/>
            </a:endParaRPr>
          </a:p>
          <a:p>
            <a:pPr marL="457200" lvl="1" indent="0">
              <a:buNone/>
            </a:pPr>
            <a:endParaRPr lang="en-US" dirty="0">
              <a:latin typeface="Abadi Extra Light" panose="020B0204020104020204" pitchFamily="34" charset="0"/>
            </a:endParaRPr>
          </a:p>
          <a:p>
            <a:pPr marL="457200" lvl="1" indent="0">
              <a:buNone/>
            </a:pPr>
            <a:r>
              <a:rPr lang="en-US" dirty="0">
                <a:latin typeface="Abadi Extra Light" panose="020B0204020104020204" pitchFamily="34" charset="0"/>
              </a:rPr>
              <a:t>				</a:t>
            </a:r>
          </a:p>
          <a:p>
            <a:endParaRPr lang="en-US" dirty="0"/>
          </a:p>
          <a:p>
            <a:endParaRPr lang="en-US" dirty="0"/>
          </a:p>
        </p:txBody>
      </p:sp>
    </p:spTree>
    <p:extLst>
      <p:ext uri="{BB962C8B-B14F-4D97-AF65-F5344CB8AC3E}">
        <p14:creationId xmlns:p14="http://schemas.microsoft.com/office/powerpoint/2010/main" val="334225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9595-3747-4730-B117-C993FD6E265E}"/>
              </a:ext>
            </a:extLst>
          </p:cNvPr>
          <p:cNvSpPr>
            <a:spLocks noGrp="1"/>
          </p:cNvSpPr>
          <p:nvPr>
            <p:ph type="title"/>
          </p:nvPr>
        </p:nvSpPr>
        <p:spPr>
          <a:xfrm>
            <a:off x="3571292" y="130567"/>
            <a:ext cx="5046237" cy="739284"/>
          </a:xfrm>
        </p:spPr>
        <p:txBody>
          <a:bodyPr/>
          <a:lstStyle/>
          <a:p>
            <a:r>
              <a:rPr lang="en-US" dirty="0">
                <a:solidFill>
                  <a:schemeClr val="accent1"/>
                </a:solidFill>
              </a:rPr>
              <a:t>Career skills obtained</a:t>
            </a:r>
          </a:p>
        </p:txBody>
      </p:sp>
      <p:sp>
        <p:nvSpPr>
          <p:cNvPr id="3" name="Content Placeholder 2">
            <a:extLst>
              <a:ext uri="{FF2B5EF4-FFF2-40B4-BE49-F238E27FC236}">
                <a16:creationId xmlns:a16="http://schemas.microsoft.com/office/drawing/2014/main" id="{10958C18-D682-4A8D-9F60-BD619EA50500}"/>
              </a:ext>
            </a:extLst>
          </p:cNvPr>
          <p:cNvSpPr>
            <a:spLocks noGrp="1"/>
          </p:cNvSpPr>
          <p:nvPr>
            <p:ph idx="1"/>
          </p:nvPr>
        </p:nvSpPr>
        <p:spPr>
          <a:xfrm>
            <a:off x="1141412" y="869851"/>
            <a:ext cx="9905999" cy="5988149"/>
          </a:xfrm>
        </p:spPr>
        <p:txBody>
          <a:bodyPr>
            <a:normAutofit fontScale="92500" lnSpcReduction="10000"/>
          </a:bodyPr>
          <a:lstStyle/>
          <a:p>
            <a:r>
              <a:rPr lang="en-US" dirty="0">
                <a:latin typeface="Abadi Extra Light" panose="020B0204020104020204" pitchFamily="34" charset="0"/>
              </a:rPr>
              <a:t>There are several skills gained from the development of this project:</a:t>
            </a:r>
          </a:p>
          <a:p>
            <a:pPr marL="342900" indent="-342900"/>
            <a:r>
              <a:rPr lang="en-US" dirty="0">
                <a:latin typeface="Abadi Extra Light" panose="020B0204020104020204" pitchFamily="34" charset="0"/>
              </a:rPr>
              <a:t>Hardware Skills- By using the hardware in this project such as the Arduino Mega Board, Potentiometer, LED light, Breadboard, and wires.</a:t>
            </a:r>
          </a:p>
          <a:p>
            <a:r>
              <a:rPr lang="en-US" dirty="0">
                <a:latin typeface="Abadi Extra Light" panose="020B0204020104020204" pitchFamily="34" charset="0"/>
              </a:rPr>
              <a:t>Software skills – Being able to use commands run on the Linux Ubuntu and the Arduino application to operate the circuit.</a:t>
            </a:r>
          </a:p>
          <a:p>
            <a:r>
              <a:rPr lang="en-US" dirty="0">
                <a:latin typeface="Abadi Extra Light" panose="020B0204020104020204" pitchFamily="34" charset="0"/>
              </a:rPr>
              <a:t>Networking skills – Being able to run the virtual machine while using a laptop as the main host.</a:t>
            </a:r>
          </a:p>
          <a:p>
            <a:r>
              <a:rPr lang="en-US" dirty="0">
                <a:latin typeface="Abadi Extra Light" panose="020B0204020104020204" pitchFamily="34" charset="0"/>
              </a:rPr>
              <a:t>Security skills – Having to change to the root user on Ubuntu using the terminal window and change permissions for the serial port.</a:t>
            </a:r>
          </a:p>
          <a:p>
            <a:r>
              <a:rPr lang="en-US" dirty="0">
                <a:latin typeface="Abadi Extra Light" panose="020B0204020104020204" pitchFamily="34" charset="0"/>
              </a:rPr>
              <a:t>Data analysis skills – With the serial monitor open and reading the different values as the nob was turned on the potentiometer.</a:t>
            </a:r>
          </a:p>
          <a:p>
            <a:r>
              <a:rPr lang="en-US" dirty="0">
                <a:latin typeface="Abadi Extra Light" panose="020B0204020104020204" pitchFamily="34" charset="0"/>
              </a:rPr>
              <a:t>Problem solving skills – During the challenges faced was able to figure out the issues and solve them.</a:t>
            </a:r>
          </a:p>
          <a:p>
            <a:endParaRPr lang="en-US" dirty="0">
              <a:latin typeface="Abadi Extra Light" panose="020B0204020104020204" pitchFamily="34" charset="0"/>
            </a:endParaRPr>
          </a:p>
          <a:p>
            <a:endParaRPr lang="en-US" dirty="0"/>
          </a:p>
          <a:p>
            <a:endParaRPr lang="en-US" dirty="0"/>
          </a:p>
        </p:txBody>
      </p:sp>
    </p:spTree>
    <p:extLst>
      <p:ext uri="{BB962C8B-B14F-4D97-AF65-F5344CB8AC3E}">
        <p14:creationId xmlns:p14="http://schemas.microsoft.com/office/powerpoint/2010/main" val="1763298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634F2-E0B3-42A1-A71E-A794C185DB62}"/>
              </a:ext>
            </a:extLst>
          </p:cNvPr>
          <p:cNvSpPr>
            <a:spLocks noGrp="1"/>
          </p:cNvSpPr>
          <p:nvPr>
            <p:ph type="title"/>
          </p:nvPr>
        </p:nvSpPr>
        <p:spPr>
          <a:xfrm>
            <a:off x="4410116" y="144379"/>
            <a:ext cx="2922587" cy="1020021"/>
          </a:xfrm>
        </p:spPr>
        <p:txBody>
          <a:bodyPr/>
          <a:lstStyle/>
          <a:p>
            <a:r>
              <a:rPr lang="en-US" dirty="0">
                <a:solidFill>
                  <a:schemeClr val="accent1"/>
                </a:solidFill>
              </a:rPr>
              <a:t>Conclusion</a:t>
            </a:r>
          </a:p>
        </p:txBody>
      </p:sp>
      <p:sp>
        <p:nvSpPr>
          <p:cNvPr id="6" name="Content Placeholder 5">
            <a:extLst>
              <a:ext uri="{FF2B5EF4-FFF2-40B4-BE49-F238E27FC236}">
                <a16:creationId xmlns:a16="http://schemas.microsoft.com/office/drawing/2014/main" id="{43454B35-B1E3-4F0E-BB55-52D2D9B542AA}"/>
              </a:ext>
            </a:extLst>
          </p:cNvPr>
          <p:cNvSpPr>
            <a:spLocks noGrp="1"/>
          </p:cNvSpPr>
          <p:nvPr>
            <p:ph idx="1"/>
          </p:nvPr>
        </p:nvSpPr>
        <p:spPr>
          <a:xfrm>
            <a:off x="1494336" y="1164400"/>
            <a:ext cx="9905999" cy="5022528"/>
          </a:xfrm>
        </p:spPr>
        <p:txBody>
          <a:bodyPr>
            <a:normAutofit/>
          </a:bodyPr>
          <a:lstStyle/>
          <a:p>
            <a:r>
              <a:rPr lang="en-US" dirty="0">
                <a:latin typeface="Abadi Extra Light" panose="020B0204020104020204" pitchFamily="34" charset="0"/>
              </a:rPr>
              <a:t>Virtualization benefits the IoT by providing reliable and responsiveness operating systems to create applications and devices and all with a cost efficiency. </a:t>
            </a:r>
          </a:p>
          <a:p>
            <a:r>
              <a:rPr lang="en-US" dirty="0">
                <a:latin typeface="Abadi Extra Light" panose="020B0204020104020204" pitchFamily="34" charset="0"/>
              </a:rPr>
              <a:t>As an outcome of this project using a host machine:</a:t>
            </a:r>
          </a:p>
          <a:p>
            <a:pPr lvl="1"/>
            <a:r>
              <a:rPr lang="en-US" dirty="0">
                <a:latin typeface="Abadi Extra Light" panose="020B0204020104020204" pitchFamily="34" charset="0"/>
              </a:rPr>
              <a:t> </a:t>
            </a:r>
            <a:r>
              <a:rPr lang="en-US" sz="2200" dirty="0">
                <a:latin typeface="Abadi Extra Light" panose="020B0204020104020204" pitchFamily="34" charset="0"/>
              </a:rPr>
              <a:t>A virtual machine, VMware, was downloaded, </a:t>
            </a:r>
          </a:p>
          <a:p>
            <a:pPr lvl="1"/>
            <a:r>
              <a:rPr lang="en-US" sz="2200" dirty="0">
                <a:latin typeface="Abadi Extra Light" panose="020B0204020104020204" pitchFamily="34" charset="0"/>
              </a:rPr>
              <a:t>An operating system, Ubuntu, was installed on the VMware, </a:t>
            </a:r>
          </a:p>
          <a:p>
            <a:pPr lvl="1"/>
            <a:r>
              <a:rPr lang="en-US" sz="2200" dirty="0">
                <a:latin typeface="Abadi Extra Light" panose="020B0204020104020204" pitchFamily="34" charset="0"/>
              </a:rPr>
              <a:t>The Arduino IDE was installed onto the OS,</a:t>
            </a:r>
          </a:p>
          <a:p>
            <a:pPr lvl="1"/>
            <a:r>
              <a:rPr lang="en-US" sz="2200" dirty="0">
                <a:latin typeface="Abadi Extra Light" panose="020B0204020104020204" pitchFamily="34" charset="0"/>
              </a:rPr>
              <a:t>Then the IoT device was created using the inventory hardware. </a:t>
            </a:r>
          </a:p>
          <a:p>
            <a:pPr lvl="1"/>
            <a:r>
              <a:rPr lang="en-US" sz="2200" dirty="0">
                <a:latin typeface="Abadi Extra Light" panose="020B0204020104020204" pitchFamily="34" charset="0"/>
              </a:rPr>
              <a:t>Using the Arduino IDE application to run codes to the IoT device.</a:t>
            </a:r>
          </a:p>
        </p:txBody>
      </p:sp>
    </p:spTree>
    <p:extLst>
      <p:ext uri="{BB962C8B-B14F-4D97-AF65-F5344CB8AC3E}">
        <p14:creationId xmlns:p14="http://schemas.microsoft.com/office/powerpoint/2010/main" val="3026987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F07A-EE27-411E-83B0-5A8655D15CB4}"/>
              </a:ext>
            </a:extLst>
          </p:cNvPr>
          <p:cNvSpPr>
            <a:spLocks noGrp="1"/>
          </p:cNvSpPr>
          <p:nvPr>
            <p:ph type="title"/>
          </p:nvPr>
        </p:nvSpPr>
        <p:spPr>
          <a:xfrm>
            <a:off x="1285811" y="744588"/>
            <a:ext cx="9620372" cy="687972"/>
          </a:xfrm>
        </p:spPr>
        <p:txBody>
          <a:bodyPr>
            <a:normAutofit/>
          </a:bodyPr>
          <a:lstStyle/>
          <a:p>
            <a:pPr algn="ctr"/>
            <a:r>
              <a:rPr lang="en-US" sz="4000" b="1" dirty="0">
                <a:solidFill>
                  <a:schemeClr val="accent1"/>
                </a:solidFill>
                <a:latin typeface="Abadi Extra Light" panose="020B0204020104020204" pitchFamily="34" charset="0"/>
              </a:rPr>
              <a:t>Citations</a:t>
            </a:r>
          </a:p>
        </p:txBody>
      </p:sp>
      <p:sp>
        <p:nvSpPr>
          <p:cNvPr id="4" name="Text Placeholder 3">
            <a:extLst>
              <a:ext uri="{FF2B5EF4-FFF2-40B4-BE49-F238E27FC236}">
                <a16:creationId xmlns:a16="http://schemas.microsoft.com/office/drawing/2014/main" id="{DB9752D8-1CEC-4D30-91A4-F6445D87B8FB}"/>
              </a:ext>
            </a:extLst>
          </p:cNvPr>
          <p:cNvSpPr>
            <a:spLocks noGrp="1"/>
          </p:cNvSpPr>
          <p:nvPr>
            <p:ph type="body" sz="half" idx="2"/>
          </p:nvPr>
        </p:nvSpPr>
        <p:spPr>
          <a:xfrm>
            <a:off x="1285811" y="1883726"/>
            <a:ext cx="9620375" cy="3541714"/>
          </a:xfrm>
        </p:spPr>
        <p:txBody>
          <a:bodyPr>
            <a:normAutofit fontScale="85000" lnSpcReduction="20000"/>
          </a:bodyPr>
          <a:lstStyle/>
          <a:p>
            <a:pPr marL="285750" indent="-285750">
              <a:buFont typeface="Arial" panose="020B0604020202020204" pitchFamily="34" charset="0"/>
              <a:buChar char="•"/>
            </a:pPr>
            <a:r>
              <a:rPr lang="en-US" sz="2600" dirty="0">
                <a:latin typeface="Abadi Extra Light" panose="020B0204020104020204" pitchFamily="34" charset="0"/>
              </a:rPr>
              <a:t>Jain, P. (2019, July 12). RTOS - Real Time Operating System. Retrieved December 	5, 2019, from https://www.engineersgarage.com/article_page/rtos-real-time-	operating-system/. </a:t>
            </a:r>
          </a:p>
          <a:p>
            <a:pPr lvl="2"/>
            <a:endParaRPr lang="en-US" sz="2400" dirty="0">
              <a:latin typeface="Abadi Extra Light" panose="020B0204020104020204" pitchFamily="34" charset="0"/>
            </a:endParaRPr>
          </a:p>
          <a:p>
            <a:pPr marL="287338" lvl="2" indent="-233363">
              <a:buFont typeface="Arial" panose="020B0604020202020204" pitchFamily="34" charset="0"/>
              <a:buChar char="•"/>
            </a:pPr>
            <a:r>
              <a:rPr lang="en-US" sz="2600" dirty="0">
                <a:latin typeface="Abadi Extra Light" panose="020B0204020104020204" pitchFamily="34" charset="0"/>
              </a:rPr>
              <a:t>Workstation Player : Run a Second, Isolated Operating System on a Single 	PC with VMware Workstation Player. (2019, December 12). Retrieved 	December 18, 2019,from https://www.vmware.com/products/workstation-</a:t>
            </a:r>
          </a:p>
          <a:p>
            <a:pPr marL="968375" lvl="4"/>
            <a:r>
              <a:rPr lang="en-US" sz="2400" dirty="0">
                <a:latin typeface="Abadi Extra Light" panose="020B0204020104020204" pitchFamily="34" charset="0"/>
              </a:rPr>
              <a:t>player.html.</a:t>
            </a:r>
          </a:p>
          <a:p>
            <a:pPr marL="860425" lvl="2" indent="-628650"/>
            <a:r>
              <a:rPr lang="en-US" sz="2600" dirty="0">
                <a:latin typeface="Abadi Extra Light" panose="020B0204020104020204" pitchFamily="34" charset="0"/>
              </a:rPr>
              <a:t> </a:t>
            </a:r>
          </a:p>
        </p:txBody>
      </p:sp>
    </p:spTree>
    <p:extLst>
      <p:ext uri="{BB962C8B-B14F-4D97-AF65-F5344CB8AC3E}">
        <p14:creationId xmlns:p14="http://schemas.microsoft.com/office/powerpoint/2010/main" val="2162760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9186-0506-4DF5-8039-E29A82DD9E93}"/>
              </a:ext>
            </a:extLst>
          </p:cNvPr>
          <p:cNvSpPr>
            <a:spLocks noGrp="1"/>
          </p:cNvSpPr>
          <p:nvPr>
            <p:ph type="title"/>
          </p:nvPr>
        </p:nvSpPr>
        <p:spPr>
          <a:xfrm>
            <a:off x="2888709" y="645814"/>
            <a:ext cx="6255674" cy="1478570"/>
          </a:xfrm>
        </p:spPr>
        <p:txBody>
          <a:bodyPr>
            <a:normAutofit/>
          </a:bodyPr>
          <a:lstStyle/>
          <a:p>
            <a:r>
              <a:rPr lang="en-US" b="1" dirty="0">
                <a:solidFill>
                  <a:schemeClr val="accent1"/>
                </a:solidFill>
                <a:latin typeface="Abadi Extra Light" panose="020B0204020104020204" pitchFamily="34" charset="0"/>
              </a:rPr>
              <a:t>The development includes</a:t>
            </a:r>
          </a:p>
        </p:txBody>
      </p:sp>
      <p:pic>
        <p:nvPicPr>
          <p:cNvPr id="7" name="Graphic 6" descr="Processor">
            <a:extLst>
              <a:ext uri="{FF2B5EF4-FFF2-40B4-BE49-F238E27FC236}">
                <a16:creationId xmlns:a16="http://schemas.microsoft.com/office/drawing/2014/main" id="{506CEEEB-82BD-45A4-B522-67E24AF93C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1411" y="2277013"/>
            <a:ext cx="3494597" cy="349459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7A1386F1-CEC5-437C-97F3-A911BA28C5F2}"/>
              </a:ext>
            </a:extLst>
          </p:cNvPr>
          <p:cNvSpPr>
            <a:spLocks noGrp="1"/>
          </p:cNvSpPr>
          <p:nvPr>
            <p:ph idx="1"/>
          </p:nvPr>
        </p:nvSpPr>
        <p:spPr>
          <a:xfrm>
            <a:off x="5037757" y="2446798"/>
            <a:ext cx="6012832" cy="3155026"/>
          </a:xfrm>
        </p:spPr>
        <p:txBody>
          <a:bodyPr>
            <a:normAutofit/>
          </a:bodyPr>
          <a:lstStyle/>
          <a:p>
            <a:pPr lvl="1"/>
            <a:r>
              <a:rPr lang="en-US" dirty="0">
                <a:latin typeface="Abadi Extra Light" panose="020B0204020104020204" pitchFamily="34" charset="0"/>
              </a:rPr>
              <a:t>Inventory and BIOS</a:t>
            </a:r>
          </a:p>
          <a:p>
            <a:pPr lvl="1"/>
            <a:r>
              <a:rPr lang="en-US" dirty="0">
                <a:latin typeface="Abadi Extra Light" panose="020B0204020104020204" pitchFamily="34" charset="0"/>
              </a:rPr>
              <a:t>Planning and Designing</a:t>
            </a:r>
          </a:p>
          <a:p>
            <a:pPr lvl="1"/>
            <a:r>
              <a:rPr lang="en-US" dirty="0">
                <a:latin typeface="Abadi Extra Light" panose="020B0204020104020204" pitchFamily="34" charset="0"/>
              </a:rPr>
              <a:t>Downloading Linux and Exploring the Desktop</a:t>
            </a:r>
          </a:p>
          <a:p>
            <a:pPr lvl="1"/>
            <a:r>
              <a:rPr lang="en-US" dirty="0">
                <a:latin typeface="Abadi Extra Light" panose="020B0204020104020204" pitchFamily="34" charset="0"/>
              </a:rPr>
              <a:t>Installing Arduino IDE</a:t>
            </a:r>
          </a:p>
          <a:p>
            <a:pPr lvl="1"/>
            <a:r>
              <a:rPr lang="en-US" dirty="0">
                <a:latin typeface="Abadi Extra Light" panose="020B0204020104020204" pitchFamily="34" charset="0"/>
              </a:rPr>
              <a:t>RTOS</a:t>
            </a:r>
          </a:p>
          <a:p>
            <a:pPr lvl="1"/>
            <a:r>
              <a:rPr lang="en-US" dirty="0">
                <a:latin typeface="Abadi Extra Light" panose="020B0204020104020204" pitchFamily="34" charset="0"/>
              </a:rPr>
              <a:t>Running the Arduino From the Virtual Machine</a:t>
            </a:r>
          </a:p>
          <a:p>
            <a:pPr lvl="1"/>
            <a:endParaRPr lang="en-US" dirty="0">
              <a:latin typeface="Abadi Extra Light" panose="020B0204020104020204" pitchFamily="34" charset="0"/>
            </a:endParaRPr>
          </a:p>
          <a:p>
            <a:endParaRPr lang="en-US" dirty="0"/>
          </a:p>
        </p:txBody>
      </p:sp>
    </p:spTree>
    <p:extLst>
      <p:ext uri="{BB962C8B-B14F-4D97-AF65-F5344CB8AC3E}">
        <p14:creationId xmlns:p14="http://schemas.microsoft.com/office/powerpoint/2010/main" val="110456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4FCF-7952-47D9-B80A-FF44758A83C3}"/>
              </a:ext>
            </a:extLst>
          </p:cNvPr>
          <p:cNvSpPr>
            <a:spLocks noGrp="1"/>
          </p:cNvSpPr>
          <p:nvPr>
            <p:ph type="title"/>
          </p:nvPr>
        </p:nvSpPr>
        <p:spPr>
          <a:xfrm>
            <a:off x="3682766" y="835352"/>
            <a:ext cx="4823289" cy="769829"/>
          </a:xfrm>
        </p:spPr>
        <p:txBody>
          <a:bodyPr>
            <a:normAutofit fontScale="90000"/>
          </a:bodyPr>
          <a:lstStyle/>
          <a:p>
            <a:r>
              <a:rPr lang="en-US" sz="4000" b="1" dirty="0">
                <a:solidFill>
                  <a:schemeClr val="accent1"/>
                </a:solidFill>
                <a:latin typeface="Abadi Extra Light" panose="020B0204020104020204" pitchFamily="34" charset="0"/>
              </a:rPr>
              <a:t>Inventory and BIOS</a:t>
            </a:r>
            <a:br>
              <a:rPr lang="en-US" dirty="0"/>
            </a:br>
            <a:endParaRPr lang="en-US" dirty="0"/>
          </a:p>
        </p:txBody>
      </p:sp>
      <p:sp>
        <p:nvSpPr>
          <p:cNvPr id="3" name="Content Placeholder 2">
            <a:extLst>
              <a:ext uri="{FF2B5EF4-FFF2-40B4-BE49-F238E27FC236}">
                <a16:creationId xmlns:a16="http://schemas.microsoft.com/office/drawing/2014/main" id="{3C4464C8-2BA3-40FF-8CED-90E03D63FCAE}"/>
              </a:ext>
            </a:extLst>
          </p:cNvPr>
          <p:cNvSpPr>
            <a:spLocks noGrp="1"/>
          </p:cNvSpPr>
          <p:nvPr>
            <p:ph idx="1"/>
          </p:nvPr>
        </p:nvSpPr>
        <p:spPr>
          <a:xfrm>
            <a:off x="1141412" y="1336431"/>
            <a:ext cx="9905999" cy="4454770"/>
          </a:xfrm>
        </p:spPr>
        <p:txBody>
          <a:bodyPr>
            <a:normAutofit lnSpcReduction="10000"/>
          </a:bodyPr>
          <a:lstStyle/>
          <a:p>
            <a:r>
              <a:rPr lang="en-US" dirty="0">
                <a:latin typeface="Abadi Extra Light" panose="020B0204020104020204" pitchFamily="34" charset="0"/>
              </a:rPr>
              <a:t>Inventory of hardware was taken before starting the planning and designing process.</a:t>
            </a:r>
          </a:p>
          <a:p>
            <a:r>
              <a:rPr lang="en-US" dirty="0">
                <a:latin typeface="Abadi Extra Light" panose="020B0204020104020204" pitchFamily="34" charset="0"/>
              </a:rPr>
              <a:t>Inventory includes:</a:t>
            </a:r>
          </a:p>
          <a:p>
            <a:pPr marL="1257300" lvl="2" indent="-342900"/>
            <a:r>
              <a:rPr lang="en-US" dirty="0">
                <a:latin typeface="Abadi Extra Light" panose="020B0204020104020204" pitchFamily="34" charset="0"/>
              </a:rPr>
              <a:t>Arduino Mega Board</a:t>
            </a:r>
          </a:p>
          <a:p>
            <a:pPr marL="1257300" lvl="2" indent="-342900"/>
            <a:r>
              <a:rPr lang="en-US" dirty="0">
                <a:latin typeface="Abadi Extra Light" panose="020B0204020104020204" pitchFamily="34" charset="0"/>
              </a:rPr>
              <a:t>Potentiometer</a:t>
            </a:r>
          </a:p>
          <a:p>
            <a:pPr marL="1257300" lvl="2" indent="-342900"/>
            <a:r>
              <a:rPr lang="en-US" dirty="0">
                <a:latin typeface="Abadi Extra Light" panose="020B0204020104020204" pitchFamily="34" charset="0"/>
              </a:rPr>
              <a:t>LED</a:t>
            </a:r>
          </a:p>
          <a:p>
            <a:pPr marL="1257300" lvl="2" indent="-342900"/>
            <a:r>
              <a:rPr lang="en-US" dirty="0">
                <a:latin typeface="Abadi Extra Light" panose="020B0204020104020204" pitchFamily="34" charset="0"/>
              </a:rPr>
              <a:t>Breadboard</a:t>
            </a:r>
          </a:p>
          <a:p>
            <a:pPr marL="1257300" lvl="2" indent="-342900"/>
            <a:r>
              <a:rPr lang="en-US" dirty="0">
                <a:latin typeface="Abadi Extra Light" panose="020B0204020104020204" pitchFamily="34" charset="0"/>
              </a:rPr>
              <a:t>Wires</a:t>
            </a:r>
          </a:p>
          <a:p>
            <a:r>
              <a:rPr lang="en-US" dirty="0">
                <a:latin typeface="Abadi Extra Light" panose="020B0204020104020204" pitchFamily="34" charset="0"/>
              </a:rPr>
              <a:t>BIOS was accessed to enable virtualization for my virtualization machine, and steps were provided as to where it was located on my Windows 10 software.</a:t>
            </a:r>
          </a:p>
          <a:p>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TextBox 3">
            <a:extLst>
              <a:ext uri="{FF2B5EF4-FFF2-40B4-BE49-F238E27FC236}">
                <a16:creationId xmlns:a16="http://schemas.microsoft.com/office/drawing/2014/main" id="{ECB987DC-D41E-4950-BE8F-17DCE99A727F}"/>
              </a:ext>
            </a:extLst>
          </p:cNvPr>
          <p:cNvSpPr txBox="1"/>
          <p:nvPr/>
        </p:nvSpPr>
        <p:spPr>
          <a:xfrm>
            <a:off x="1141412" y="0"/>
            <a:ext cx="2080090" cy="553998"/>
          </a:xfrm>
          <a:prstGeom prst="rect">
            <a:avLst/>
          </a:prstGeom>
          <a:noFill/>
        </p:spPr>
        <p:txBody>
          <a:bodyPr wrap="square" rtlCol="0">
            <a:spAutoFit/>
          </a:bodyPr>
          <a:lstStyle/>
          <a:p>
            <a:r>
              <a:rPr lang="en-US" sz="3000" b="1" dirty="0">
                <a:solidFill>
                  <a:schemeClr val="accent1"/>
                </a:solidFill>
                <a:latin typeface="Abadi Extra Light" panose="020B0204020104020204" pitchFamily="34" charset="0"/>
              </a:rPr>
              <a:t>Module 1</a:t>
            </a:r>
          </a:p>
        </p:txBody>
      </p:sp>
    </p:spTree>
    <p:extLst>
      <p:ext uri="{BB962C8B-B14F-4D97-AF65-F5344CB8AC3E}">
        <p14:creationId xmlns:p14="http://schemas.microsoft.com/office/powerpoint/2010/main" val="5291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497074" y="981222"/>
            <a:ext cx="2825676" cy="697453"/>
          </a:xfrm>
        </p:spPr>
        <p:txBody>
          <a:bodyPr>
            <a:normAutofit/>
          </a:bodyPr>
          <a:lstStyle/>
          <a:p>
            <a:r>
              <a:rPr lang="en-US" sz="4000" b="1" dirty="0">
                <a:solidFill>
                  <a:schemeClr val="accent1"/>
                </a:solidFill>
                <a:latin typeface="Abadi Extra Light" panose="020B0204020104020204" pitchFamily="34" charset="0"/>
              </a:rPr>
              <a:t>Inventory</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79945" y="1982200"/>
            <a:ext cx="3233642" cy="3541714"/>
          </a:xfrm>
        </p:spPr>
        <p:txBody>
          <a:bodyPr/>
          <a:lstStyle/>
          <a:p>
            <a:pPr marL="342900" indent="-342900">
              <a:buFont typeface="Arial" panose="020B0604020202020204" pitchFamily="34" charset="0"/>
              <a:buChar char="•"/>
            </a:pPr>
            <a:r>
              <a:rPr lang="en-US" sz="2400" dirty="0">
                <a:latin typeface="Abadi Extra Light" panose="020B0204020104020204" pitchFamily="34" charset="0"/>
              </a:rPr>
              <a:t>Arduino Mega Board</a:t>
            </a:r>
          </a:p>
          <a:p>
            <a:pPr marL="342900" indent="-342900">
              <a:buFont typeface="Arial" panose="020B0604020202020204" pitchFamily="34" charset="0"/>
              <a:buChar char="•"/>
            </a:pPr>
            <a:r>
              <a:rPr lang="en-US" sz="2400" dirty="0">
                <a:latin typeface="Abadi Extra Light" panose="020B0204020104020204" pitchFamily="34" charset="0"/>
              </a:rPr>
              <a:t>Potentiometer</a:t>
            </a:r>
          </a:p>
          <a:p>
            <a:pPr marL="342900" indent="-342900">
              <a:buFont typeface="Arial" panose="020B0604020202020204" pitchFamily="34" charset="0"/>
              <a:buChar char="•"/>
            </a:pPr>
            <a:r>
              <a:rPr lang="en-US" sz="2400" dirty="0">
                <a:latin typeface="Abadi Extra Light" panose="020B0204020104020204" pitchFamily="34" charset="0"/>
              </a:rPr>
              <a:t>LED</a:t>
            </a:r>
          </a:p>
          <a:p>
            <a:pPr marL="342900" indent="-342900">
              <a:buFont typeface="Arial" panose="020B0604020202020204" pitchFamily="34" charset="0"/>
              <a:buChar char="•"/>
            </a:pPr>
            <a:r>
              <a:rPr lang="en-US" sz="2400" dirty="0">
                <a:latin typeface="Abadi Extra Light" panose="020B0204020104020204" pitchFamily="34" charset="0"/>
              </a:rPr>
              <a:t>Breadboard</a:t>
            </a:r>
          </a:p>
          <a:p>
            <a:pPr marL="342900" indent="-342900">
              <a:buFont typeface="Arial" panose="020B0604020202020204" pitchFamily="34" charset="0"/>
              <a:buChar char="•"/>
            </a:pPr>
            <a:r>
              <a:rPr lang="en-US" sz="2400" dirty="0">
                <a:latin typeface="Abadi Extra Light" panose="020B0204020104020204" pitchFamily="34" charset="0"/>
              </a:rPr>
              <a:t>Wires</a:t>
            </a:r>
          </a:p>
          <a:p>
            <a:endParaRPr lang="en-US" dirty="0"/>
          </a:p>
          <a:p>
            <a:endParaRPr lang="en-US" dirty="0"/>
          </a:p>
        </p:txBody>
      </p:sp>
      <p:pic>
        <p:nvPicPr>
          <p:cNvPr id="4" name="Picture 3" descr="A close up of a white wall&#10;&#10;Description automatically generated">
            <a:extLst>
              <a:ext uri="{FF2B5EF4-FFF2-40B4-BE49-F238E27FC236}">
                <a16:creationId xmlns:a16="http://schemas.microsoft.com/office/drawing/2014/main" id="{8813CBEF-F199-4C47-8249-BBF14C792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61360" y="1174254"/>
            <a:ext cx="5736431" cy="4302323"/>
          </a:xfrm>
          <a:prstGeom prst="rect">
            <a:avLst/>
          </a:prstGeom>
        </p:spPr>
      </p:pic>
    </p:spTree>
    <p:extLst>
      <p:ext uri="{BB962C8B-B14F-4D97-AF65-F5344CB8AC3E}">
        <p14:creationId xmlns:p14="http://schemas.microsoft.com/office/powerpoint/2010/main" val="306461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6"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98" name="Group 97">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99" name="Group 98">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1"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12"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3"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4"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5"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6"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7"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8"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9"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0"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1"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2"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3"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4"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5"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6"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7"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28"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9"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0"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1"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2"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3"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4"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5"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6"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7"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grpSp>
        <p:grpSp>
          <p:nvGrpSpPr>
            <p:cNvPr id="100" name="Group 99">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1"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2"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3"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4"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5"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6"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7"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8"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9"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0"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grpSp>
      </p:grpSp>
      <p:sp>
        <p:nvSpPr>
          <p:cNvPr id="139" name="Rectangle 138">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142"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43"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4"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5"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6"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7"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8"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9"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0"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1"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2"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3"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54"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5"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6"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7"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8"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59"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0"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1"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2"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3"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4"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5"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6"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7"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8"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019015" y="1093787"/>
            <a:ext cx="3059969" cy="4697413"/>
          </a:xfrm>
        </p:spPr>
        <p:txBody>
          <a:bodyPr vert="horz" lIns="91440" tIns="45720" rIns="91440" bIns="45720" rtlCol="0" anchor="ctr">
            <a:normAutofit/>
          </a:bodyPr>
          <a:lstStyle/>
          <a:p>
            <a:pPr algn="r"/>
            <a:r>
              <a:rPr lang="en-US" sz="4000" b="1" dirty="0">
                <a:solidFill>
                  <a:schemeClr val="accent1"/>
                </a:solidFill>
                <a:latin typeface="Abadi Extra Light" panose="020B0204020104020204" pitchFamily="34" charset="0"/>
              </a:rPr>
              <a:t>How do you access your BIOS?</a:t>
            </a:r>
          </a:p>
        </p:txBody>
      </p:sp>
      <p:sp useBgFill="1">
        <p:nvSpPr>
          <p:cNvPr id="170"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215467" y="1093788"/>
            <a:ext cx="5831944" cy="4697413"/>
          </a:xfrm>
        </p:spPr>
        <p:txBody>
          <a:bodyPr vert="horz" lIns="91440" tIns="45720" rIns="91440" bIns="45720" rtlCol="0">
            <a:normAutofit fontScale="77500" lnSpcReduction="20000"/>
          </a:bodyPr>
          <a:lstStyle/>
          <a:p>
            <a:pPr indent="-228600">
              <a:buFont typeface="Arial" panose="020B0604020202020204" pitchFamily="34" charset="0"/>
              <a:buChar char="•"/>
            </a:pPr>
            <a:r>
              <a:rPr lang="en-US" sz="2400" dirty="0">
                <a:latin typeface="Abadi Extra Light" panose="020B0204020104020204" pitchFamily="34" charset="0"/>
              </a:rPr>
              <a:t>What keys/combination do you need to access the BIOS on your computer?</a:t>
            </a:r>
          </a:p>
          <a:p>
            <a:r>
              <a:rPr lang="en-US" sz="2400" dirty="0">
                <a:latin typeface="Abadi Extra Light" panose="020B0204020104020204" pitchFamily="34" charset="0"/>
              </a:rPr>
              <a:t>  -While using Windows 10 software, I clicked the windows button on my keyboard and started typing in “BIOS” which brings me the option to “Change advanced startup options”. By clicking that option, it then took me to “Recovery” listing several other options.  I clicked then on “Restart Now” listed under “Advanced startup” then it sent me to “Choose an option”.  On this menu I went as follows to access my BIOS: Troubleshoot &gt; Advance options &gt; UEFI Firmware Settings &gt; Click “Restart” &gt; F10.</a:t>
            </a:r>
          </a:p>
          <a:p>
            <a:pPr marL="285750" indent="-228600">
              <a:buFont typeface="Arial" panose="020B0604020202020204" pitchFamily="34" charset="0"/>
              <a:buChar char="•"/>
            </a:pPr>
            <a:endParaRPr lang="en-US" sz="2400" dirty="0">
              <a:latin typeface="Abadi Extra Light" panose="020B0204020104020204" pitchFamily="34" charset="0"/>
            </a:endParaRPr>
          </a:p>
          <a:p>
            <a:pPr indent="-228600">
              <a:buFont typeface="Arial" panose="020B0604020202020204" pitchFamily="34" charset="0"/>
              <a:buChar char="•"/>
            </a:pPr>
            <a:r>
              <a:rPr lang="en-US" sz="2400" dirty="0">
                <a:latin typeface="Abadi Extra Light" panose="020B0204020104020204" pitchFamily="34" charset="0"/>
              </a:rPr>
              <a:t>Do you have virtualization enabled on your laptop?</a:t>
            </a:r>
          </a:p>
          <a:p>
            <a:r>
              <a:rPr lang="en-US" sz="2400" dirty="0">
                <a:latin typeface="Abadi Extra Light" panose="020B0204020104020204" pitchFamily="34" charset="0"/>
              </a:rPr>
              <a:t>  -It was not enabled but I enabled it. </a:t>
            </a:r>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323247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4FCF-7952-47D9-B80A-FF44758A83C3}"/>
              </a:ext>
            </a:extLst>
          </p:cNvPr>
          <p:cNvSpPr>
            <a:spLocks noGrp="1"/>
          </p:cNvSpPr>
          <p:nvPr>
            <p:ph type="title"/>
          </p:nvPr>
        </p:nvSpPr>
        <p:spPr>
          <a:xfrm>
            <a:off x="3470785" y="1222744"/>
            <a:ext cx="5247251" cy="769829"/>
          </a:xfrm>
        </p:spPr>
        <p:txBody>
          <a:bodyPr>
            <a:noAutofit/>
          </a:bodyPr>
          <a:lstStyle/>
          <a:p>
            <a:r>
              <a:rPr lang="en-US" sz="4000" b="1" dirty="0">
                <a:solidFill>
                  <a:schemeClr val="accent1"/>
                </a:solidFill>
                <a:latin typeface="Abadi Extra Light" panose="020B0204020104020204" pitchFamily="34" charset="0"/>
              </a:rPr>
              <a:t>Planning and Design</a:t>
            </a:r>
            <a:br>
              <a:rPr lang="en-US" sz="4000" b="1" dirty="0">
                <a:latin typeface="Abadi Extra Light" panose="020B0204020104020204" pitchFamily="34" charset="0"/>
              </a:rPr>
            </a:br>
            <a:endParaRPr lang="en-US" sz="4000" b="1" dirty="0">
              <a:latin typeface="Abadi Extra Light" panose="020B0204020104020204" pitchFamily="34" charset="0"/>
            </a:endParaRPr>
          </a:p>
        </p:txBody>
      </p:sp>
      <p:sp>
        <p:nvSpPr>
          <p:cNvPr id="3" name="Content Placeholder 2">
            <a:extLst>
              <a:ext uri="{FF2B5EF4-FFF2-40B4-BE49-F238E27FC236}">
                <a16:creationId xmlns:a16="http://schemas.microsoft.com/office/drawing/2014/main" id="{3C4464C8-2BA3-40FF-8CED-90E03D63FCAE}"/>
              </a:ext>
            </a:extLst>
          </p:cNvPr>
          <p:cNvSpPr>
            <a:spLocks noGrp="1"/>
          </p:cNvSpPr>
          <p:nvPr>
            <p:ph idx="1"/>
          </p:nvPr>
        </p:nvSpPr>
        <p:spPr>
          <a:xfrm>
            <a:off x="1141412" y="1992573"/>
            <a:ext cx="9905999" cy="3952384"/>
          </a:xfrm>
        </p:spPr>
        <p:txBody>
          <a:bodyPr>
            <a:normAutofit/>
          </a:bodyPr>
          <a:lstStyle/>
          <a:p>
            <a:r>
              <a:rPr lang="en-US" dirty="0">
                <a:latin typeface="Abadi Extra Light" panose="020B0204020104020204" pitchFamily="34" charset="0"/>
              </a:rPr>
              <a:t>When planning and designing a flowchart is used to visualize the steps to take when creating an IoT device running within a virtual machine. (Screenshot in next slide)</a:t>
            </a:r>
          </a:p>
          <a:p>
            <a:r>
              <a:rPr lang="en-US" dirty="0">
                <a:latin typeface="Abadi Extra Light" panose="020B0204020104020204" pitchFamily="34" charset="0"/>
              </a:rPr>
              <a:t>Since enabling the virtualization from the BIOS I am able to download the virtual machine, called VMware.</a:t>
            </a:r>
          </a:p>
        </p:txBody>
      </p:sp>
      <p:sp>
        <p:nvSpPr>
          <p:cNvPr id="4" name="TextBox 3">
            <a:extLst>
              <a:ext uri="{FF2B5EF4-FFF2-40B4-BE49-F238E27FC236}">
                <a16:creationId xmlns:a16="http://schemas.microsoft.com/office/drawing/2014/main" id="{ECB987DC-D41E-4950-BE8F-17DCE99A727F}"/>
              </a:ext>
            </a:extLst>
          </p:cNvPr>
          <p:cNvSpPr txBox="1"/>
          <p:nvPr/>
        </p:nvSpPr>
        <p:spPr>
          <a:xfrm>
            <a:off x="1141412" y="0"/>
            <a:ext cx="2080090" cy="553998"/>
          </a:xfrm>
          <a:prstGeom prst="rect">
            <a:avLst/>
          </a:prstGeom>
          <a:noFill/>
        </p:spPr>
        <p:txBody>
          <a:bodyPr wrap="square" rtlCol="0">
            <a:spAutoFit/>
          </a:bodyPr>
          <a:lstStyle/>
          <a:p>
            <a:r>
              <a:rPr lang="en-US" sz="3000" b="1" dirty="0">
                <a:solidFill>
                  <a:schemeClr val="accent1"/>
                </a:solidFill>
                <a:latin typeface="Abadi Extra Light" panose="020B0204020104020204" pitchFamily="34" charset="0"/>
              </a:rPr>
              <a:t>Module 2</a:t>
            </a:r>
          </a:p>
        </p:txBody>
      </p:sp>
    </p:spTree>
    <p:extLst>
      <p:ext uri="{BB962C8B-B14F-4D97-AF65-F5344CB8AC3E}">
        <p14:creationId xmlns:p14="http://schemas.microsoft.com/office/powerpoint/2010/main" val="2728048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38058" y="166224"/>
            <a:ext cx="3190991" cy="856784"/>
          </a:xfrm>
        </p:spPr>
        <p:txBody>
          <a:bodyPr>
            <a:normAutofit/>
          </a:bodyPr>
          <a:lstStyle/>
          <a:p>
            <a:r>
              <a:rPr lang="en-US" sz="4000" b="1" dirty="0">
                <a:solidFill>
                  <a:schemeClr val="accent1"/>
                </a:solidFill>
                <a:latin typeface="Abadi Extra Light" panose="020B0204020104020204" pitchFamily="34" charset="0"/>
              </a:rPr>
              <a:t>Flowchart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38058" y="1428657"/>
            <a:ext cx="4344844" cy="4406335"/>
          </a:xfrm>
        </p:spPr>
        <p:txBody>
          <a:bodyPr>
            <a:noAutofit/>
          </a:bodyPr>
          <a:lstStyle/>
          <a:p>
            <a:r>
              <a:rPr lang="en-US" sz="2400" b="1" dirty="0">
                <a:latin typeface="Abadi Extra Light" panose="020B0204020104020204" pitchFamily="34" charset="0"/>
              </a:rPr>
              <a:t>Flowchart with the following steps:</a:t>
            </a:r>
          </a:p>
          <a:p>
            <a:pPr marL="285750" indent="-285750">
              <a:buFont typeface="Arial" panose="020B0604020202020204" pitchFamily="34" charset="0"/>
              <a:buChar char="•"/>
            </a:pPr>
            <a:r>
              <a:rPr lang="en-US" sz="2400" dirty="0">
                <a:latin typeface="Abadi Extra Light" panose="020B0204020104020204" pitchFamily="34" charset="0"/>
              </a:rPr>
              <a:t>Install Virtual machine</a:t>
            </a:r>
          </a:p>
          <a:p>
            <a:pPr marL="285750" indent="-285750">
              <a:buFont typeface="Arial" panose="020B0604020202020204" pitchFamily="34" charset="0"/>
              <a:buChar char="•"/>
            </a:pPr>
            <a:r>
              <a:rPr lang="en-US" sz="2400" dirty="0">
                <a:latin typeface="Abadi Extra Light" panose="020B0204020104020204" pitchFamily="34" charset="0"/>
              </a:rPr>
              <a:t>Install Linux on the VM</a:t>
            </a:r>
          </a:p>
          <a:p>
            <a:pPr marL="285750" indent="-285750">
              <a:buFont typeface="Arial" panose="020B0604020202020204" pitchFamily="34" charset="0"/>
              <a:buChar char="•"/>
            </a:pPr>
            <a:r>
              <a:rPr lang="en-US" sz="2400" dirty="0">
                <a:latin typeface="Abadi Extra Light" panose="020B0204020104020204" pitchFamily="34" charset="0"/>
              </a:rPr>
              <a:t>Install Arduino on the Linux image</a:t>
            </a:r>
          </a:p>
          <a:p>
            <a:pPr marL="285750" indent="-285750">
              <a:buFont typeface="Arial" panose="020B0604020202020204" pitchFamily="34" charset="0"/>
              <a:buChar char="•"/>
            </a:pPr>
            <a:r>
              <a:rPr lang="en-US" sz="2400" dirty="0">
                <a:latin typeface="Abadi Extra Light" panose="020B0204020104020204" pitchFamily="34" charset="0"/>
              </a:rPr>
              <a:t>Install the RTOS library for Arduino</a:t>
            </a:r>
          </a:p>
          <a:p>
            <a:pPr marL="285750" indent="-285750">
              <a:buFont typeface="Arial" panose="020B0604020202020204" pitchFamily="34" charset="0"/>
              <a:buChar char="•"/>
            </a:pPr>
            <a:r>
              <a:rPr lang="en-US" sz="2400" dirty="0">
                <a:latin typeface="Abadi Extra Light" panose="020B0204020104020204" pitchFamily="34" charset="0"/>
              </a:rPr>
              <a:t>Set up the Arduino hardware</a:t>
            </a:r>
          </a:p>
          <a:p>
            <a:pPr marL="285750" indent="-285750">
              <a:buFont typeface="Arial" panose="020B0604020202020204" pitchFamily="34" charset="0"/>
              <a:buChar char="•"/>
            </a:pPr>
            <a:r>
              <a:rPr lang="en-US" sz="2400" dirty="0">
                <a:latin typeface="Abadi Extra Light" panose="020B0204020104020204" pitchFamily="34" charset="0"/>
              </a:rPr>
              <a:t>Run the Arduino from the VM</a:t>
            </a:r>
          </a:p>
          <a:p>
            <a:endParaRPr lang="en-US" sz="2400" dirty="0"/>
          </a:p>
          <a:p>
            <a:endParaRPr lang="en-US" sz="2400" dirty="0"/>
          </a:p>
          <a:p>
            <a:endParaRPr lang="en-US" sz="2400" dirty="0"/>
          </a:p>
        </p:txBody>
      </p:sp>
      <p:cxnSp>
        <p:nvCxnSpPr>
          <p:cNvPr id="11" name="Straight Arrow Connector 10">
            <a:extLst>
              <a:ext uri="{FF2B5EF4-FFF2-40B4-BE49-F238E27FC236}">
                <a16:creationId xmlns:a16="http://schemas.microsoft.com/office/drawing/2014/main" id="{22885174-34E6-4787-93E0-D193643119CA}"/>
              </a:ext>
            </a:extLst>
          </p:cNvPr>
          <p:cNvCxnSpPr>
            <a:cxnSpLocks/>
          </p:cNvCxnSpPr>
          <p:nvPr/>
        </p:nvCxnSpPr>
        <p:spPr>
          <a:xfrm>
            <a:off x="8016233" y="664881"/>
            <a:ext cx="0" cy="17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D6071F8-A5AB-44B2-8368-770B069FA783}"/>
              </a:ext>
            </a:extLst>
          </p:cNvPr>
          <p:cNvSpPr/>
          <p:nvPr/>
        </p:nvSpPr>
        <p:spPr>
          <a:xfrm>
            <a:off x="7274925" y="843037"/>
            <a:ext cx="1490860" cy="7100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400" dirty="0"/>
          </a:p>
          <a:p>
            <a:pPr algn="ctr"/>
            <a:r>
              <a:rPr lang="en-US" sz="1400" b="1" dirty="0"/>
              <a:t>Install Virtual Machine</a:t>
            </a:r>
          </a:p>
          <a:p>
            <a:pPr algn="ctr"/>
            <a:endParaRPr lang="en-US" sz="1400" dirty="0">
              <a:solidFill>
                <a:schemeClr val="bg1"/>
              </a:solidFill>
              <a:latin typeface="+mj-lt"/>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1CCFE326-1A0B-44FC-A219-480F1042F097}"/>
              </a:ext>
            </a:extLst>
          </p:cNvPr>
          <p:cNvCxnSpPr>
            <a:cxnSpLocks/>
          </p:cNvCxnSpPr>
          <p:nvPr/>
        </p:nvCxnSpPr>
        <p:spPr>
          <a:xfrm>
            <a:off x="8016233" y="2427728"/>
            <a:ext cx="0" cy="17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58C9CB-BC66-4742-82EA-4EF92AA07704}"/>
              </a:ext>
            </a:extLst>
          </p:cNvPr>
          <p:cNvCxnSpPr>
            <a:cxnSpLocks/>
          </p:cNvCxnSpPr>
          <p:nvPr/>
        </p:nvCxnSpPr>
        <p:spPr>
          <a:xfrm>
            <a:off x="8016233" y="1539490"/>
            <a:ext cx="0" cy="17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3AAC047-60F4-4213-A348-8F8C26D7B6F4}"/>
              </a:ext>
            </a:extLst>
          </p:cNvPr>
          <p:cNvSpPr/>
          <p:nvPr/>
        </p:nvSpPr>
        <p:spPr>
          <a:xfrm>
            <a:off x="7274925" y="1717646"/>
            <a:ext cx="1490860" cy="7100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solidFill>
                <a:latin typeface="+mj-lt"/>
                <a:cs typeface="Times New Roman" panose="02020603050405020304" pitchFamily="18" charset="0"/>
              </a:rPr>
              <a:t>Install Linux on the Virtual Machine</a:t>
            </a:r>
          </a:p>
        </p:txBody>
      </p:sp>
      <p:sp>
        <p:nvSpPr>
          <p:cNvPr id="21" name="Rectangle 20">
            <a:extLst>
              <a:ext uri="{FF2B5EF4-FFF2-40B4-BE49-F238E27FC236}">
                <a16:creationId xmlns:a16="http://schemas.microsoft.com/office/drawing/2014/main" id="{E49FCDD5-67ED-4F24-B6B0-A2897F382892}"/>
              </a:ext>
            </a:extLst>
          </p:cNvPr>
          <p:cNvSpPr/>
          <p:nvPr/>
        </p:nvSpPr>
        <p:spPr>
          <a:xfrm>
            <a:off x="7274924" y="2602698"/>
            <a:ext cx="1490861" cy="7100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solidFill>
                <a:latin typeface="+mj-lt"/>
                <a:cs typeface="Times New Roman" panose="02020603050405020304" pitchFamily="18" charset="0"/>
              </a:rPr>
              <a:t>Install Arduino on the Linux image</a:t>
            </a:r>
          </a:p>
        </p:txBody>
      </p:sp>
      <p:sp>
        <p:nvSpPr>
          <p:cNvPr id="22" name="Rectangle 21">
            <a:extLst>
              <a:ext uri="{FF2B5EF4-FFF2-40B4-BE49-F238E27FC236}">
                <a16:creationId xmlns:a16="http://schemas.microsoft.com/office/drawing/2014/main" id="{E9CA1C52-0472-41C5-95D2-485815B9F764}"/>
              </a:ext>
            </a:extLst>
          </p:cNvPr>
          <p:cNvSpPr/>
          <p:nvPr/>
        </p:nvSpPr>
        <p:spPr>
          <a:xfrm>
            <a:off x="7274924" y="3482367"/>
            <a:ext cx="1490874" cy="7100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solidFill>
                <a:latin typeface="+mj-lt"/>
                <a:cs typeface="Times New Roman" panose="02020603050405020304" pitchFamily="18" charset="0"/>
              </a:rPr>
              <a:t>Install RTOS library for Arduino</a:t>
            </a:r>
          </a:p>
        </p:txBody>
      </p:sp>
      <p:sp>
        <p:nvSpPr>
          <p:cNvPr id="23" name="Rectangle 22">
            <a:extLst>
              <a:ext uri="{FF2B5EF4-FFF2-40B4-BE49-F238E27FC236}">
                <a16:creationId xmlns:a16="http://schemas.microsoft.com/office/drawing/2014/main" id="{643B703D-11CD-482E-A0EB-9493577E75D0}"/>
              </a:ext>
            </a:extLst>
          </p:cNvPr>
          <p:cNvSpPr/>
          <p:nvPr/>
        </p:nvSpPr>
        <p:spPr>
          <a:xfrm>
            <a:off x="7274925" y="4361134"/>
            <a:ext cx="1490881" cy="7100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solidFill>
                <a:latin typeface="+mj-lt"/>
                <a:cs typeface="Times New Roman" panose="02020603050405020304" pitchFamily="18" charset="0"/>
              </a:rPr>
              <a:t>Set up the Arduino hardware</a:t>
            </a:r>
          </a:p>
        </p:txBody>
      </p:sp>
      <p:sp>
        <p:nvSpPr>
          <p:cNvPr id="24" name="Rectangle 23">
            <a:extLst>
              <a:ext uri="{FF2B5EF4-FFF2-40B4-BE49-F238E27FC236}">
                <a16:creationId xmlns:a16="http://schemas.microsoft.com/office/drawing/2014/main" id="{0E6FEAE1-4215-4F80-810A-33763CF594BD}"/>
              </a:ext>
            </a:extLst>
          </p:cNvPr>
          <p:cNvSpPr/>
          <p:nvPr/>
        </p:nvSpPr>
        <p:spPr>
          <a:xfrm>
            <a:off x="7274923" y="5241737"/>
            <a:ext cx="1490891" cy="7100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dirty="0">
                <a:solidFill>
                  <a:schemeClr val="tx1"/>
                </a:solidFill>
                <a:latin typeface="+mj-lt"/>
                <a:cs typeface="Times New Roman" panose="02020603050405020304" pitchFamily="18" charset="0"/>
              </a:rPr>
              <a:t>Run the Arduino from the Virtual Machine</a:t>
            </a:r>
          </a:p>
        </p:txBody>
      </p:sp>
      <p:cxnSp>
        <p:nvCxnSpPr>
          <p:cNvPr id="26" name="Straight Arrow Connector 25">
            <a:extLst>
              <a:ext uri="{FF2B5EF4-FFF2-40B4-BE49-F238E27FC236}">
                <a16:creationId xmlns:a16="http://schemas.microsoft.com/office/drawing/2014/main" id="{4154CC2E-5C22-4B6A-AA0B-C46BB99592CF}"/>
              </a:ext>
            </a:extLst>
          </p:cNvPr>
          <p:cNvCxnSpPr>
            <a:cxnSpLocks/>
          </p:cNvCxnSpPr>
          <p:nvPr/>
        </p:nvCxnSpPr>
        <p:spPr>
          <a:xfrm>
            <a:off x="8016233" y="4192449"/>
            <a:ext cx="0" cy="17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2A2C2C5-3F1C-4B0A-B603-8E09DFD7BC1B}"/>
              </a:ext>
            </a:extLst>
          </p:cNvPr>
          <p:cNvCxnSpPr>
            <a:cxnSpLocks/>
          </p:cNvCxnSpPr>
          <p:nvPr/>
        </p:nvCxnSpPr>
        <p:spPr>
          <a:xfrm>
            <a:off x="8016233" y="3312780"/>
            <a:ext cx="0" cy="17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5AFB077-6814-4FC4-BD73-D3C4962DAA5F}"/>
              </a:ext>
            </a:extLst>
          </p:cNvPr>
          <p:cNvCxnSpPr>
            <a:cxnSpLocks/>
          </p:cNvCxnSpPr>
          <p:nvPr/>
        </p:nvCxnSpPr>
        <p:spPr>
          <a:xfrm>
            <a:off x="8016233" y="5071216"/>
            <a:ext cx="0" cy="17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D709EE9-FE1C-4AD3-BB57-B85ACF661632}"/>
              </a:ext>
            </a:extLst>
          </p:cNvPr>
          <p:cNvCxnSpPr>
            <a:cxnSpLocks/>
          </p:cNvCxnSpPr>
          <p:nvPr/>
        </p:nvCxnSpPr>
        <p:spPr>
          <a:xfrm>
            <a:off x="8016233" y="5951819"/>
            <a:ext cx="0" cy="178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BA4C93B8-99F8-4D55-89DD-ECFC6F70A43A}"/>
              </a:ext>
            </a:extLst>
          </p:cNvPr>
          <p:cNvSpPr/>
          <p:nvPr/>
        </p:nvSpPr>
        <p:spPr>
          <a:xfrm>
            <a:off x="7275084" y="0"/>
            <a:ext cx="1490662" cy="657172"/>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tx1"/>
                </a:solidFill>
                <a:effectLst/>
                <a:ea typeface="Calibri" panose="020F0502020204030204" pitchFamily="34" charset="0"/>
                <a:cs typeface="Calibri" panose="020F0502020204030204" pitchFamily="34" charset="0"/>
              </a:rPr>
              <a:t>Start</a:t>
            </a:r>
            <a:endParaRPr lang="en-US" sz="1600" dirty="0">
              <a:solidFill>
                <a:schemeClr val="tx1"/>
              </a:solidFill>
              <a:effectLst/>
              <a:ea typeface="Calibri" panose="020F0502020204030204" pitchFamily="34" charset="0"/>
              <a:cs typeface="Times New Roman" panose="02020603050405020304" pitchFamily="18" charset="0"/>
            </a:endParaRPr>
          </a:p>
        </p:txBody>
      </p:sp>
      <p:sp>
        <p:nvSpPr>
          <p:cNvPr id="47" name="Oval 46">
            <a:extLst>
              <a:ext uri="{FF2B5EF4-FFF2-40B4-BE49-F238E27FC236}">
                <a16:creationId xmlns:a16="http://schemas.microsoft.com/office/drawing/2014/main" id="{B3E3E1B4-F3EE-4230-A385-C9D2EED591BA}"/>
              </a:ext>
            </a:extLst>
          </p:cNvPr>
          <p:cNvSpPr/>
          <p:nvPr/>
        </p:nvSpPr>
        <p:spPr>
          <a:xfrm>
            <a:off x="7274924" y="6116346"/>
            <a:ext cx="1490662" cy="657172"/>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tx1"/>
                </a:solidFill>
                <a:effectLst/>
                <a:ea typeface="Calibri" panose="020F0502020204030204" pitchFamily="34" charset="0"/>
                <a:cs typeface="Calibri" panose="020F0502020204030204" pitchFamily="34" charset="0"/>
              </a:rPr>
              <a:t>Stop</a:t>
            </a:r>
            <a:endParaRPr lang="en-US" sz="16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0897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6D06FD-AC35-4DEF-9409-6AD39D88E9DC}"/>
              </a:ext>
            </a:extLst>
          </p:cNvPr>
          <p:cNvSpPr>
            <a:spLocks noGrp="1"/>
          </p:cNvSpPr>
          <p:nvPr>
            <p:ph type="title"/>
          </p:nvPr>
        </p:nvSpPr>
        <p:spPr>
          <a:xfrm>
            <a:off x="1144587" y="309288"/>
            <a:ext cx="9905998" cy="1478570"/>
          </a:xfrm>
        </p:spPr>
        <p:txBody>
          <a:bodyPr>
            <a:normAutofit/>
          </a:bodyPr>
          <a:lstStyle/>
          <a:p>
            <a:r>
              <a:rPr lang="en-US" b="1">
                <a:solidFill>
                  <a:schemeClr val="accent1"/>
                </a:solidFill>
                <a:latin typeface="Abadi Extra Light" panose="020B0204020104020204" pitchFamily="34" charset="0"/>
              </a:rPr>
              <a:t>VMWARE</a:t>
            </a:r>
            <a:endParaRPr lang="en-US" b="1" dirty="0">
              <a:solidFill>
                <a:schemeClr val="accent1"/>
              </a:solidFill>
              <a:latin typeface="Abadi Extra Light" panose="020B0204020104020204" pitchFamily="34" charset="0"/>
            </a:endParaRPr>
          </a:p>
        </p:txBody>
      </p:sp>
      <p:graphicFrame>
        <p:nvGraphicFramePr>
          <p:cNvPr id="8" name="Content Placeholder 5">
            <a:extLst>
              <a:ext uri="{FF2B5EF4-FFF2-40B4-BE49-F238E27FC236}">
                <a16:creationId xmlns:a16="http://schemas.microsoft.com/office/drawing/2014/main" id="{1067C848-54EC-4DFD-A52F-E97ECB939313}"/>
              </a:ext>
            </a:extLst>
          </p:cNvPr>
          <p:cNvGraphicFramePr>
            <a:graphicFrameLocks noGrp="1"/>
          </p:cNvGraphicFramePr>
          <p:nvPr>
            <p:ph idx="1"/>
            <p:extLst>
              <p:ext uri="{D42A27DB-BD31-4B8C-83A1-F6EECF244321}">
                <p14:modId xmlns:p14="http://schemas.microsoft.com/office/powerpoint/2010/main" val="281860978"/>
              </p:ext>
            </p:extLst>
          </p:nvPr>
        </p:nvGraphicFramePr>
        <p:xfrm>
          <a:off x="848435" y="1610436"/>
          <a:ext cx="10495129" cy="4237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74932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otalTime>718</TotalTime>
  <Words>2224</Words>
  <Application>Microsoft Office PowerPoint</Application>
  <PresentationFormat>Widescreen</PresentationFormat>
  <Paragraphs>199</Paragraphs>
  <Slides>28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Abadi</vt:lpstr>
      <vt:lpstr>Abadi Extra Light</vt:lpstr>
      <vt:lpstr>Arial</vt:lpstr>
      <vt:lpstr>Tw Cen MT</vt:lpstr>
      <vt:lpstr>Circuit</vt:lpstr>
      <vt:lpstr>IoT Virtual System </vt:lpstr>
      <vt:lpstr>Introduction</vt:lpstr>
      <vt:lpstr>The development includes</vt:lpstr>
      <vt:lpstr>Inventory and BIOS </vt:lpstr>
      <vt:lpstr>Inventory</vt:lpstr>
      <vt:lpstr>How do you access your BIOS?</vt:lpstr>
      <vt:lpstr>Planning and Design </vt:lpstr>
      <vt:lpstr>Flowchart</vt:lpstr>
      <vt:lpstr>VMWARE</vt:lpstr>
      <vt:lpstr>VMWare</vt:lpstr>
      <vt:lpstr>Download Linux and explore the desktop</vt:lpstr>
      <vt:lpstr>Install Linux ISO</vt:lpstr>
      <vt:lpstr>Explore the Linux Desktop</vt:lpstr>
      <vt:lpstr>Installing Arduino IDE</vt:lpstr>
      <vt:lpstr>Install Arduino IDE</vt:lpstr>
      <vt:lpstr>Questions about Installing files</vt:lpstr>
      <vt:lpstr>RTOS</vt:lpstr>
      <vt:lpstr>Questions about RTOS</vt:lpstr>
      <vt:lpstr>Install RTOS</vt:lpstr>
      <vt:lpstr>Running the Arduino from the virtual machine</vt:lpstr>
      <vt:lpstr>Hardware</vt:lpstr>
      <vt:lpstr>Serial Monitor</vt:lpstr>
      <vt:lpstr>Running Circuit</vt:lpstr>
      <vt:lpstr>Explanation of command</vt:lpstr>
      <vt:lpstr>Challenges in the project</vt:lpstr>
      <vt:lpstr>Career skills obtained</vt:lpstr>
      <vt:lpstr>Conclusion</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 Virtual System </dc:title>
  <dc:creator>Kim ..</dc:creator>
  <cp:lastModifiedBy>Kim ..</cp:lastModifiedBy>
  <cp:revision>76</cp:revision>
  <dcterms:created xsi:type="dcterms:W3CDTF">2019-12-18T07:55:37Z</dcterms:created>
  <dcterms:modified xsi:type="dcterms:W3CDTF">2020-12-24T03:26:59Z</dcterms:modified>
</cp:coreProperties>
</file>