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7" r:id="rId11"/>
    <p:sldId id="264" r:id="rId12"/>
    <p:sldId id="265" r:id="rId13"/>
    <p:sldId id="266" r:id="rId14"/>
    <p:sldId id="267" r:id="rId15"/>
    <p:sldId id="288" r:id="rId16"/>
    <p:sldId id="268" r:id="rId17"/>
    <p:sldId id="289" r:id="rId18"/>
    <p:sldId id="269" r:id="rId19"/>
    <p:sldId id="270" r:id="rId20"/>
    <p:sldId id="271" r:id="rId21"/>
    <p:sldId id="272" r:id="rId22"/>
    <p:sldId id="274" r:id="rId23"/>
    <p:sldId id="276" r:id="rId24"/>
    <p:sldId id="277" r:id="rId25"/>
    <p:sldId id="278" r:id="rId26"/>
    <p:sldId id="279" r:id="rId27"/>
    <p:sldId id="284" r:id="rId28"/>
    <p:sldId id="29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45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4F1D-721C-4906-BC34-53048F257FE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3AFF-5B1C-4B46-9285-50CE2F2A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E3AFF-5B1C-4B46-9285-50CE2F2A93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FB4D-6454-4584-867A-C8EECEEA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B2CAD-3934-4113-87B2-9610A1FC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D563-2169-4CA8-9F4D-870635CE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1966-730B-4CE4-AF52-80391B4C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F19C8-D227-4CCB-93A6-6DC2E5AF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14D4-BB8B-455C-ABE2-974580B7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4C80D-70CC-481C-BC52-E786E23E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28810-1D9E-4749-BE63-D95C33D5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6BF6C-E88E-4F81-B26F-C8F4012B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10AD8-CFFC-480D-B151-BE1A28F4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C25E0-F29C-400E-BD81-ECAF8F1F9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D5818-297D-40E7-938C-F6D22569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C27FD-E50C-47A2-AE4D-BBDFD7A4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5E221-C5DE-41D8-B6D0-05FBAABA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8BD6-E5EB-48F7-97AA-15DE4086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D504-FA8B-4E91-A530-4A0C1803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270E-BF38-4DE0-A592-FC00C9A9A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CB967-F51F-4A4D-A158-D41CF963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13C11-18B1-485D-AE24-7C00BD93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556A6-0E7D-4EA8-AE94-1454265D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313F-7BB8-42B6-AB68-35E7FDD8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9C1B9-2EF7-4C77-9CCA-D6A681A2F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B6144-DB99-4B25-9AB6-FF9FEA0E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5061B-8739-4110-84AB-D9D081B7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4B5D-E941-49C2-973E-96D20155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3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0AE5-3A46-408B-B014-08FA6446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5D3C-DB2C-4DA2-BC4A-D6072C23B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EFBE6-F543-4D8F-85F2-9A1C562A4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C5B9F-3DC5-4727-9C7F-41C44647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F1261-4D4F-441D-9A1B-29673E6E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543E9-5166-48B6-8F6F-2E6A2B6D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3486-092E-453F-9F94-B01E8C0B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6B86E-57F2-4508-8068-A329A9B5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BAC41-9D0B-4EA8-BD20-099A7B1EA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C421C-6D37-4628-8386-90D1D4D37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0F644-BB9E-400F-B662-24DC1DA90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B39B8-1E44-43C3-AB5D-471A1438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2C58B-0370-40E1-AE75-0420CB3F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6354B-7426-41D6-B44B-55AE9ECD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DE5-5A88-41DC-BC77-ACF8CEDB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E7942-3D1F-4770-854A-5304CC18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236F7-E34E-4366-A3CA-AC347AAB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76F49-8436-45B5-971C-08B30BC7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04542-67B8-4BE7-9AC6-A2796F43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3EF12-5FB1-472F-AD9A-B5CFAE0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A9F76-A57E-468F-A024-C9BC27E6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BE43-3321-4D8A-B08B-613155EE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B4F8-19B3-4DC7-89BC-FE0B471B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892CC-D42A-4EF7-8F6A-841458C26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0D920-9E2A-4E36-AF5D-1FEB3403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0B87-316A-4E05-B4C6-B96B7DD6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B72D0-2BCA-407E-8DA7-961E7C49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4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AA94-38A9-4CAA-98E4-55D4F23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605A6-492D-4999-91E2-8BD01AE4A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6D59E-CA17-438A-A46D-08ABF1D8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0346E-4171-40AD-820B-C2D49C38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587AE-619A-4C88-BB20-C820DD01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C7BF5-BABD-432F-864C-349B8626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18194-DD91-4ED6-8D97-47BB400E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B61E-3D40-448A-AE6B-8B8147AB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3D8A-499F-474C-A3FC-52E40C16B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ADD9-97C3-4334-9126-3F668EBE47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3DC3-12C0-4C36-8651-88B3A2D23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51BE1-61E7-454E-8E80-67E9B12B3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8405-B6D2-4C80-9D0C-F9804613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5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10" Type="http://schemas.openxmlformats.org/officeDocument/2006/relationships/slide" Target="slide29.xml"/><Relationship Id="rId4" Type="http://schemas.openxmlformats.org/officeDocument/2006/relationships/slide" Target="slide5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3C01374E-72C6-4EE8-85F1-E010D13BE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5" r="-2" b="-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F07C5-ACF4-42C9-8159-7C33C585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728" y="3005047"/>
            <a:ext cx="9683496" cy="921246"/>
          </a:xfrm>
        </p:spPr>
        <p:txBody>
          <a:bodyPr>
            <a:normAutofit/>
          </a:bodyPr>
          <a:lstStyle/>
          <a:p>
            <a:r>
              <a:rPr lang="en-US" sz="4900" b="1" dirty="0"/>
              <a:t>Systems Analysis &amp;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33DB6-D9DE-40B1-94F7-D104ECCD4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05756"/>
            <a:ext cx="9144000" cy="1952234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Kimberly Hernandez</a:t>
            </a:r>
          </a:p>
          <a:p>
            <a:pPr algn="l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DeVry University </a:t>
            </a:r>
          </a:p>
          <a:p>
            <a:pPr algn="l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CEIS321 Structured Analysis &amp; Design</a:t>
            </a:r>
          </a:p>
          <a:p>
            <a:pPr algn="l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Professor Nana Liu </a:t>
            </a:r>
          </a:p>
          <a:p>
            <a:pPr algn="l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9, 2021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5">
              <a:alpha val="75000"/>
            </a:schemeClr>
          </a:solidFill>
          <a:ln w="44450" cap="rnd">
            <a:solidFill>
              <a:schemeClr val="accent5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8E23-4D1D-44F1-A743-C59BFC08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Context Level Data Flow Diagram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175AE5-3869-461B-8818-8F9B6080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2" y="1343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6B4E40-4F08-4122-A092-E33BF0B63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880827"/>
              </p:ext>
            </p:extLst>
          </p:nvPr>
        </p:nvGraphicFramePr>
        <p:xfrm>
          <a:off x="2671762" y="1343025"/>
          <a:ext cx="6848475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Visio" r:id="rId3" imgW="8781854" imgH="7067440" progId="Visio.Drawing.15">
                  <p:embed/>
                </p:oleObj>
              </mc:Choice>
              <mc:Fallback>
                <p:oleObj name="Visio" r:id="rId3" imgW="8781854" imgH="706744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2" y="1343025"/>
                        <a:ext cx="6848475" cy="551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35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Milestone 2 – 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895" y="1467853"/>
            <a:ext cx="10515600" cy="5390147"/>
          </a:xfrm>
        </p:spPr>
        <p:txBody>
          <a:bodyPr>
            <a:noAutofit/>
          </a:bodyPr>
          <a:lstStyle/>
          <a:p>
            <a:r>
              <a:rPr lang="en-US" sz="3000" dirty="0"/>
              <a:t>A project charter was created for the café ordering system to:</a:t>
            </a:r>
          </a:p>
          <a:p>
            <a:pPr lvl="1"/>
            <a:r>
              <a:rPr lang="en-US" sz="3000" dirty="0"/>
              <a:t>Define the purpose of the Café Ordering system. </a:t>
            </a:r>
          </a:p>
          <a:p>
            <a:pPr lvl="1"/>
            <a:r>
              <a:rPr lang="en-US" sz="3000" dirty="0"/>
              <a:t>Get funding approval to move forward with project planning.</a:t>
            </a:r>
          </a:p>
          <a:p>
            <a:endParaRPr lang="en-US" sz="3000" dirty="0"/>
          </a:p>
          <a:p>
            <a:r>
              <a:rPr lang="en-US" sz="3000" dirty="0"/>
              <a:t>The project charter includes:</a:t>
            </a:r>
          </a:p>
          <a:p>
            <a:pPr lvl="1"/>
            <a:r>
              <a:rPr lang="en-US" sz="2700" dirty="0">
                <a:solidFill>
                  <a:schemeClr val="accent5"/>
                </a:solidFill>
              </a:rPr>
              <a:t>Project and Product Overview</a:t>
            </a:r>
          </a:p>
          <a:p>
            <a:pPr lvl="1"/>
            <a:r>
              <a:rPr lang="en-US" sz="2700" dirty="0">
                <a:solidFill>
                  <a:schemeClr val="accent5"/>
                </a:solidFill>
              </a:rPr>
              <a:t>Café Ordering System Objectives</a:t>
            </a:r>
          </a:p>
          <a:p>
            <a:pPr lvl="1"/>
            <a:r>
              <a:rPr lang="en-US" sz="2700" dirty="0">
                <a:solidFill>
                  <a:schemeClr val="accent5"/>
                </a:solidFill>
              </a:rPr>
              <a:t>High-level Requirements</a:t>
            </a:r>
          </a:p>
          <a:p>
            <a:pPr lvl="1"/>
            <a:r>
              <a:rPr lang="en-US" sz="2700" dirty="0">
                <a:solidFill>
                  <a:schemeClr val="accent5"/>
                </a:solidFill>
              </a:rPr>
              <a:t>Major Deliverables/Milestones</a:t>
            </a:r>
          </a:p>
          <a:p>
            <a:pPr lvl="1"/>
            <a:r>
              <a:rPr lang="en-US" sz="2700" dirty="0">
                <a:solidFill>
                  <a:schemeClr val="accent5"/>
                </a:solidFill>
              </a:rPr>
              <a:t>Timeline</a:t>
            </a:r>
          </a:p>
          <a:p>
            <a:pPr lvl="1"/>
            <a:r>
              <a:rPr lang="en-US" sz="2700" dirty="0">
                <a:solidFill>
                  <a:schemeClr val="accent5"/>
                </a:solidFill>
              </a:rPr>
              <a:t>Budget Estimate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8591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Project and Product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Wholesome Café is an upcoming business in Harlingen, Texas.</a:t>
            </a:r>
          </a:p>
          <a:p>
            <a:r>
              <a:rPr lang="en-US" dirty="0"/>
              <a:t>Wholesome Café plans on selling and delivering coffee beverages to 24-hr facilities; plans to expand to surrounding areas. </a:t>
            </a:r>
          </a:p>
          <a:p>
            <a:r>
              <a:rPr lang="en-US" dirty="0"/>
              <a:t>Delivery only due to COVID-19 and concern for public safety and health.</a:t>
            </a:r>
          </a:p>
          <a:p>
            <a:r>
              <a:rPr lang="en-US" dirty="0"/>
              <a:t>Services start late 2022 – early 2023</a:t>
            </a:r>
          </a:p>
          <a:p>
            <a:r>
              <a:rPr lang="en-US" dirty="0"/>
              <a:t>Estimated project duration and budget: 12 months and $500,000.</a:t>
            </a:r>
          </a:p>
          <a:p>
            <a:r>
              <a:rPr lang="en-US" dirty="0"/>
              <a:t> Order system will provide convenience to all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Café Ordering System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Ordering systems will:</a:t>
            </a:r>
          </a:p>
          <a:p>
            <a:pPr lvl="1"/>
            <a:r>
              <a:rPr lang="en-US" sz="3000" dirty="0"/>
              <a:t>Centralize order placement and information.</a:t>
            </a:r>
          </a:p>
          <a:p>
            <a:pPr lvl="1"/>
            <a:r>
              <a:rPr lang="en-US" sz="3000" dirty="0"/>
              <a:t>Help drive the business to success.</a:t>
            </a:r>
          </a:p>
          <a:p>
            <a:pPr lvl="1"/>
            <a:r>
              <a:rPr lang="en-US" sz="3000" dirty="0"/>
              <a:t>Business growth in maintaining customer satisfaction.</a:t>
            </a:r>
          </a:p>
          <a:p>
            <a:endParaRPr lang="en-US" sz="3000" dirty="0"/>
          </a:p>
          <a:p>
            <a:r>
              <a:rPr lang="en-US" sz="3000" dirty="0"/>
              <a:t>Objectives of system include:</a:t>
            </a:r>
          </a:p>
          <a:p>
            <a:pPr lvl="1"/>
            <a:r>
              <a:rPr lang="en-US" sz="3000" dirty="0"/>
              <a:t>Customers can place orders.</a:t>
            </a:r>
          </a:p>
          <a:p>
            <a:pPr lvl="1"/>
            <a:r>
              <a:rPr lang="en-US" sz="3000" dirty="0"/>
              <a:t>Customer can input delivery and payment information.</a:t>
            </a:r>
          </a:p>
          <a:p>
            <a:pPr lvl="1"/>
            <a:r>
              <a:rPr lang="en-US" sz="3000" dirty="0"/>
              <a:t>Employee(s) to receive accurate order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High-level Requirements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989036-52D1-46AF-BC7A-C57E0840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059576"/>
          </a:xfrm>
        </p:spPr>
        <p:txBody>
          <a:bodyPr>
            <a:noAutofit/>
          </a:bodyPr>
          <a:lstStyle/>
          <a:p>
            <a:pPr marL="36576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effectLst/>
                <a:ea typeface="Times New Roman" panose="02020603050405020304" pitchFamily="18" charset="0"/>
              </a:rPr>
              <a:t>Requirements that the project’s product, service, or result must meet </a:t>
            </a:r>
            <a:r>
              <a:rPr lang="en-US" sz="3000" dirty="0">
                <a:ea typeface="Times New Roman" panose="02020603050405020304" pitchFamily="18" charset="0"/>
              </a:rPr>
              <a:t>for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 the project objectives to be satisfied.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68BD4-D737-445A-9088-AE3D120D6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3" t="44314" r="29039" b="32915"/>
          <a:stretch/>
        </p:blipFill>
        <p:spPr>
          <a:xfrm>
            <a:off x="1499732" y="3134541"/>
            <a:ext cx="9517800" cy="29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E91C-32FF-4A40-BF5A-8FD00978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Major Deliverables/Milestones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9805F-CD9C-4ABD-9B0A-F579851F9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7" t="43383" r="32801" b="20366"/>
          <a:stretch/>
        </p:blipFill>
        <p:spPr>
          <a:xfrm>
            <a:off x="2324100" y="1690687"/>
            <a:ext cx="7600950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91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12 Months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A4E989-0928-446C-852E-70AED4AD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60" y="2914232"/>
            <a:ext cx="7823480" cy="23740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361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ED1E-148B-4E21-8AF5-866A7D7E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Budget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E28E7-119A-45EC-B50A-327B296F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659"/>
            <a:ext cx="10515600" cy="4325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Funding Source: Grant</a:t>
            </a:r>
          </a:p>
          <a:p>
            <a:pPr marL="0" indent="0" algn="ctr">
              <a:buNone/>
            </a:pPr>
            <a:r>
              <a:rPr lang="en-US" sz="3000" dirty="0"/>
              <a:t>Estimate: $500, 000</a:t>
            </a:r>
          </a:p>
          <a:p>
            <a:pPr marL="0" indent="0" algn="ctr">
              <a:buNone/>
            </a:pPr>
            <a:endParaRPr lang="en-US" sz="3000" dirty="0"/>
          </a:p>
          <a:p>
            <a:endParaRPr lang="en-US" dirty="0"/>
          </a:p>
          <a:p>
            <a:r>
              <a:rPr lang="en-US" sz="3000" dirty="0">
                <a:ea typeface="Times New Roman" panose="02020603050405020304" pitchFamily="18" charset="0"/>
              </a:rPr>
              <a:t>Summary of the estimated budget to meet the Café Ordering System objectives.</a:t>
            </a:r>
          </a:p>
          <a:p>
            <a:r>
              <a:rPr lang="en-US" sz="3000" dirty="0">
                <a:effectLst/>
                <a:ea typeface="Times New Roman" panose="02020603050405020304" pitchFamily="18" charset="0"/>
              </a:rPr>
              <a:t>This is preliminary and </a:t>
            </a:r>
            <a:r>
              <a:rPr lang="en-US" sz="3000" dirty="0">
                <a:ea typeface="Times New Roman" panose="02020603050405020304" pitchFamily="18" charset="0"/>
              </a:rPr>
              <a:t>indicates all of investment life cycle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costs.</a:t>
            </a:r>
          </a:p>
        </p:txBody>
      </p:sp>
    </p:spTree>
    <p:extLst>
      <p:ext uri="{BB962C8B-B14F-4D97-AF65-F5344CB8AC3E}">
        <p14:creationId xmlns:p14="http://schemas.microsoft.com/office/powerpoint/2010/main" val="115430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Milestone 3 – Data Modeling UML/OOAD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UML improves the quality of the system analysis and design.</a:t>
            </a:r>
          </a:p>
          <a:p>
            <a:r>
              <a:rPr lang="en-US" sz="3000" dirty="0"/>
              <a:t>UML helps visualize the Café Ordering System.</a:t>
            </a:r>
          </a:p>
          <a:p>
            <a:r>
              <a:rPr lang="en-US" sz="3000" dirty="0"/>
              <a:t>Data modeling applied to the Café Ordering System Project: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UML Use Case Diagram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UML Class Diagram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UML 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170936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UML Use Case Diagram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2DF453-39C5-40A9-9D92-54B99DF66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49858"/>
              </p:ext>
            </p:extLst>
          </p:nvPr>
        </p:nvGraphicFramePr>
        <p:xfrm>
          <a:off x="3124200" y="1325563"/>
          <a:ext cx="59436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Visio" r:id="rId3" imgW="8267699" imgH="7420060" progId="Visio.Drawing.15">
                  <p:embed/>
                </p:oleObj>
              </mc:Choice>
              <mc:Fallback>
                <p:oleObj name="Visio" r:id="rId3" imgW="8267699" imgH="7420060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25563"/>
                        <a:ext cx="5943600" cy="5326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49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7406-69C3-452B-9184-B11F915C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5"/>
                </a:solidFill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6139-CF1F-4104-9694-29A50E7A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Introduction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Objectives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Milestone 1 – System Request Form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Milestone 2 – Project Charter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Milestone 3 – Data Modeling UML/OOAD 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Milestone 4 – Data &amp; Process Modeling 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Add-Ons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Challenges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Summary</a:t>
            </a:r>
            <a:endParaRPr lang="en-US" sz="3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5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UML Class Diagram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2CA4C1-E489-44E1-B89D-B707E3237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68483"/>
              </p:ext>
            </p:extLst>
          </p:nvPr>
        </p:nvGraphicFramePr>
        <p:xfrm>
          <a:off x="4250000" y="1631532"/>
          <a:ext cx="3692000" cy="522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Visio" r:id="rId3" imgW="8591604" imgH="12153968" progId="Visio.Drawing.15">
                  <p:embed/>
                </p:oleObj>
              </mc:Choice>
              <mc:Fallback>
                <p:oleObj name="Visio" r:id="rId3" imgW="8591604" imgH="12153968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000" y="1631532"/>
                        <a:ext cx="3692000" cy="52264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48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UML Sequence Diagram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4892F6-8CC3-4242-9535-4FB41B7A1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189372"/>
              </p:ext>
            </p:extLst>
          </p:nvPr>
        </p:nvGraphicFramePr>
        <p:xfrm>
          <a:off x="1902767" y="2021305"/>
          <a:ext cx="8386466" cy="42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Visio" r:id="rId3" imgW="8743942" imgH="4419829" progId="Visio.Drawing.15">
                  <p:embed/>
                </p:oleObj>
              </mc:Choice>
              <mc:Fallback>
                <p:oleObj name="Visio" r:id="rId3" imgW="8743942" imgH="4419829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767" y="2021305"/>
                        <a:ext cx="8386466" cy="42378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15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09" y="196682"/>
            <a:ext cx="1187917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Milestone 4 – Data &amp; Process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68" y="1690688"/>
            <a:ext cx="11073063" cy="4570998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/>
              <a:t>Data and Process modeling applied to depict user requirements.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/>
              <a:t>These models capture the systems data and functionality. </a:t>
            </a:r>
          </a:p>
          <a:p>
            <a:r>
              <a:rPr lang="en-US" sz="3000" dirty="0"/>
              <a:t>Data model diagrams for database requirements include: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Logical Entity Relationship Diagram (LERD)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Physical Entity Relationship Diagram (PERD)</a:t>
            </a:r>
          </a:p>
          <a:p>
            <a:r>
              <a:rPr lang="en-US" sz="3000" dirty="0"/>
              <a:t>Process model diagrams for functional/process requirements include: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Logical Data Flow Diagram (LDFD)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Physical Data Flow Diagram (PDFD)</a:t>
            </a:r>
          </a:p>
        </p:txBody>
      </p:sp>
    </p:spTree>
    <p:extLst>
      <p:ext uri="{BB962C8B-B14F-4D97-AF65-F5344CB8AC3E}">
        <p14:creationId xmlns:p14="http://schemas.microsoft.com/office/powerpoint/2010/main" val="366596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Logical Entity Relationship Diagram (LERD)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F31726-60D8-46FA-BD25-BF365B00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7FECAA-F3BC-4C56-A9C6-F296C768E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61110"/>
              </p:ext>
            </p:extLst>
          </p:nvPr>
        </p:nvGraphicFramePr>
        <p:xfrm>
          <a:off x="3056021" y="1729700"/>
          <a:ext cx="6376737" cy="450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Visio" r:id="rId3" imgW="4943488" imgH="3495817" progId="Visio.Drawing.15">
                  <p:embed/>
                </p:oleObj>
              </mc:Choice>
              <mc:Fallback>
                <p:oleObj name="Visio" r:id="rId3" imgW="4943488" imgH="349581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021" y="1729700"/>
                        <a:ext cx="6376737" cy="450917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58DFE775-0DF4-4705-B66F-88BAF0BC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0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9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Physical Entity Relationship Diagram (PERD)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967CD94-27A9-4F9B-95F2-6FD81DE0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411" y="866274"/>
            <a:ext cx="12192000" cy="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3D57EF-62B4-4696-AEAC-9E55D8E79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0435"/>
              </p:ext>
            </p:extLst>
          </p:nvPr>
        </p:nvGraphicFramePr>
        <p:xfrm>
          <a:off x="3822032" y="1386766"/>
          <a:ext cx="4547936" cy="539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Visio" r:id="rId3" imgW="7410612" imgH="8782235" progId="Visio.Drawing.15">
                  <p:embed/>
                </p:oleObj>
              </mc:Choice>
              <mc:Fallback>
                <p:oleObj name="Visio" r:id="rId3" imgW="7410612" imgH="8782235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32" y="1386766"/>
                        <a:ext cx="4547936" cy="539474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758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63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Logical Data Flow Diagram (LDFD)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893E295-FA93-41DE-8293-DF2C53A16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48782"/>
              </p:ext>
            </p:extLst>
          </p:nvPr>
        </p:nvGraphicFramePr>
        <p:xfrm>
          <a:off x="519112" y="2526632"/>
          <a:ext cx="11153775" cy="336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Visio" r:id="rId3" imgW="13896957" imgH="4191135" progId="Visio.Drawing.15">
                  <p:embed/>
                </p:oleObj>
              </mc:Choice>
              <mc:Fallback>
                <p:oleObj name="Visio" r:id="rId3" imgW="13896957" imgH="4191135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2526632"/>
                        <a:ext cx="11153775" cy="336666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54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Physical Data Flow Diagram (PDFD)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15C272-7537-499A-B98C-4AC6A7346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83214"/>
              </p:ext>
            </p:extLst>
          </p:nvPr>
        </p:nvGraphicFramePr>
        <p:xfrm>
          <a:off x="2401094" y="1911182"/>
          <a:ext cx="7389812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Visio" r:id="rId3" imgW="13658960" imgH="8172551" progId="Visio.Drawing.15">
                  <p:embed/>
                </p:oleObj>
              </mc:Choice>
              <mc:Fallback>
                <p:oleObj name="Visio" r:id="rId3" imgW="13658960" imgH="8172551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094" y="1911182"/>
                        <a:ext cx="7389812" cy="4413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98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Project Add-Ons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Add-ons to this project include:</a:t>
            </a:r>
          </a:p>
          <a:p>
            <a:pPr lvl="1"/>
            <a:r>
              <a:rPr lang="en-US" sz="3000" dirty="0"/>
              <a:t>More context level data flow diagrams.</a:t>
            </a:r>
          </a:p>
          <a:p>
            <a:pPr lvl="1"/>
            <a:r>
              <a:rPr lang="en-US" sz="3000" dirty="0"/>
              <a:t>More classes to UML class diagram.</a:t>
            </a:r>
          </a:p>
          <a:p>
            <a:pPr lvl="1"/>
            <a:r>
              <a:rPr lang="en-US" sz="3000" dirty="0"/>
              <a:t>State machine diagram.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1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EE91-615C-46D5-8E25-B9FB16E3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Project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E00D-59E6-4BDB-9495-E01374156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Challenges occurred when creating:</a:t>
            </a:r>
          </a:p>
          <a:p>
            <a:pPr lvl="1"/>
            <a:r>
              <a:rPr lang="en-US" dirty="0"/>
              <a:t>The context level data flow diagram</a:t>
            </a:r>
          </a:p>
          <a:p>
            <a:pPr lvl="1"/>
            <a:r>
              <a:rPr lang="en-US" dirty="0"/>
              <a:t>The Logical data flow diagram</a:t>
            </a:r>
          </a:p>
          <a:p>
            <a:pPr lvl="1"/>
            <a:r>
              <a:rPr lang="en-US" dirty="0"/>
              <a:t>The Physical data flow diagram</a:t>
            </a:r>
          </a:p>
          <a:p>
            <a:pPr lvl="1"/>
            <a:endParaRPr lang="en-US" dirty="0"/>
          </a:p>
          <a:p>
            <a:r>
              <a:rPr lang="en-US" dirty="0"/>
              <a:t>These diagrams are similar since they all are data flow diagrams. </a:t>
            </a:r>
          </a:p>
          <a:p>
            <a:r>
              <a:rPr lang="en-US" dirty="0"/>
              <a:t>Determined that context flow diagram involves the entire system, data flow, and how it operates.</a:t>
            </a:r>
          </a:p>
          <a:p>
            <a:r>
              <a:rPr lang="en-US" dirty="0"/>
              <a:t>Determined that the logical and physical data flow diagrams are a bit more detailed involving the flow of data including databases and external entities.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4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62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1680"/>
            <a:ext cx="11353800" cy="4701668"/>
          </a:xfrm>
        </p:spPr>
        <p:txBody>
          <a:bodyPr>
            <a:noAutofit/>
          </a:bodyPr>
          <a:lstStyle/>
          <a:p>
            <a:r>
              <a:rPr lang="en-US" sz="3000" dirty="0"/>
              <a:t>In this project, a café ordering system was a business solution for Wholesome Café.</a:t>
            </a:r>
          </a:p>
          <a:p>
            <a:r>
              <a:rPr lang="en-US" sz="3000" dirty="0"/>
              <a:t>A few important points learned throughout:</a:t>
            </a:r>
          </a:p>
          <a:p>
            <a:pPr lvl="1"/>
            <a:r>
              <a:rPr lang="en-US" sz="2900" dirty="0"/>
              <a:t>The process of system analysis and design improves on or creates a solution to a business problem. </a:t>
            </a:r>
          </a:p>
          <a:p>
            <a:pPr lvl="1"/>
            <a:r>
              <a:rPr lang="en-US" sz="2900" dirty="0"/>
              <a:t>SCRUM development works in sprints to deliver a high-quality product.</a:t>
            </a:r>
          </a:p>
          <a:p>
            <a:pPr lvl="1"/>
            <a:r>
              <a:rPr lang="en-US" sz="2900" dirty="0"/>
              <a:t>The UML/OOAD approach builds the quality of the system.</a:t>
            </a:r>
          </a:p>
          <a:p>
            <a:pPr marL="457200" lvl="1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9496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DA9B-4E6E-45B9-A2AC-E2C1C2A9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Course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2EF2-CB13-4D10-A0E8-F86D37E8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6"/>
          </a:xfrm>
        </p:spPr>
        <p:txBody>
          <a:bodyPr>
            <a:noAutofit/>
          </a:bodyPr>
          <a:lstStyle/>
          <a:p>
            <a:r>
              <a:rPr lang="en-US" sz="3000" dirty="0"/>
              <a:t>CEIS321 course covers the fundamentals of systems analysis and design.</a:t>
            </a:r>
          </a:p>
          <a:p>
            <a:r>
              <a:rPr lang="en-US" sz="3000" dirty="0"/>
              <a:t>Fundamentals include:</a:t>
            </a:r>
          </a:p>
          <a:p>
            <a:pPr lvl="1"/>
            <a:r>
              <a:rPr lang="en-US" sz="2600" dirty="0"/>
              <a:t>Systems Analysis and design. </a:t>
            </a:r>
          </a:p>
          <a:p>
            <a:pPr lvl="1"/>
            <a:r>
              <a:rPr lang="en-US" sz="2600" dirty="0"/>
              <a:t>Agile development and modeling, prototyping, and SCRUM. </a:t>
            </a:r>
          </a:p>
          <a:p>
            <a:pPr lvl="1"/>
            <a:r>
              <a:rPr lang="en-US" sz="2600" dirty="0"/>
              <a:t>Project management and business requirements.</a:t>
            </a:r>
          </a:p>
          <a:p>
            <a:pPr lvl="1"/>
            <a:r>
              <a:rPr lang="en-US" sz="2600" dirty="0"/>
              <a:t>Modeling with object-oriented systems analysis and design approach</a:t>
            </a:r>
          </a:p>
          <a:p>
            <a:pPr lvl="1"/>
            <a:r>
              <a:rPr lang="en-US" sz="2600" dirty="0"/>
              <a:t>Designing databases including normalization</a:t>
            </a:r>
          </a:p>
          <a:p>
            <a:pPr lvl="1"/>
            <a:r>
              <a:rPr lang="en-US" sz="2600" dirty="0"/>
              <a:t>I/O Design, Human Computer Interaction, &amp; Quality Assurance</a:t>
            </a:r>
          </a:p>
          <a:p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Course concepts will help the approach on a business problem and the solution.</a:t>
            </a:r>
          </a:p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3283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95FE-ECD3-4BEF-9214-5171CF34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D7205-0FAB-4A7F-A8AD-ADAD5604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This project is based on an upcoming business that anticipates the need for an effective ordering system. </a:t>
            </a:r>
          </a:p>
          <a:p>
            <a:r>
              <a:rPr lang="en-US" sz="3200" dirty="0"/>
              <a:t>By applying system analysis and design, the requirements of this business problem will be defined.</a:t>
            </a:r>
          </a:p>
          <a:p>
            <a:endParaRPr lang="en-US" sz="3200" dirty="0"/>
          </a:p>
          <a:p>
            <a:r>
              <a:rPr lang="en-US" sz="3200" dirty="0"/>
              <a:t>Milestone objectives of the project include: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Milestone 1 – System Request Form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Milestone 2 – Project Charter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Milestone 3 – UML/OOAD Data Modeling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Milestone 4 - UML/OOAD Diagrams (Continued)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8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C036-8B1A-4526-97AD-A9C94916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Milestone 1 – System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662E-8984-4C54-B886-87E0A0FC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To start understanding and modeling the system, a system request form was created for the upcoming business called Wholesome Café.</a:t>
            </a:r>
          </a:p>
          <a:p>
            <a:endParaRPr lang="en-US" sz="3000" dirty="0"/>
          </a:p>
          <a:p>
            <a:r>
              <a:rPr lang="en-US" sz="3000" dirty="0"/>
              <a:t>The system request form includes: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Business Problem Statement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System Scope Statement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High-Level Functional Requirements 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Business Benefits</a:t>
            </a:r>
          </a:p>
          <a:p>
            <a:pPr lvl="1"/>
            <a:r>
              <a:rPr lang="en-US" sz="3000" dirty="0">
                <a:solidFill>
                  <a:schemeClr val="accent5"/>
                </a:solidFill>
              </a:rPr>
              <a:t>Context Level Data Flow Diagram</a:t>
            </a:r>
            <a:endParaRPr lang="en-US" sz="3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1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98C9-A9B7-4D4E-B5EB-E10F8E58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Business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17E0-C0EB-4E26-9700-66E4FD750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Wholesome Café, an upcoming business, anticipates issues on order taking such as:</a:t>
            </a:r>
          </a:p>
          <a:p>
            <a:pPr lvl="1"/>
            <a:r>
              <a:rPr lang="en-US" sz="3000" dirty="0"/>
              <a:t>Employee(s) taking orders by customer texts or phone calls.</a:t>
            </a:r>
          </a:p>
          <a:p>
            <a:pPr lvl="1"/>
            <a:r>
              <a:rPr lang="en-US" sz="3000" dirty="0"/>
              <a:t>Inefficient payment procedures.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Implementing an effective ordering system will allow:</a:t>
            </a:r>
          </a:p>
          <a:p>
            <a:pPr lvl="1"/>
            <a:r>
              <a:rPr lang="en-US" sz="3000" dirty="0"/>
              <a:t>Customers to place orders.</a:t>
            </a:r>
          </a:p>
          <a:p>
            <a:pPr lvl="1"/>
            <a:r>
              <a:rPr lang="en-US" sz="3000" dirty="0"/>
              <a:t>Consistent input of delivery and payment information.</a:t>
            </a:r>
          </a:p>
          <a:p>
            <a:pPr lvl="1"/>
            <a:r>
              <a:rPr lang="en-US" sz="3000" dirty="0"/>
              <a:t>Employee(s) to receive order information in a structured format.</a:t>
            </a:r>
          </a:p>
        </p:txBody>
      </p:sp>
    </p:spTree>
    <p:extLst>
      <p:ext uri="{BB962C8B-B14F-4D97-AF65-F5344CB8AC3E}">
        <p14:creationId xmlns:p14="http://schemas.microsoft.com/office/powerpoint/2010/main" val="253158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AEA3-0EFB-40A3-8CA1-CA5F342E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System Scope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40C8-DB15-49BF-92CE-87E7CA86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ordering system will be designed to:</a:t>
            </a:r>
          </a:p>
          <a:p>
            <a:pPr lvl="1"/>
            <a:r>
              <a:rPr lang="en-US" sz="3000" dirty="0"/>
              <a:t>Centralize order placement and information.</a:t>
            </a:r>
          </a:p>
          <a:p>
            <a:pPr lvl="1"/>
            <a:r>
              <a:rPr lang="en-US" sz="3000" dirty="0"/>
              <a:t>Provide convenient services to the customer.</a:t>
            </a:r>
          </a:p>
          <a:p>
            <a:pPr lvl="1"/>
            <a:r>
              <a:rPr lang="en-US" sz="3000" dirty="0"/>
              <a:t>Provide convenience to the employee(s) with customer order and information in real-time.</a:t>
            </a:r>
          </a:p>
          <a:p>
            <a:pPr lvl="1"/>
            <a:r>
              <a:rPr lang="en-US" sz="3000" dirty="0"/>
              <a:t>Allow accurate and easily accessible information for employee(s).</a:t>
            </a:r>
          </a:p>
          <a:p>
            <a:pPr lvl="1"/>
            <a:r>
              <a:rPr lang="en-US" sz="3000" dirty="0"/>
              <a:t>Allow easy navigation to all users. </a:t>
            </a:r>
          </a:p>
        </p:txBody>
      </p:sp>
    </p:spTree>
    <p:extLst>
      <p:ext uri="{BB962C8B-B14F-4D97-AF65-F5344CB8AC3E}">
        <p14:creationId xmlns:p14="http://schemas.microsoft.com/office/powerpoint/2010/main" val="169189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8218-D366-45C6-AB3C-C367EDF4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High-level 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ADAE-9FA1-4672-A705-D1C0CED2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Items available for selection on menu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Add items to cart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Cart lists items selected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Cart checkout option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Input for delivery information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Input for payment information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Business contact information is available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Electronic receipt created after order is placed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Employee(s) notified on order placed</a:t>
            </a:r>
          </a:p>
        </p:txBody>
      </p:sp>
    </p:spTree>
    <p:extLst>
      <p:ext uri="{BB962C8B-B14F-4D97-AF65-F5344CB8AC3E}">
        <p14:creationId xmlns:p14="http://schemas.microsoft.com/office/powerpoint/2010/main" val="12826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E201-E304-475D-8FE7-8E23A951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Business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59A8B-8767-4C55-94E1-56A343D7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1690687"/>
            <a:ext cx="10515600" cy="48021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Makes ordering easy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Real-time item updates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Drive customer orders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Saves time and money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Avoids miscommunication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Enhances payment taking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Fewer errors on orders and customer information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Easy to manage customer orders and information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Boost in sales and profits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Build customer data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Amplify business using customer data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590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nal Projec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1072</Words>
  <Application>Microsoft Office PowerPoint</Application>
  <PresentationFormat>Widescreen</PresentationFormat>
  <Paragraphs>170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Visio</vt:lpstr>
      <vt:lpstr>Systems Analysis &amp; Design</vt:lpstr>
      <vt:lpstr>Table of Contents</vt:lpstr>
      <vt:lpstr>Course Introduction</vt:lpstr>
      <vt:lpstr>Project Objectives</vt:lpstr>
      <vt:lpstr>Milestone 1 – System Request Form</vt:lpstr>
      <vt:lpstr>Business Problem Statement</vt:lpstr>
      <vt:lpstr>System Scope Statement</vt:lpstr>
      <vt:lpstr>High-level Functional Requirements</vt:lpstr>
      <vt:lpstr>Business Benefits</vt:lpstr>
      <vt:lpstr>Context Level Data Flow Diagram</vt:lpstr>
      <vt:lpstr>Milestone 2 – Project Charter</vt:lpstr>
      <vt:lpstr>Project and Product Overview</vt:lpstr>
      <vt:lpstr>Café Ordering System Objectives</vt:lpstr>
      <vt:lpstr>High-level Requirements</vt:lpstr>
      <vt:lpstr>Major Deliverables/Milestones</vt:lpstr>
      <vt:lpstr>Timeline</vt:lpstr>
      <vt:lpstr>Budget Estimate</vt:lpstr>
      <vt:lpstr>Milestone 3 – Data Modeling UML/OOAD</vt:lpstr>
      <vt:lpstr>UML Use Case Diagram</vt:lpstr>
      <vt:lpstr>UML Class Diagram</vt:lpstr>
      <vt:lpstr>UML Sequence Diagram</vt:lpstr>
      <vt:lpstr>Milestone 4 – Data &amp; Process Modeling</vt:lpstr>
      <vt:lpstr>Logical Entity Relationship Diagram (LERD)</vt:lpstr>
      <vt:lpstr>Physical Entity Relationship Diagram (PERD)</vt:lpstr>
      <vt:lpstr>Logical Data Flow Diagram (LDFD)</vt:lpstr>
      <vt:lpstr>Physical Data Flow Diagram (PDFD)</vt:lpstr>
      <vt:lpstr>Project Add-Ons</vt:lpstr>
      <vt:lpstr>Project Challenges</vt:lpstr>
      <vt:lpstr>Project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a Technical Solution</dc:title>
  <dc:creator>Hernandez, Kimberly</dc:creator>
  <cp:lastModifiedBy>Hernandez, Kimberly</cp:lastModifiedBy>
  <cp:revision>155</cp:revision>
  <dcterms:created xsi:type="dcterms:W3CDTF">2021-12-09T19:29:02Z</dcterms:created>
  <dcterms:modified xsi:type="dcterms:W3CDTF">2021-12-13T20:01:40Z</dcterms:modified>
</cp:coreProperties>
</file>