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65" r:id="rId3"/>
    <p:sldId id="271" r:id="rId4"/>
    <p:sldId id="296" r:id="rId5"/>
    <p:sldId id="275" r:id="rId6"/>
    <p:sldId id="295" r:id="rId7"/>
    <p:sldId id="300" r:id="rId8"/>
    <p:sldId id="276" r:id="rId9"/>
    <p:sldId id="277" r:id="rId10"/>
    <p:sldId id="272" r:id="rId11"/>
    <p:sldId id="301" r:id="rId12"/>
    <p:sldId id="279" r:id="rId13"/>
    <p:sldId id="281" r:id="rId14"/>
    <p:sldId id="280" r:id="rId15"/>
    <p:sldId id="297" r:id="rId16"/>
    <p:sldId id="298" r:id="rId17"/>
    <p:sldId id="299" r:id="rId18"/>
    <p:sldId id="306" r:id="rId19"/>
    <p:sldId id="307" r:id="rId20"/>
    <p:sldId id="308" r:id="rId21"/>
    <p:sldId id="305" r:id="rId22"/>
    <p:sldId id="287" r:id="rId23"/>
    <p:sldId id="278" r:id="rId24"/>
    <p:sldId id="288" r:id="rId25"/>
    <p:sldId id="289" r:id="rId26"/>
    <p:sldId id="290" r:id="rId27"/>
    <p:sldId id="282" r:id="rId28"/>
    <p:sldId id="283" r:id="rId29"/>
    <p:sldId id="284" r:id="rId30"/>
    <p:sldId id="285" r:id="rId31"/>
    <p:sldId id="286" r:id="rId32"/>
    <p:sldId id="266" r:id="rId33"/>
    <p:sldId id="267" r:id="rId34"/>
    <p:sldId id="269" r:id="rId35"/>
    <p:sldId id="270" r:id="rId36"/>
    <p:sldId id="294" r:id="rId37"/>
    <p:sldId id="291" r:id="rId38"/>
    <p:sldId id="292"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6" autoAdjust="0"/>
    <p:restoredTop sz="94660"/>
  </p:normalViewPr>
  <p:slideViewPr>
    <p:cSldViewPr>
      <p:cViewPr varScale="1">
        <p:scale>
          <a:sx n="70" d="100"/>
          <a:sy n="70" d="100"/>
        </p:scale>
        <p:origin x="672" y="72"/>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t>12/26/2020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t>12/26/2020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6800" y="3165763"/>
            <a:ext cx="10058400" cy="1711037"/>
          </a:xfrm>
        </p:spPr>
        <p:txBody>
          <a:bodyPr anchor="b">
            <a:normAutofit/>
          </a:bodyPr>
          <a:lstStyle>
            <a:lvl1pPr algn="l">
              <a:lnSpc>
                <a:spcPct val="80000"/>
              </a:lnSpc>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1066800" y="4953000"/>
            <a:ext cx="10058400" cy="685800"/>
          </a:xfrm>
        </p:spPr>
        <p:txBody>
          <a:bodyPr>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12/26/2020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199"/>
            <a:ext cx="1943100" cy="56388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199"/>
            <a:ext cx="7048500" cy="5638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12/26/2020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12/26/2020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9144000" cy="2743200"/>
          </a:xfrm>
        </p:spPr>
        <p:txBody>
          <a:bodyPr anchor="b">
            <a:normAutofit/>
          </a:bodyPr>
          <a:lstStyle>
            <a:lvl1pPr>
              <a:defRPr sz="54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524000" y="4589463"/>
            <a:ext cx="9144000" cy="1506537"/>
          </a:xfrm>
        </p:spPr>
        <p:txBody>
          <a:bodyPr>
            <a:normAutofit/>
          </a:bodyPr>
          <a:lstStyle>
            <a:lvl1pPr marL="0" indent="0">
              <a:spcBef>
                <a:spcPts val="0"/>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12/26/2020</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76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12/26/2020</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12/26/2020</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7CC0096-1860-4642-9CD2-0079EA5E7CD1}" type="datetimeFigureOut">
              <a:rPr lang="en-US" smtClean="0"/>
              <a:t>12/26/2020</a:t>
            </a:fld>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12/26/2020</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97952" y="1600200"/>
            <a:ext cx="3127248" cy="1828800"/>
          </a:xfrm>
        </p:spPr>
        <p:txBody>
          <a:bodyPr anchor="b">
            <a:normAutofit/>
          </a:bodyPr>
          <a:lstStyle>
            <a:lvl1pPr>
              <a:defRPr sz="3400"/>
            </a:lvl1pPr>
          </a:lstStyle>
          <a:p>
            <a:r>
              <a:rPr lang="en-US"/>
              <a:t>Click to edit Master title style</a:t>
            </a:r>
          </a:p>
        </p:txBody>
      </p:sp>
      <p:sp>
        <p:nvSpPr>
          <p:cNvPr id="3" name="Picture Placeholder 2"/>
          <p:cNvSpPr>
            <a:spLocks noGrp="1"/>
          </p:cNvSpPr>
          <p:nvPr>
            <p:ph type="pic" idx="1"/>
          </p:nvPr>
        </p:nvSpPr>
        <p:spPr>
          <a:xfrm>
            <a:off x="781251" y="777240"/>
            <a:ext cx="6400800" cy="530352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97952" y="3429000"/>
            <a:ext cx="3127248"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descr="An empty placeholder to add an image. Click on the placeholder and select the image that you wish to add."/>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12/26/2020</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a:defRPr sz="1100">
                <a:solidFill>
                  <a:schemeClr val="tx1">
                    <a:lumMod val="85000"/>
                  </a:schemeClr>
                </a:solidFill>
              </a:defRPr>
            </a:lvl1pPr>
          </a:lstStyle>
          <a:p>
            <a:endParaRPr lang="en-US" dirty="0"/>
          </a:p>
        </p:txBody>
      </p:sp>
      <p:sp>
        <p:nvSpPr>
          <p:cNvPr id="4" name="Date Placeholder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37CC0096-1860-4642-9CD2-0079EA5E7CD1}" type="datetimeFigureOut">
              <a:rPr lang="en-US" smtClean="0"/>
              <a:pPr/>
              <a:t>12/26/2020</a:t>
            </a:fld>
            <a:endParaRPr lang="en-US"/>
          </a:p>
        </p:txBody>
      </p:sp>
      <p:sp>
        <p:nvSpPr>
          <p:cNvPr id="6" name="Slide Number Placeholder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124200"/>
            <a:ext cx="10058400" cy="1711037"/>
          </a:xfrm>
        </p:spPr>
        <p:txBody>
          <a:bodyPr/>
          <a:lstStyle/>
          <a:p>
            <a:pPr algn="ctr"/>
            <a:r>
              <a:rPr lang="en-US"/>
              <a:t>SEC285</a:t>
            </a:r>
            <a:br>
              <a:rPr lang="en-US"/>
            </a:br>
            <a:r>
              <a:rPr lang="en-US"/>
              <a:t>Final Project</a:t>
            </a:r>
            <a:endParaRPr lang="en-US" dirty="0"/>
          </a:p>
        </p:txBody>
      </p:sp>
      <p:pic>
        <p:nvPicPr>
          <p:cNvPr id="7" name="Picture 6">
            <a:extLst>
              <a:ext uri="{FF2B5EF4-FFF2-40B4-BE49-F238E27FC236}">
                <a16:creationId xmlns:a16="http://schemas.microsoft.com/office/drawing/2014/main" id="{98ABE39E-62D2-4835-8FC6-0F577902D824}"/>
              </a:ext>
            </a:extLst>
          </p:cNvPr>
          <p:cNvPicPr>
            <a:picLocks noChangeAspect="1"/>
          </p:cNvPicPr>
          <p:nvPr/>
        </p:nvPicPr>
        <p:blipFill rotWithShape="1">
          <a:blip r:embed="rId2"/>
          <a:srcRect l="33654" r="30900" b="-1"/>
          <a:stretch/>
        </p:blipFill>
        <p:spPr>
          <a:xfrm rot="16200000">
            <a:off x="990600" y="4419600"/>
            <a:ext cx="1447800" cy="34290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3" name="Subtitle 2"/>
          <p:cNvSpPr>
            <a:spLocks noGrp="1"/>
          </p:cNvSpPr>
          <p:nvPr>
            <p:ph type="subTitle" idx="1"/>
          </p:nvPr>
        </p:nvSpPr>
        <p:spPr>
          <a:xfrm>
            <a:off x="381000" y="5488130"/>
            <a:ext cx="2667000" cy="1291937"/>
          </a:xfrm>
          <a:solidFill>
            <a:schemeClr val="bg1"/>
          </a:solidFill>
          <a:ln>
            <a:solidFill>
              <a:schemeClr val="accent1"/>
            </a:solidFill>
          </a:ln>
        </p:spPr>
        <p:txBody>
          <a:bodyPr>
            <a:normAutofit fontScale="92500" lnSpcReduction="10000"/>
          </a:bodyPr>
          <a:lstStyle/>
          <a:p>
            <a:r>
              <a:rPr lang="en-US" sz="2000" dirty="0"/>
              <a:t>SEC285</a:t>
            </a:r>
          </a:p>
          <a:p>
            <a:r>
              <a:rPr lang="en-US" sz="2000" dirty="0"/>
              <a:t>Kimberly Hernandez</a:t>
            </a:r>
          </a:p>
          <a:p>
            <a:r>
              <a:rPr lang="en-US" sz="2000" dirty="0"/>
              <a:t>DeVry University</a:t>
            </a:r>
          </a:p>
          <a:p>
            <a:r>
              <a:rPr lang="en-US" sz="2000" dirty="0"/>
              <a:t>10/12/20</a:t>
            </a:r>
          </a:p>
          <a:p>
            <a:r>
              <a:rPr lang="en-US" sz="2000" dirty="0"/>
              <a:t>Roger Gulledge</a:t>
            </a:r>
          </a:p>
          <a:p>
            <a:endParaRPr lang="en-US" dirty="0"/>
          </a:p>
        </p:txBody>
      </p:sp>
    </p:spTree>
    <p:extLst>
      <p:ext uri="{BB962C8B-B14F-4D97-AF65-F5344CB8AC3E}">
        <p14:creationId xmlns:p14="http://schemas.microsoft.com/office/powerpoint/2010/main" val="24245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179BE-66D8-46D3-8A01-6AF34C9A5D62}"/>
              </a:ext>
            </a:extLst>
          </p:cNvPr>
          <p:cNvPicPr>
            <a:picLocks noChangeAspect="1"/>
          </p:cNvPicPr>
          <p:nvPr/>
        </p:nvPicPr>
        <p:blipFill rotWithShape="1">
          <a:blip r:embed="rId2"/>
          <a:srcRect l="33654" r="30900" b="-1"/>
          <a:stretch/>
        </p:blipFill>
        <p:spPr>
          <a:xfrm rot="16200000">
            <a:off x="3684247" y="-3350223"/>
            <a:ext cx="1447800" cy="85344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pic>
        <p:nvPicPr>
          <p:cNvPr id="19" name="Picture 18">
            <a:extLst>
              <a:ext uri="{FF2B5EF4-FFF2-40B4-BE49-F238E27FC236}">
                <a16:creationId xmlns:a16="http://schemas.microsoft.com/office/drawing/2014/main" id="{E20066C4-C679-4147-BFC5-CEA744515934}"/>
              </a:ext>
            </a:extLst>
          </p:cNvPr>
          <p:cNvPicPr>
            <a:picLocks noChangeAspect="1"/>
          </p:cNvPicPr>
          <p:nvPr/>
        </p:nvPicPr>
        <p:blipFill>
          <a:blip r:embed="rId3"/>
          <a:stretch>
            <a:fillRect/>
          </a:stretch>
        </p:blipFill>
        <p:spPr>
          <a:xfrm>
            <a:off x="7338873" y="1359360"/>
            <a:ext cx="4695825" cy="4800600"/>
          </a:xfrm>
          <a:prstGeom prst="rect">
            <a:avLst/>
          </a:prstGeom>
        </p:spPr>
      </p:pic>
      <p:sp>
        <p:nvSpPr>
          <p:cNvPr id="2" name="Title 1"/>
          <p:cNvSpPr>
            <a:spLocks noGrp="1"/>
          </p:cNvSpPr>
          <p:nvPr>
            <p:ph type="title"/>
          </p:nvPr>
        </p:nvSpPr>
        <p:spPr>
          <a:xfrm>
            <a:off x="218269" y="284699"/>
            <a:ext cx="3733800" cy="740529"/>
          </a:xfrm>
        </p:spPr>
        <p:txBody>
          <a:bodyPr>
            <a:normAutofit/>
          </a:bodyPr>
          <a:lstStyle/>
          <a:p>
            <a:pPr algn="ctr"/>
            <a:r>
              <a:rPr lang="en-US" sz="4000" dirty="0">
                <a:highlight>
                  <a:srgbClr val="000000"/>
                </a:highlight>
              </a:rPr>
              <a:t>Nmap Scan</a:t>
            </a:r>
            <a:endParaRPr sz="4000" dirty="0">
              <a:highlight>
                <a:srgbClr val="000000"/>
              </a:highlight>
            </a:endParaRPr>
          </a:p>
        </p:txBody>
      </p:sp>
      <p:sp>
        <p:nvSpPr>
          <p:cNvPr id="4" name="TextBox 3">
            <a:extLst>
              <a:ext uri="{FF2B5EF4-FFF2-40B4-BE49-F238E27FC236}">
                <a16:creationId xmlns:a16="http://schemas.microsoft.com/office/drawing/2014/main" id="{E2CA5DB4-8EC8-4F53-9680-CC5443630DF6}"/>
              </a:ext>
            </a:extLst>
          </p:cNvPr>
          <p:cNvSpPr txBox="1"/>
          <p:nvPr/>
        </p:nvSpPr>
        <p:spPr>
          <a:xfrm>
            <a:off x="109394" y="2187309"/>
            <a:ext cx="2649781" cy="2246769"/>
          </a:xfrm>
          <a:prstGeom prst="rect">
            <a:avLst/>
          </a:prstGeom>
          <a:noFill/>
          <a:ln>
            <a:solidFill>
              <a:schemeClr val="accent1"/>
            </a:solidFill>
          </a:ln>
        </p:spPr>
        <p:txBody>
          <a:bodyPr wrap="square">
            <a:spAutoFit/>
          </a:bodyPr>
          <a:lstStyle/>
          <a:p>
            <a:r>
              <a:rPr lang="en-US" sz="2000" dirty="0">
                <a:latin typeface="Abadi Extra Light" panose="020B0204020104020204" pitchFamily="34" charset="0"/>
              </a:rPr>
              <a:t>The screenshot shows the IP addresses of:</a:t>
            </a:r>
          </a:p>
          <a:p>
            <a:pPr marL="285750" indent="-285750">
              <a:buFont typeface="Arial" panose="020B0604020202020204" pitchFamily="34" charset="0"/>
              <a:buChar char="•"/>
            </a:pPr>
            <a:r>
              <a:rPr lang="en-US" sz="2000" dirty="0">
                <a:latin typeface="Abadi Extra Light" panose="020B0204020104020204" pitchFamily="34" charset="0"/>
              </a:rPr>
              <a:t>The host</a:t>
            </a:r>
          </a:p>
          <a:p>
            <a:pPr marL="285750" indent="-285750">
              <a:buFont typeface="Arial" panose="020B0604020202020204" pitchFamily="34" charset="0"/>
              <a:buChar char="•"/>
            </a:pPr>
            <a:r>
              <a:rPr lang="en-US" sz="2000" dirty="0">
                <a:latin typeface="Abadi Extra Light" panose="020B0204020104020204" pitchFamily="34" charset="0"/>
              </a:rPr>
              <a:t>Linux-Server VM,</a:t>
            </a:r>
          </a:p>
          <a:p>
            <a:pPr marL="285750" indent="-285750">
              <a:buFont typeface="Arial" panose="020B0604020202020204" pitchFamily="34" charset="0"/>
              <a:buChar char="•"/>
            </a:pPr>
            <a:r>
              <a:rPr lang="en-US" sz="2000" dirty="0">
                <a:latin typeface="Abadi Extra Light" panose="020B0204020104020204" pitchFamily="34" charset="0"/>
              </a:rPr>
              <a:t>Kali VM, and </a:t>
            </a:r>
          </a:p>
          <a:p>
            <a:pPr marL="285750" indent="-285750">
              <a:buFont typeface="Arial" panose="020B0604020202020204" pitchFamily="34" charset="0"/>
              <a:buChar char="•"/>
            </a:pPr>
            <a:r>
              <a:rPr lang="en-US" sz="2000" dirty="0">
                <a:latin typeface="Abadi Extra Light" panose="020B0204020104020204" pitchFamily="34" charset="0"/>
              </a:rPr>
              <a:t>Home Light Control System.</a:t>
            </a:r>
          </a:p>
        </p:txBody>
      </p:sp>
      <p:sp>
        <p:nvSpPr>
          <p:cNvPr id="14" name="TextBox 13">
            <a:extLst>
              <a:ext uri="{FF2B5EF4-FFF2-40B4-BE49-F238E27FC236}">
                <a16:creationId xmlns:a16="http://schemas.microsoft.com/office/drawing/2014/main" id="{97A43E0D-C6F8-45B9-8AF5-0B40499F26E1}"/>
              </a:ext>
            </a:extLst>
          </p:cNvPr>
          <p:cNvSpPr txBox="1"/>
          <p:nvPr/>
        </p:nvSpPr>
        <p:spPr>
          <a:xfrm>
            <a:off x="10714579" y="3418416"/>
            <a:ext cx="1481432" cy="492443"/>
          </a:xfrm>
          <a:prstGeom prst="rect">
            <a:avLst/>
          </a:prstGeom>
          <a:noFill/>
        </p:spPr>
        <p:txBody>
          <a:bodyPr wrap="square" rtlCol="0">
            <a:spAutoFit/>
          </a:bodyPr>
          <a:lstStyle/>
          <a:p>
            <a:r>
              <a:rPr lang="en-US" sz="1300" b="1" dirty="0">
                <a:solidFill>
                  <a:srgbClr val="FFC000"/>
                </a:solidFill>
              </a:rPr>
              <a:t>-Home Light Control System</a:t>
            </a:r>
          </a:p>
        </p:txBody>
      </p:sp>
      <p:sp>
        <p:nvSpPr>
          <p:cNvPr id="15" name="TextBox 14">
            <a:extLst>
              <a:ext uri="{FF2B5EF4-FFF2-40B4-BE49-F238E27FC236}">
                <a16:creationId xmlns:a16="http://schemas.microsoft.com/office/drawing/2014/main" id="{EE207FAD-79EE-4197-A7C8-BB1F493A6A67}"/>
              </a:ext>
            </a:extLst>
          </p:cNvPr>
          <p:cNvSpPr txBox="1"/>
          <p:nvPr/>
        </p:nvSpPr>
        <p:spPr>
          <a:xfrm>
            <a:off x="5348164" y="3912265"/>
            <a:ext cx="1481432" cy="292388"/>
          </a:xfrm>
          <a:prstGeom prst="rect">
            <a:avLst/>
          </a:prstGeom>
          <a:noFill/>
        </p:spPr>
        <p:txBody>
          <a:bodyPr wrap="square" rtlCol="0">
            <a:spAutoFit/>
          </a:bodyPr>
          <a:lstStyle/>
          <a:p>
            <a:r>
              <a:rPr lang="en-US" sz="1300" b="1" dirty="0">
                <a:solidFill>
                  <a:srgbClr val="FFC000"/>
                </a:solidFill>
              </a:rPr>
              <a:t>-Linux-Server VM</a:t>
            </a:r>
          </a:p>
        </p:txBody>
      </p:sp>
      <p:sp>
        <p:nvSpPr>
          <p:cNvPr id="16" name="TextBox 15">
            <a:extLst>
              <a:ext uri="{FF2B5EF4-FFF2-40B4-BE49-F238E27FC236}">
                <a16:creationId xmlns:a16="http://schemas.microsoft.com/office/drawing/2014/main" id="{E2042CFC-4432-4DBB-97D4-B8231F75CA16}"/>
              </a:ext>
            </a:extLst>
          </p:cNvPr>
          <p:cNvSpPr txBox="1"/>
          <p:nvPr/>
        </p:nvSpPr>
        <p:spPr>
          <a:xfrm>
            <a:off x="10714579" y="4313473"/>
            <a:ext cx="1481432" cy="292388"/>
          </a:xfrm>
          <a:prstGeom prst="rect">
            <a:avLst/>
          </a:prstGeom>
          <a:noFill/>
        </p:spPr>
        <p:txBody>
          <a:bodyPr wrap="square" rtlCol="0">
            <a:spAutoFit/>
          </a:bodyPr>
          <a:lstStyle/>
          <a:p>
            <a:r>
              <a:rPr lang="en-US" sz="1300" b="1" dirty="0">
                <a:solidFill>
                  <a:srgbClr val="FFC000"/>
                </a:solidFill>
              </a:rPr>
              <a:t>-The Host</a:t>
            </a:r>
          </a:p>
        </p:txBody>
      </p:sp>
      <p:sp>
        <p:nvSpPr>
          <p:cNvPr id="17" name="TextBox 16">
            <a:extLst>
              <a:ext uri="{FF2B5EF4-FFF2-40B4-BE49-F238E27FC236}">
                <a16:creationId xmlns:a16="http://schemas.microsoft.com/office/drawing/2014/main" id="{1DD18CAB-2193-4746-800A-7BCFF6AF2B6B}"/>
              </a:ext>
            </a:extLst>
          </p:cNvPr>
          <p:cNvSpPr txBox="1"/>
          <p:nvPr/>
        </p:nvSpPr>
        <p:spPr>
          <a:xfrm>
            <a:off x="10714579" y="5319141"/>
            <a:ext cx="1481432" cy="292388"/>
          </a:xfrm>
          <a:prstGeom prst="rect">
            <a:avLst/>
          </a:prstGeom>
          <a:noFill/>
        </p:spPr>
        <p:txBody>
          <a:bodyPr wrap="square" rtlCol="0">
            <a:spAutoFit/>
          </a:bodyPr>
          <a:lstStyle/>
          <a:p>
            <a:r>
              <a:rPr lang="en-US" sz="1300" b="1" dirty="0">
                <a:solidFill>
                  <a:srgbClr val="FFC000"/>
                </a:solidFill>
              </a:rPr>
              <a:t>-Kali VM</a:t>
            </a:r>
          </a:p>
        </p:txBody>
      </p:sp>
      <p:pic>
        <p:nvPicPr>
          <p:cNvPr id="6" name="Picture 5">
            <a:extLst>
              <a:ext uri="{FF2B5EF4-FFF2-40B4-BE49-F238E27FC236}">
                <a16:creationId xmlns:a16="http://schemas.microsoft.com/office/drawing/2014/main" id="{BA8F8DCC-DB57-4960-85E2-207CDF2CA316}"/>
              </a:ext>
            </a:extLst>
          </p:cNvPr>
          <p:cNvPicPr>
            <a:picLocks noChangeAspect="1"/>
          </p:cNvPicPr>
          <p:nvPr/>
        </p:nvPicPr>
        <p:blipFill>
          <a:blip r:embed="rId4"/>
          <a:stretch>
            <a:fillRect/>
          </a:stretch>
        </p:blipFill>
        <p:spPr>
          <a:xfrm>
            <a:off x="2574947" y="1394255"/>
            <a:ext cx="4743450" cy="4895850"/>
          </a:xfrm>
          <a:prstGeom prst="rect">
            <a:avLst/>
          </a:prstGeom>
        </p:spPr>
      </p:pic>
      <p:sp>
        <p:nvSpPr>
          <p:cNvPr id="8" name="Rectangle 7">
            <a:extLst>
              <a:ext uri="{FF2B5EF4-FFF2-40B4-BE49-F238E27FC236}">
                <a16:creationId xmlns:a16="http://schemas.microsoft.com/office/drawing/2014/main" id="{61F41CEB-88F3-4F42-969B-3035F234D579}"/>
              </a:ext>
            </a:extLst>
          </p:cNvPr>
          <p:cNvSpPr/>
          <p:nvPr/>
        </p:nvSpPr>
        <p:spPr>
          <a:xfrm>
            <a:off x="2574947" y="4030917"/>
            <a:ext cx="2468880" cy="173736"/>
          </a:xfrm>
          <a:prstGeom prst="rect">
            <a:avLst/>
          </a:prstGeom>
          <a:noFill/>
          <a:ln w="158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5988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AACC00-1613-4A90-9750-414C8E330359}"/>
              </a:ext>
            </a:extLst>
          </p:cNvPr>
          <p:cNvPicPr>
            <a:picLocks noChangeAspect="1"/>
          </p:cNvPicPr>
          <p:nvPr/>
        </p:nvPicPr>
        <p:blipFill rotWithShape="1">
          <a:blip r:embed="rId2"/>
          <a:srcRect l="33654" r="30900" b="-1"/>
          <a:stretch/>
        </p:blipFill>
        <p:spPr>
          <a:xfrm rot="16200000">
            <a:off x="8407853" y="-621907"/>
            <a:ext cx="2375686" cy="4533901"/>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2" name="Title 1">
            <a:extLst>
              <a:ext uri="{FF2B5EF4-FFF2-40B4-BE49-F238E27FC236}">
                <a16:creationId xmlns:a16="http://schemas.microsoft.com/office/drawing/2014/main" id="{449C24EE-EF25-4F23-AE41-3B0F7F83C161}"/>
              </a:ext>
            </a:extLst>
          </p:cNvPr>
          <p:cNvSpPr>
            <a:spLocks noGrp="1"/>
          </p:cNvSpPr>
          <p:nvPr>
            <p:ph type="title"/>
          </p:nvPr>
        </p:nvSpPr>
        <p:spPr>
          <a:xfrm>
            <a:off x="7875979" y="883044"/>
            <a:ext cx="3581400" cy="1219200"/>
          </a:xfrm>
        </p:spPr>
        <p:txBody>
          <a:bodyPr anchor="b">
            <a:normAutofit/>
          </a:bodyPr>
          <a:lstStyle/>
          <a:p>
            <a:r>
              <a:rPr lang="en-US" dirty="0">
                <a:highlight>
                  <a:srgbClr val="000000"/>
                </a:highlight>
              </a:rPr>
              <a:t>Questions On iptables Tool</a:t>
            </a:r>
          </a:p>
        </p:txBody>
      </p:sp>
      <p:sp>
        <p:nvSpPr>
          <p:cNvPr id="3" name="Content Placeholder 2">
            <a:extLst>
              <a:ext uri="{FF2B5EF4-FFF2-40B4-BE49-F238E27FC236}">
                <a16:creationId xmlns:a16="http://schemas.microsoft.com/office/drawing/2014/main" id="{BD361150-74A7-44EC-A1F6-E0435EEA16C1}"/>
              </a:ext>
            </a:extLst>
          </p:cNvPr>
          <p:cNvSpPr>
            <a:spLocks noGrp="1"/>
          </p:cNvSpPr>
          <p:nvPr>
            <p:ph idx="1"/>
          </p:nvPr>
        </p:nvSpPr>
        <p:spPr>
          <a:xfrm>
            <a:off x="760412" y="762000"/>
            <a:ext cx="6400800" cy="5334000"/>
          </a:xfrm>
        </p:spPr>
        <p:txBody>
          <a:bodyPr>
            <a:normAutofit fontScale="77500" lnSpcReduction="20000"/>
          </a:bodyPr>
          <a:lstStyle/>
          <a:p>
            <a:r>
              <a:rPr lang="en-US" b="1" dirty="0">
                <a:latin typeface="Avenir Next LT Pro Light" panose="020B0304020202020204" pitchFamily="34" charset="0"/>
              </a:rPr>
              <a:t>In what practical use case would the command sudo iptables --policy INPUT DROP be used? What effect does this command have on access to computing resources?</a:t>
            </a:r>
          </a:p>
          <a:p>
            <a:pPr marL="0" indent="0">
              <a:buNone/>
            </a:pPr>
            <a:endParaRPr lang="en-US" dirty="0">
              <a:latin typeface="Avenir Next LT Pro Light" panose="020B0304020202020204" pitchFamily="34" charset="0"/>
            </a:endParaRPr>
          </a:p>
          <a:p>
            <a:pPr marL="320040" lvl="2" indent="0" defTabSz="400050">
              <a:spcBef>
                <a:spcPct val="0"/>
              </a:spcBef>
              <a:spcAft>
                <a:spcPct val="15000"/>
              </a:spcAft>
              <a:buNone/>
            </a:pPr>
            <a:r>
              <a:rPr lang="en-US" sz="2000" dirty="0">
                <a:latin typeface="Avenir Next LT Pro Light" panose="020B0304020202020204" pitchFamily="34" charset="0"/>
              </a:rPr>
              <a:t>The </a:t>
            </a:r>
            <a:r>
              <a:rPr lang="en-US" sz="2000" i="1" dirty="0">
                <a:latin typeface="Avenir Next LT Pro Light" panose="020B0304020202020204" pitchFamily="34" charset="0"/>
              </a:rPr>
              <a:t>sudo iptables  -- policy INPUT DROP </a:t>
            </a:r>
            <a:r>
              <a:rPr lang="en-US" sz="2000" dirty="0">
                <a:latin typeface="Avenir Next LT Pro Light" panose="020B0304020202020204" pitchFamily="34" charset="0"/>
              </a:rPr>
              <a:t>command is used in the case of protecting classified information. </a:t>
            </a:r>
          </a:p>
          <a:p>
            <a:pPr marL="320040" lvl="2" indent="0" defTabSz="400050">
              <a:spcBef>
                <a:spcPct val="0"/>
              </a:spcBef>
              <a:spcAft>
                <a:spcPct val="15000"/>
              </a:spcAft>
              <a:buNone/>
            </a:pPr>
            <a:endParaRPr lang="en-US" sz="2000" dirty="0">
              <a:latin typeface="Avenir Next LT Pro Light" panose="020B0304020202020204" pitchFamily="34" charset="0"/>
            </a:endParaRPr>
          </a:p>
          <a:p>
            <a:pPr marL="320040" lvl="2" indent="0" defTabSz="400050">
              <a:spcBef>
                <a:spcPct val="0"/>
              </a:spcBef>
              <a:spcAft>
                <a:spcPct val="15000"/>
              </a:spcAft>
              <a:buNone/>
            </a:pPr>
            <a:r>
              <a:rPr lang="en-US" sz="2000" dirty="0">
                <a:latin typeface="Avenir Next LT Pro Light" panose="020B0304020202020204" pitchFamily="34" charset="0"/>
              </a:rPr>
              <a:t>The effect of this command where it blocks all in coming connections will secure the ports as they will not display which ports are open to other computing resources.</a:t>
            </a:r>
          </a:p>
          <a:p>
            <a:endParaRPr lang="en-US" dirty="0">
              <a:latin typeface="Avenir Next LT Pro Light" panose="020B0304020202020204" pitchFamily="34" charset="0"/>
            </a:endParaRPr>
          </a:p>
          <a:p>
            <a:r>
              <a:rPr lang="en-US" b="1" dirty="0">
                <a:latin typeface="Avenir Next LT Pro Light" panose="020B0304020202020204" pitchFamily="34" charset="0"/>
              </a:rPr>
              <a:t>What is the difference between iptables -A and iptables -I? When would you use the -A option as opposed to the -I option? </a:t>
            </a:r>
          </a:p>
          <a:p>
            <a:pPr marL="365760" lvl="1" indent="0">
              <a:buNone/>
            </a:pPr>
            <a:r>
              <a:rPr lang="en-US" sz="2000" dirty="0">
                <a:latin typeface="Avenir Next LT Pro Light" panose="020B0304020202020204" pitchFamily="34" charset="0"/>
              </a:rPr>
              <a:t>The iptables –A is to allow additional rules to the iptables</a:t>
            </a:r>
          </a:p>
          <a:p>
            <a:pPr marL="365760" lvl="1" indent="0">
              <a:buNone/>
            </a:pPr>
            <a:r>
              <a:rPr lang="en-US" sz="2000" dirty="0">
                <a:latin typeface="Avenir Next LT Pro Light" panose="020B0304020202020204" pitchFamily="34" charset="0"/>
              </a:rPr>
              <a:t>The iptables –I is to input additional rules to the iptables policy</a:t>
            </a:r>
          </a:p>
          <a:p>
            <a:pPr marL="365760" lvl="1" indent="0">
              <a:buNone/>
            </a:pPr>
            <a:endParaRPr lang="en-US" sz="2000" dirty="0">
              <a:latin typeface="Avenir Next LT Pro Light" panose="020B0304020202020204" pitchFamily="34" charset="0"/>
            </a:endParaRPr>
          </a:p>
          <a:p>
            <a:pPr marL="365760" lvl="1" indent="0">
              <a:buNone/>
            </a:pPr>
            <a:r>
              <a:rPr lang="en-US" sz="2000" dirty="0">
                <a:latin typeface="Avenir Next LT Pro Light" panose="020B0304020202020204" pitchFamily="34" charset="0"/>
              </a:rPr>
              <a:t>The –A would be used to allow incoming and outgoing traffic.</a:t>
            </a:r>
          </a:p>
          <a:p>
            <a:pPr marL="365760" lvl="1" indent="0">
              <a:buNone/>
            </a:pPr>
            <a:r>
              <a:rPr lang="en-US" sz="2000" dirty="0">
                <a:latin typeface="Avenir Next LT Pro Light" panose="020B0304020202020204" pitchFamily="34" charset="0"/>
              </a:rPr>
              <a:t>The -I would be used to input rules to the Iptables policy.</a:t>
            </a:r>
          </a:p>
          <a:p>
            <a:endParaRPr lang="en-US" sz="1300" dirty="0"/>
          </a:p>
          <a:p>
            <a:endParaRPr lang="en-US" sz="1300" dirty="0"/>
          </a:p>
          <a:p>
            <a:endParaRPr lang="en-US" sz="1300" dirty="0"/>
          </a:p>
        </p:txBody>
      </p:sp>
      <p:sp>
        <p:nvSpPr>
          <p:cNvPr id="6" name="Rectangle 5">
            <a:extLst>
              <a:ext uri="{FF2B5EF4-FFF2-40B4-BE49-F238E27FC236}">
                <a16:creationId xmlns:a16="http://schemas.microsoft.com/office/drawing/2014/main" id="{7EAD6BA8-1141-47D1-8BBA-C864200EE256}"/>
              </a:ext>
            </a:extLst>
          </p:cNvPr>
          <p:cNvSpPr/>
          <p:nvPr/>
        </p:nvSpPr>
        <p:spPr>
          <a:xfrm>
            <a:off x="793977" y="457200"/>
            <a:ext cx="6475412" cy="548639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150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15236F-E8E8-410B-9831-FF6320FE90AD}"/>
              </a:ext>
            </a:extLst>
          </p:cNvPr>
          <p:cNvPicPr>
            <a:picLocks noChangeAspect="1"/>
          </p:cNvPicPr>
          <p:nvPr/>
        </p:nvPicPr>
        <p:blipFill rotWithShape="1">
          <a:blip r:embed="rId2"/>
          <a:srcRect l="33654" r="30900" b="-1"/>
          <a:stretch/>
        </p:blipFill>
        <p:spPr>
          <a:xfrm rot="16200000">
            <a:off x="5372100" y="-3390900"/>
            <a:ext cx="1447800" cy="85344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1524000" y="304800"/>
            <a:ext cx="9144000" cy="1143000"/>
          </a:xfrm>
        </p:spPr>
        <p:txBody>
          <a:bodyPr>
            <a:normAutofit fontScale="90000"/>
          </a:bodyPr>
          <a:lstStyle/>
          <a:p>
            <a:pPr algn="ctr"/>
            <a:r>
              <a:rPr lang="en-US" sz="4000" dirty="0">
                <a:highlight>
                  <a:srgbClr val="000000"/>
                </a:highlight>
              </a:rPr>
              <a:t>Bring Your Own Device (BYOD) Security Policy</a:t>
            </a:r>
          </a:p>
        </p:txBody>
      </p:sp>
      <p:sp>
        <p:nvSpPr>
          <p:cNvPr id="2" name="Content Placeholder 1">
            <a:extLst>
              <a:ext uri="{FF2B5EF4-FFF2-40B4-BE49-F238E27FC236}">
                <a16:creationId xmlns:a16="http://schemas.microsoft.com/office/drawing/2014/main" id="{539AA669-7941-4790-80BD-698AD6750FA4}"/>
              </a:ext>
            </a:extLst>
          </p:cNvPr>
          <p:cNvSpPr>
            <a:spLocks noGrp="1"/>
          </p:cNvSpPr>
          <p:nvPr>
            <p:ph idx="1"/>
          </p:nvPr>
        </p:nvSpPr>
        <p:spPr>
          <a:xfrm>
            <a:off x="1524000" y="1828800"/>
            <a:ext cx="9144000" cy="5029200"/>
          </a:xfrm>
        </p:spPr>
        <p:txBody>
          <a:bodyPr>
            <a:normAutofit lnSpcReduction="10000"/>
          </a:bodyPr>
          <a:lstStyle/>
          <a:p>
            <a:r>
              <a:rPr lang="en-US" dirty="0"/>
              <a:t>A BYOD security policy was created to practice implementation of reducing risks on computing resources in an organization. </a:t>
            </a:r>
          </a:p>
          <a:p>
            <a:r>
              <a:rPr lang="en-US" dirty="0"/>
              <a:t>The BYOD policy allows employees to use devices such as smartphones, tablets, and laptops for company tasks and to enhance productivity while following policy standards.</a:t>
            </a:r>
          </a:p>
          <a:p>
            <a:r>
              <a:rPr lang="en-US" dirty="0"/>
              <a:t>The BYOD policy includes the:</a:t>
            </a:r>
          </a:p>
          <a:p>
            <a:pPr lvl="1"/>
            <a:r>
              <a:rPr lang="en-US" dirty="0"/>
              <a:t>Overview</a:t>
            </a:r>
          </a:p>
          <a:p>
            <a:pPr lvl="1"/>
            <a:r>
              <a:rPr lang="en-US" dirty="0"/>
              <a:t>Purpose</a:t>
            </a:r>
          </a:p>
          <a:p>
            <a:pPr lvl="1"/>
            <a:r>
              <a:rPr lang="en-US" dirty="0"/>
              <a:t>Scope</a:t>
            </a:r>
          </a:p>
          <a:p>
            <a:pPr lvl="1"/>
            <a:r>
              <a:rPr lang="en-US" dirty="0"/>
              <a:t>Policy</a:t>
            </a:r>
          </a:p>
          <a:p>
            <a:pPr lvl="1"/>
            <a:r>
              <a:rPr lang="en-US" dirty="0"/>
              <a:t>Policy Compliance</a:t>
            </a:r>
          </a:p>
          <a:p>
            <a:pPr lvl="1"/>
            <a:r>
              <a:rPr lang="en-US" dirty="0"/>
              <a:t>Related Standards, Policies, and Processes</a:t>
            </a:r>
          </a:p>
          <a:p>
            <a:pPr lvl="1"/>
            <a:r>
              <a:rPr lang="en-US" dirty="0"/>
              <a:t>Definitions and Terms</a:t>
            </a:r>
          </a:p>
          <a:p>
            <a:pPr marL="365760" lvl="1" indent="0">
              <a:buNone/>
            </a:pPr>
            <a:r>
              <a:rPr lang="en-US" dirty="0"/>
              <a:t>(See image on next slide)</a:t>
            </a:r>
          </a:p>
          <a:p>
            <a:pPr lvl="1"/>
            <a:endParaRPr lang="en-US" dirty="0"/>
          </a:p>
          <a:p>
            <a:pPr lvl="1"/>
            <a:endParaRPr lang="en-US" dirty="0"/>
          </a:p>
          <a:p>
            <a:endParaRPr lang="en-US" dirty="0"/>
          </a:p>
        </p:txBody>
      </p:sp>
    </p:spTree>
    <p:extLst>
      <p:ext uri="{BB962C8B-B14F-4D97-AF65-F5344CB8AC3E}">
        <p14:creationId xmlns:p14="http://schemas.microsoft.com/office/powerpoint/2010/main" val="165813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473EC1-4A4B-4564-B4CD-717F06B56468}"/>
              </a:ext>
            </a:extLst>
          </p:cNvPr>
          <p:cNvPicPr>
            <a:picLocks noChangeAspect="1"/>
          </p:cNvPicPr>
          <p:nvPr/>
        </p:nvPicPr>
        <p:blipFill rotWithShape="1">
          <a:blip r:embed="rId2"/>
          <a:srcRect l="33654" r="30900" b="-1"/>
          <a:stretch/>
        </p:blipFill>
        <p:spPr>
          <a:xfrm rot="16200000">
            <a:off x="6248400" y="-4267200"/>
            <a:ext cx="1447800" cy="102870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3160295" y="415032"/>
            <a:ext cx="5943600" cy="838200"/>
          </a:xfrm>
        </p:spPr>
        <p:txBody>
          <a:bodyPr>
            <a:normAutofit/>
          </a:bodyPr>
          <a:lstStyle/>
          <a:p>
            <a:pPr algn="ctr"/>
            <a:r>
              <a:rPr lang="en-US" sz="4000" dirty="0">
                <a:highlight>
                  <a:srgbClr val="000000"/>
                </a:highlight>
              </a:rPr>
              <a:t>Security Policy</a:t>
            </a:r>
          </a:p>
        </p:txBody>
      </p:sp>
      <p:pic>
        <p:nvPicPr>
          <p:cNvPr id="2" name="Picture 1">
            <a:extLst>
              <a:ext uri="{FF2B5EF4-FFF2-40B4-BE49-F238E27FC236}">
                <a16:creationId xmlns:a16="http://schemas.microsoft.com/office/drawing/2014/main" id="{F96C48F1-0F7C-4368-AE97-FC8C218374C0}"/>
              </a:ext>
            </a:extLst>
          </p:cNvPr>
          <p:cNvPicPr>
            <a:picLocks noChangeAspect="1"/>
          </p:cNvPicPr>
          <p:nvPr/>
        </p:nvPicPr>
        <p:blipFill rotWithShape="1">
          <a:blip r:embed="rId3"/>
          <a:srcRect l="6667" t="11023" r="8333" b="2570"/>
          <a:stretch/>
        </p:blipFill>
        <p:spPr>
          <a:xfrm>
            <a:off x="1817102" y="1600200"/>
            <a:ext cx="8629986" cy="4932372"/>
          </a:xfrm>
          <a:prstGeom prst="rect">
            <a:avLst/>
          </a:prstGeom>
          <a:ln w="38100">
            <a:solidFill>
              <a:schemeClr val="accent1"/>
            </a:solidFill>
          </a:ln>
        </p:spPr>
      </p:pic>
      <p:pic>
        <p:nvPicPr>
          <p:cNvPr id="4" name="Graphic 3" descr="Laptop Secure">
            <a:extLst>
              <a:ext uri="{FF2B5EF4-FFF2-40B4-BE49-F238E27FC236}">
                <a16:creationId xmlns:a16="http://schemas.microsoft.com/office/drawing/2014/main" id="{2A91469C-3F62-41F6-8416-5CABBA2D7B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74793" y="-116305"/>
            <a:ext cx="2817207" cy="2682927"/>
          </a:xfrm>
          <a:prstGeom prst="rect">
            <a:avLst/>
          </a:prstGeom>
        </p:spPr>
      </p:pic>
    </p:spTree>
    <p:extLst>
      <p:ext uri="{BB962C8B-B14F-4D97-AF65-F5344CB8AC3E}">
        <p14:creationId xmlns:p14="http://schemas.microsoft.com/office/powerpoint/2010/main" val="376769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450056-2589-4020-9E7E-145FDF0FE58D}"/>
              </a:ext>
            </a:extLst>
          </p:cNvPr>
          <p:cNvPicPr>
            <a:picLocks noChangeAspect="1"/>
          </p:cNvPicPr>
          <p:nvPr/>
        </p:nvPicPr>
        <p:blipFill rotWithShape="1">
          <a:blip r:embed="rId2"/>
          <a:srcRect l="33654" r="30900" b="-1"/>
          <a:stretch/>
        </p:blipFill>
        <p:spPr>
          <a:xfrm rot="16200000">
            <a:off x="-506931" y="1538808"/>
            <a:ext cx="5562600" cy="33528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212959" y="556207"/>
            <a:ext cx="3737811" cy="2356184"/>
          </a:xfrm>
        </p:spPr>
        <p:txBody>
          <a:bodyPr>
            <a:normAutofit/>
          </a:bodyPr>
          <a:lstStyle/>
          <a:p>
            <a:pPr algn="ctr"/>
            <a:r>
              <a:rPr lang="en-US" sz="4000" dirty="0">
                <a:highlight>
                  <a:srgbClr val="000000"/>
                </a:highlight>
              </a:rPr>
              <a:t>Overview Section of The Security Policy</a:t>
            </a:r>
          </a:p>
        </p:txBody>
      </p:sp>
      <p:pic>
        <p:nvPicPr>
          <p:cNvPr id="2" name="Graphic 1" descr="Lock">
            <a:extLst>
              <a:ext uri="{FF2B5EF4-FFF2-40B4-BE49-F238E27FC236}">
                <a16:creationId xmlns:a16="http://schemas.microsoft.com/office/drawing/2014/main" id="{D18E3EFE-15CC-4C13-B67E-CAF4C57F0E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600" y="3429000"/>
            <a:ext cx="2608005" cy="2608005"/>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TextBox 3">
            <a:extLst>
              <a:ext uri="{FF2B5EF4-FFF2-40B4-BE49-F238E27FC236}">
                <a16:creationId xmlns:a16="http://schemas.microsoft.com/office/drawing/2014/main" id="{C286E1CE-8592-4665-A212-ED7A91F034F2}"/>
              </a:ext>
            </a:extLst>
          </p:cNvPr>
          <p:cNvSpPr txBox="1"/>
          <p:nvPr/>
        </p:nvSpPr>
        <p:spPr>
          <a:xfrm>
            <a:off x="4351607" y="1068083"/>
            <a:ext cx="7696200" cy="4314579"/>
          </a:xfrm>
          <a:prstGeom prst="rect">
            <a:avLst/>
          </a:prstGeom>
          <a:solidFill>
            <a:schemeClr val="bg1"/>
          </a:solidFill>
        </p:spPr>
        <p:txBody>
          <a:bodyPr wrap="square">
            <a:spAutoFit/>
          </a:bodyPr>
          <a:lstStyle/>
          <a:p>
            <a:pPr marR="0" lvl="0">
              <a:lnSpc>
                <a:spcPct val="115000"/>
              </a:lnSpc>
              <a:spcBef>
                <a:spcPts val="0"/>
              </a:spcBef>
              <a:spcAft>
                <a:spcPts val="0"/>
              </a:spcAft>
            </a:pPr>
            <a:r>
              <a:rPr lang="en-US" sz="2000" b="1" kern="0" dirty="0">
                <a:solidFill>
                  <a:schemeClr val="accent1"/>
                </a:solidFill>
                <a:effectLst/>
                <a:latin typeface="Cambria" panose="02040503050406030204" pitchFamily="18" charset="0"/>
                <a:ea typeface="Times New Roman" panose="02020603050405020304" pitchFamily="18" charset="0"/>
                <a:cs typeface="Times New Roman" panose="02020603050405020304" pitchFamily="18" charset="0"/>
              </a:rPr>
              <a:t>Overview</a:t>
            </a:r>
          </a:p>
          <a:p>
            <a:pPr marL="0" marR="0">
              <a:lnSpc>
                <a:spcPct val="115000"/>
              </a:lnSpc>
              <a:spcBef>
                <a:spcPts val="0"/>
              </a:spcBef>
              <a:spcAft>
                <a:spcPts val="1000"/>
              </a:spcAft>
            </a:pPr>
            <a:r>
              <a:rPr lang="en-US" sz="2000" dirty="0">
                <a:effectLst/>
                <a:latin typeface="Avenir Next LT Pro Light" panose="020B0304020202020204" pitchFamily="34" charset="0"/>
                <a:ea typeface="Calibri" panose="020F0502020204030204" pitchFamily="34" charset="0"/>
                <a:cs typeface="Times New Roman" panose="02020603050405020304" pitchFamily="18" charset="0"/>
              </a:rPr>
              <a:t>In this modern-day, technology drives most enterprises to its success. Technology such as smartphones, tablets, and laptops make up the majority of what is used in the workplace to strengthen the productivity within it. To say that these devices do not cause any type of security issue would be a deceptive statement. Whether or not we imagine these devices to make our everyday tasks easy they can easily cause a wide range of threats. These threats entail data leakage, phishing attacks, broken cryptography, viruses, or even spam; in which a tablet, smartphone, or laptop can easily be a target from any or more of these types of threats.</a:t>
            </a:r>
          </a:p>
        </p:txBody>
      </p:sp>
      <p:sp>
        <p:nvSpPr>
          <p:cNvPr id="6" name="Rectangle 5">
            <a:extLst>
              <a:ext uri="{FF2B5EF4-FFF2-40B4-BE49-F238E27FC236}">
                <a16:creationId xmlns:a16="http://schemas.microsoft.com/office/drawing/2014/main" id="{65E78B92-0F44-42BD-A6B4-6421CF39763D}"/>
              </a:ext>
            </a:extLst>
          </p:cNvPr>
          <p:cNvSpPr/>
          <p:nvPr/>
        </p:nvSpPr>
        <p:spPr>
          <a:xfrm>
            <a:off x="4196186" y="914399"/>
            <a:ext cx="7844587" cy="4875518"/>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428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56423E-7D1B-46A1-8774-C503A5A81E49}"/>
              </a:ext>
            </a:extLst>
          </p:cNvPr>
          <p:cNvPicPr>
            <a:picLocks noChangeAspect="1"/>
          </p:cNvPicPr>
          <p:nvPr/>
        </p:nvPicPr>
        <p:blipFill rotWithShape="1">
          <a:blip r:embed="rId2"/>
          <a:srcRect l="33654" r="30900" b="-1"/>
          <a:stretch/>
        </p:blipFill>
        <p:spPr>
          <a:xfrm rot="16200000">
            <a:off x="-394710" y="1563353"/>
            <a:ext cx="5894819" cy="3829052"/>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457200" y="467881"/>
            <a:ext cx="4191000" cy="1681065"/>
          </a:xfrm>
        </p:spPr>
        <p:txBody>
          <a:bodyPr>
            <a:normAutofit fontScale="90000"/>
          </a:bodyPr>
          <a:lstStyle/>
          <a:p>
            <a:pPr algn="ctr"/>
            <a:r>
              <a:rPr lang="en-US" sz="4000" dirty="0">
                <a:highlight>
                  <a:srgbClr val="000000"/>
                </a:highlight>
              </a:rPr>
              <a:t>Purpose Section of The Security Policy</a:t>
            </a:r>
          </a:p>
        </p:txBody>
      </p:sp>
      <p:pic>
        <p:nvPicPr>
          <p:cNvPr id="2" name="Graphic 1" descr="Lock">
            <a:extLst>
              <a:ext uri="{FF2B5EF4-FFF2-40B4-BE49-F238E27FC236}">
                <a16:creationId xmlns:a16="http://schemas.microsoft.com/office/drawing/2014/main" id="{D18E3EFE-15CC-4C13-B67E-CAF4C57F0E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5654" y="2590800"/>
            <a:ext cx="2694092" cy="2694092"/>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TextBox 3">
            <a:extLst>
              <a:ext uri="{FF2B5EF4-FFF2-40B4-BE49-F238E27FC236}">
                <a16:creationId xmlns:a16="http://schemas.microsoft.com/office/drawing/2014/main" id="{C286E1CE-8592-4665-A212-ED7A91F034F2}"/>
              </a:ext>
            </a:extLst>
          </p:cNvPr>
          <p:cNvSpPr txBox="1"/>
          <p:nvPr/>
        </p:nvSpPr>
        <p:spPr>
          <a:xfrm>
            <a:off x="5398039" y="1749169"/>
            <a:ext cx="5905500" cy="2544864"/>
          </a:xfrm>
          <a:prstGeom prst="rect">
            <a:avLst/>
          </a:prstGeom>
          <a:solidFill>
            <a:schemeClr val="bg1"/>
          </a:solidFill>
        </p:spPr>
        <p:txBody>
          <a:bodyPr wrap="square">
            <a:spAutoFit/>
          </a:bodyPr>
          <a:lstStyle/>
          <a:p>
            <a:pPr marR="0" lvl="0">
              <a:lnSpc>
                <a:spcPct val="115000"/>
              </a:lnSpc>
              <a:spcBef>
                <a:spcPts val="0"/>
              </a:spcBef>
              <a:spcAft>
                <a:spcPts val="0"/>
              </a:spcAft>
            </a:pPr>
            <a:r>
              <a:rPr lang="en-US" sz="2000" b="1" kern="0" dirty="0">
                <a:solidFill>
                  <a:schemeClr val="accent1"/>
                </a:solidFill>
                <a:effectLst/>
                <a:latin typeface="Cambria" panose="02040503050406030204" pitchFamily="18" charset="0"/>
                <a:ea typeface="Times New Roman" panose="02020603050405020304" pitchFamily="18" charset="0"/>
                <a:cs typeface="Times New Roman" panose="02020603050405020304" pitchFamily="18" charset="0"/>
              </a:rPr>
              <a:t>Purpose</a:t>
            </a:r>
          </a:p>
          <a:p>
            <a:pPr>
              <a:lnSpc>
                <a:spcPct val="115000"/>
              </a:lnSpc>
            </a:pPr>
            <a:r>
              <a:rPr lang="en-US" sz="2000" spc="5" dirty="0">
                <a:effectLst/>
                <a:latin typeface="Avenir Next LT Pro Light" panose="020B0304020202020204" pitchFamily="34" charset="0"/>
                <a:ea typeface="Times New Roman" panose="02020603050405020304" pitchFamily="18" charset="0"/>
                <a:cs typeface="Times New Roman" panose="02020603050405020304" pitchFamily="18" charset="0"/>
              </a:rPr>
              <a:t>To ensure protection of </a:t>
            </a:r>
            <a:r>
              <a:rPr lang="en-US" sz="2000" spc="10" dirty="0">
                <a:effectLst/>
                <a:latin typeface="Avenir Next LT Pro Light" panose="020B0304020202020204" pitchFamily="34" charset="0"/>
                <a:ea typeface="Times New Roman" panose="02020603050405020304" pitchFamily="18" charset="0"/>
                <a:cs typeface="Times New Roman" panose="02020603050405020304" pitchFamily="18" charset="0"/>
              </a:rPr>
              <a:t>ABC Corporations</a:t>
            </a:r>
            <a:r>
              <a:rPr lang="en-US" sz="2000" spc="5" dirty="0">
                <a:effectLst/>
                <a:latin typeface="Avenir Next LT Pro Light" panose="020B0304020202020204" pitchFamily="34" charset="0"/>
                <a:ea typeface="Times New Roman" panose="02020603050405020304" pitchFamily="18" charset="0"/>
                <a:cs typeface="Times New Roman" panose="02020603050405020304" pitchFamily="18" charset="0"/>
              </a:rPr>
              <a:t> CIA of</a:t>
            </a:r>
            <a:r>
              <a:rPr lang="en-US" sz="2000" spc="10" dirty="0">
                <a:effectLst/>
                <a:latin typeface="Avenir Next LT Pro Light" panose="020B0304020202020204" pitchFamily="34" charset="0"/>
                <a:ea typeface="Times New Roman" panose="02020603050405020304" pitchFamily="18" charset="0"/>
                <a:cs typeface="Times New Roman" panose="02020603050405020304" pitchFamily="18" charset="0"/>
              </a:rPr>
              <a:t> </a:t>
            </a:r>
            <a:r>
              <a:rPr lang="en-US" sz="2000" spc="5" dirty="0">
                <a:effectLst/>
                <a:latin typeface="Avenir Next LT Pro Light" panose="020B0304020202020204" pitchFamily="34" charset="0"/>
                <a:ea typeface="Times New Roman" panose="02020603050405020304" pitchFamily="18" charset="0"/>
                <a:cs typeface="Times New Roman" panose="02020603050405020304" pitchFamily="18" charset="0"/>
              </a:rPr>
              <a:t>data, in the event or possibility of a vulnerability time is of the essence. The quicker it is acted upon will significantly reduce the issue of an attacker gaining further access within the organization through its computing resources.</a:t>
            </a:r>
            <a:endParaRPr lang="en-US" sz="2000" dirty="0">
              <a:effectLst/>
              <a:latin typeface="Avenir Next LT Pro Light" panose="020B03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1428A08-5182-459A-A22F-D3FB2E7FD3AC}"/>
              </a:ext>
            </a:extLst>
          </p:cNvPr>
          <p:cNvSpPr/>
          <p:nvPr/>
        </p:nvSpPr>
        <p:spPr>
          <a:xfrm>
            <a:off x="4714620" y="1143000"/>
            <a:ext cx="7272338" cy="433572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28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42CD6F-5FAE-4DA8-B0FE-0DDDD859F243}"/>
              </a:ext>
            </a:extLst>
          </p:cNvPr>
          <p:cNvPicPr>
            <a:picLocks noChangeAspect="1"/>
          </p:cNvPicPr>
          <p:nvPr/>
        </p:nvPicPr>
        <p:blipFill rotWithShape="1">
          <a:blip r:embed="rId2"/>
          <a:srcRect l="33654" r="30900" b="-1"/>
          <a:stretch/>
        </p:blipFill>
        <p:spPr>
          <a:xfrm rot="16200000">
            <a:off x="-854258" y="1624265"/>
            <a:ext cx="5867400" cy="3785935"/>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286721" y="583531"/>
            <a:ext cx="3571373" cy="2438400"/>
          </a:xfrm>
        </p:spPr>
        <p:txBody>
          <a:bodyPr>
            <a:normAutofit/>
          </a:bodyPr>
          <a:lstStyle/>
          <a:p>
            <a:pPr algn="ctr"/>
            <a:r>
              <a:rPr lang="en-US" sz="4000" dirty="0">
                <a:highlight>
                  <a:srgbClr val="000000"/>
                </a:highlight>
              </a:rPr>
              <a:t>Scope Section of The Security Policy</a:t>
            </a:r>
          </a:p>
        </p:txBody>
      </p:sp>
      <p:pic>
        <p:nvPicPr>
          <p:cNvPr id="2" name="Graphic 1" descr="Lock">
            <a:extLst>
              <a:ext uri="{FF2B5EF4-FFF2-40B4-BE49-F238E27FC236}">
                <a16:creationId xmlns:a16="http://schemas.microsoft.com/office/drawing/2014/main" id="{D18E3EFE-15CC-4C13-B67E-CAF4C57F0E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2529" y="3364833"/>
            <a:ext cx="2133600" cy="2133600"/>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TextBox 3">
            <a:extLst>
              <a:ext uri="{FF2B5EF4-FFF2-40B4-BE49-F238E27FC236}">
                <a16:creationId xmlns:a16="http://schemas.microsoft.com/office/drawing/2014/main" id="{C286E1CE-8592-4665-A212-ED7A91F034F2}"/>
              </a:ext>
            </a:extLst>
          </p:cNvPr>
          <p:cNvSpPr txBox="1"/>
          <p:nvPr/>
        </p:nvSpPr>
        <p:spPr>
          <a:xfrm>
            <a:off x="4091414" y="1066800"/>
            <a:ext cx="8077200" cy="5227650"/>
          </a:xfrm>
          <a:prstGeom prst="rect">
            <a:avLst/>
          </a:prstGeom>
          <a:solidFill>
            <a:schemeClr val="bg1"/>
          </a:solidFill>
        </p:spPr>
        <p:txBody>
          <a:bodyPr wrap="square">
            <a:spAutoFit/>
          </a:bodyPr>
          <a:lstStyle/>
          <a:p>
            <a:pPr marR="0" lvl="0">
              <a:lnSpc>
                <a:spcPct val="115000"/>
              </a:lnSpc>
              <a:spcBef>
                <a:spcPts val="0"/>
              </a:spcBef>
              <a:spcAft>
                <a:spcPts val="0"/>
              </a:spcAft>
            </a:pPr>
            <a:r>
              <a:rPr lang="en-US" sz="2000" b="1" kern="0" dirty="0">
                <a:solidFill>
                  <a:schemeClr val="accent1"/>
                </a:solidFill>
                <a:effectLst/>
                <a:latin typeface="Cambria" panose="02040503050406030204" pitchFamily="18" charset="0"/>
                <a:ea typeface="Times New Roman" panose="02020603050405020304" pitchFamily="18" charset="0"/>
                <a:cs typeface="Times New Roman" panose="02020603050405020304" pitchFamily="18" charset="0"/>
              </a:rPr>
              <a:t>Scope</a:t>
            </a:r>
            <a:endParaRPr lang="en-US" sz="2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58420">
              <a:lnSpc>
                <a:spcPct val="115000"/>
              </a:lnSpc>
              <a:spcBef>
                <a:spcPts val="205"/>
              </a:spcBef>
              <a:spcAft>
                <a:spcPts val="0"/>
              </a:spcAft>
            </a:pPr>
            <a:r>
              <a:rPr lang="en-US" spc="10" dirty="0">
                <a:effectLst/>
                <a:latin typeface="Avenir Next LT Pro Light" panose="020B0304020202020204" pitchFamily="34" charset="0"/>
                <a:ea typeface="Times New Roman" panose="02020603050405020304" pitchFamily="18" charset="0"/>
                <a:cs typeface="Times New Roman" panose="02020603050405020304" pitchFamily="18" charset="0"/>
              </a:rPr>
              <a:t>Personal devices that are authorized during ABC Corporation's</a:t>
            </a:r>
            <a:r>
              <a:rPr lang="en-US" spc="5" dirty="0">
                <a:effectLst/>
                <a:latin typeface="Avenir Next LT Pro Light" panose="020B0304020202020204" pitchFamily="34" charset="0"/>
                <a:ea typeface="Times New Roman" panose="02020603050405020304" pitchFamily="18" charset="0"/>
                <a:cs typeface="Times New Roman" panose="02020603050405020304" pitchFamily="18" charset="0"/>
              </a:rPr>
              <a:t> </a:t>
            </a:r>
            <a:r>
              <a:rPr lang="en-US" spc="10" dirty="0">
                <a:effectLst/>
                <a:latin typeface="Avenir Next LT Pro Light" panose="020B0304020202020204" pitchFamily="34" charset="0"/>
                <a:ea typeface="Times New Roman" panose="02020603050405020304" pitchFamily="18" charset="0"/>
                <a:cs typeface="Times New Roman" panose="02020603050405020304" pitchFamily="18" charset="0"/>
              </a:rPr>
              <a:t>business hours include smartphones, tablets, and laptops. These devices will be implemented and act as part of this BYOD policy. These devices are allowed on company’s network during the employee’s scheduled working hours. All employees of each department should consider using any of the listed devices should report to IT personnel beforehand. Once IT personnel gives authorization on using the device in the workplace employees are allowed to connect to the network and are limited to using only work-related applications. These applications include Outlook work email, Google Chrome web browser, and texting/phone calls which are limited to work-related instances. No other use of applications other than the ones listed are in this policy are to be used by the employee during business hours. Using any of these applications for personal reasons are not allowed during the employees scheduled work hours; excluding emergencies or if management personnel approves. </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97232B50-15C0-4052-938B-1D057F71EE7E}"/>
              </a:ext>
            </a:extLst>
          </p:cNvPr>
          <p:cNvSpPr/>
          <p:nvPr/>
        </p:nvSpPr>
        <p:spPr>
          <a:xfrm>
            <a:off x="4072656" y="1066800"/>
            <a:ext cx="7932869" cy="538413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867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12E1E6-BE24-434E-AFF9-687AC5D1D5F0}"/>
              </a:ext>
            </a:extLst>
          </p:cNvPr>
          <p:cNvPicPr>
            <a:picLocks noChangeAspect="1"/>
          </p:cNvPicPr>
          <p:nvPr/>
        </p:nvPicPr>
        <p:blipFill rotWithShape="1">
          <a:blip r:embed="rId2"/>
          <a:srcRect l="33654" r="30900" b="-1"/>
          <a:stretch/>
        </p:blipFill>
        <p:spPr>
          <a:xfrm rot="16200000">
            <a:off x="-752946" y="1627748"/>
            <a:ext cx="5980591" cy="3602504"/>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168347" y="438703"/>
            <a:ext cx="4020552" cy="2438400"/>
          </a:xfrm>
        </p:spPr>
        <p:txBody>
          <a:bodyPr>
            <a:normAutofit/>
          </a:bodyPr>
          <a:lstStyle/>
          <a:p>
            <a:pPr algn="ctr"/>
            <a:r>
              <a:rPr lang="en-US" sz="4000" dirty="0">
                <a:highlight>
                  <a:srgbClr val="000000"/>
                </a:highlight>
              </a:rPr>
              <a:t>Policy Section of The Security Policy</a:t>
            </a:r>
          </a:p>
        </p:txBody>
      </p:sp>
      <p:pic>
        <p:nvPicPr>
          <p:cNvPr id="2" name="Graphic 1" descr="Lock">
            <a:extLst>
              <a:ext uri="{FF2B5EF4-FFF2-40B4-BE49-F238E27FC236}">
                <a16:creationId xmlns:a16="http://schemas.microsoft.com/office/drawing/2014/main" id="{D18E3EFE-15CC-4C13-B67E-CAF4C57F0E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9573" y="3276600"/>
            <a:ext cx="2133600" cy="2133600"/>
          </a:xfrm>
          <a:custGeom>
            <a:avLst/>
            <a:gdLst/>
            <a:ahLst/>
            <a:cxnLst/>
            <a:rect l="l" t="t" r="r" b="b"/>
            <a:pathLst>
              <a:path w="4141760" h="4377846">
                <a:moveTo>
                  <a:pt x="0" y="0"/>
                </a:moveTo>
                <a:lnTo>
                  <a:pt x="4141760" y="0"/>
                </a:lnTo>
                <a:lnTo>
                  <a:pt x="4141760" y="4377846"/>
                </a:lnTo>
                <a:lnTo>
                  <a:pt x="0" y="4377846"/>
                </a:lnTo>
                <a:close/>
              </a:path>
            </a:pathLst>
          </a:custGeom>
        </p:spPr>
      </p:pic>
      <p:sp>
        <p:nvSpPr>
          <p:cNvPr id="3" name="TextBox 2">
            <a:extLst>
              <a:ext uri="{FF2B5EF4-FFF2-40B4-BE49-F238E27FC236}">
                <a16:creationId xmlns:a16="http://schemas.microsoft.com/office/drawing/2014/main" id="{A89D9AB9-D4ED-4213-AF75-9FDE3CE86DCE}"/>
              </a:ext>
            </a:extLst>
          </p:cNvPr>
          <p:cNvSpPr txBox="1"/>
          <p:nvPr/>
        </p:nvSpPr>
        <p:spPr>
          <a:xfrm>
            <a:off x="4499810" y="1371600"/>
            <a:ext cx="7307179" cy="4909101"/>
          </a:xfrm>
          <a:prstGeom prst="rect">
            <a:avLst/>
          </a:prstGeom>
          <a:solidFill>
            <a:schemeClr val="bg1"/>
          </a:solidFill>
        </p:spPr>
        <p:txBody>
          <a:bodyPr wrap="square">
            <a:spAutoFit/>
          </a:bodyPr>
          <a:lstStyle/>
          <a:p>
            <a:pPr marR="0" lvl="0">
              <a:lnSpc>
                <a:spcPct val="115000"/>
              </a:lnSpc>
              <a:spcBef>
                <a:spcPts val="0"/>
              </a:spcBef>
              <a:spcAft>
                <a:spcPts val="0"/>
              </a:spcAft>
            </a:pPr>
            <a:r>
              <a:rPr lang="en-US" sz="2000" b="1" kern="0" dirty="0">
                <a:solidFill>
                  <a:schemeClr val="accent1"/>
                </a:solidFill>
                <a:effectLst/>
                <a:latin typeface="Cambria" panose="02040503050406030204" pitchFamily="18" charset="0"/>
                <a:ea typeface="Times New Roman" panose="02020603050405020304" pitchFamily="18" charset="0"/>
                <a:cs typeface="Times New Roman" panose="02020603050405020304" pitchFamily="18" charset="0"/>
              </a:rPr>
              <a:t>Policy</a:t>
            </a:r>
          </a:p>
          <a:p>
            <a:pPr marL="0" marR="0">
              <a:lnSpc>
                <a:spcPct val="115000"/>
              </a:lnSpc>
              <a:spcBef>
                <a:spcPts val="205"/>
              </a:spcBef>
              <a:spcAft>
                <a:spcPts val="0"/>
              </a:spcAft>
            </a:pPr>
            <a:r>
              <a:rPr lang="en-US" spc="10" dirty="0">
                <a:effectLst/>
                <a:latin typeface="Avenir Next LT Pro Light" panose="020B0304020202020204" pitchFamily="34" charset="0"/>
                <a:ea typeface="Times New Roman" panose="02020603050405020304" pitchFamily="18" charset="0"/>
                <a:cs typeface="Times New Roman" panose="02020603050405020304" pitchFamily="18" charset="0"/>
              </a:rPr>
              <a:t>In the event of any of the listed devices in this policy do not meet the requirements will immediately be serviced by IT personnel where the device is subjected to security assessments prior to device usage within the organization. IT personnel will review OS, software/applications, and firewalls on the employee’s device and determine if the device is of vulnerability to the organization. IT personnel will review the device for its current OS(see IT department for list of current device OS), an up-to-date antivirus software, and a firewall. Should employee continue to use device in the workplace for more than 30 days should return their device to IT personnel for a monthly device check-up. Noncompliant employees should advise IT personnel, who will take measures in removing your device off the network and device should no longer be used in the workplace of ABC Corporation. </a:t>
            </a:r>
            <a:endParaRPr lang="en-US" dirty="0">
              <a:effectLst/>
              <a:latin typeface="Avenir Next LT Pro Light" panose="020B03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DA069F5-77FA-492B-9579-BDB4AC1E5E00}"/>
              </a:ext>
            </a:extLst>
          </p:cNvPr>
          <p:cNvSpPr/>
          <p:nvPr/>
        </p:nvSpPr>
        <p:spPr>
          <a:xfrm>
            <a:off x="4456649" y="1371599"/>
            <a:ext cx="7350339" cy="4909101"/>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427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6F6FED-F51E-4699-A02A-0F4923289E9E}"/>
              </a:ext>
            </a:extLst>
          </p:cNvPr>
          <p:cNvPicPr>
            <a:picLocks noChangeAspect="1"/>
          </p:cNvPicPr>
          <p:nvPr/>
        </p:nvPicPr>
        <p:blipFill rotWithShape="1">
          <a:blip r:embed="rId2"/>
          <a:srcRect l="33654" r="30900" b="-1"/>
          <a:stretch/>
        </p:blipFill>
        <p:spPr>
          <a:xfrm rot="16200000">
            <a:off x="-315045" y="1134733"/>
            <a:ext cx="5411713" cy="420905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278080" y="457200"/>
            <a:ext cx="4020552" cy="2438400"/>
          </a:xfrm>
        </p:spPr>
        <p:txBody>
          <a:bodyPr>
            <a:normAutofit fontScale="90000"/>
          </a:bodyPr>
          <a:lstStyle/>
          <a:p>
            <a:pPr algn="ctr"/>
            <a:r>
              <a:rPr lang="en-US" sz="4000" dirty="0">
                <a:highlight>
                  <a:srgbClr val="000000"/>
                </a:highlight>
              </a:rPr>
              <a:t> Policy Compliance Section of The Security Policy</a:t>
            </a:r>
          </a:p>
        </p:txBody>
      </p:sp>
      <p:pic>
        <p:nvPicPr>
          <p:cNvPr id="2" name="Graphic 1" descr="Lock">
            <a:extLst>
              <a:ext uri="{FF2B5EF4-FFF2-40B4-BE49-F238E27FC236}">
                <a16:creationId xmlns:a16="http://schemas.microsoft.com/office/drawing/2014/main" id="{D18E3EFE-15CC-4C13-B67E-CAF4C57F0E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0676" y="3048000"/>
            <a:ext cx="2133600" cy="2133600"/>
          </a:xfrm>
          <a:custGeom>
            <a:avLst/>
            <a:gdLst/>
            <a:ahLst/>
            <a:cxnLst/>
            <a:rect l="l" t="t" r="r" b="b"/>
            <a:pathLst>
              <a:path w="4141760" h="4377846">
                <a:moveTo>
                  <a:pt x="0" y="0"/>
                </a:moveTo>
                <a:lnTo>
                  <a:pt x="4141760" y="0"/>
                </a:lnTo>
                <a:lnTo>
                  <a:pt x="4141760" y="4377846"/>
                </a:lnTo>
                <a:lnTo>
                  <a:pt x="0" y="4377846"/>
                </a:lnTo>
                <a:close/>
              </a:path>
            </a:pathLst>
          </a:custGeom>
        </p:spPr>
      </p:pic>
      <p:sp>
        <p:nvSpPr>
          <p:cNvPr id="6" name="TextBox 5">
            <a:extLst>
              <a:ext uri="{FF2B5EF4-FFF2-40B4-BE49-F238E27FC236}">
                <a16:creationId xmlns:a16="http://schemas.microsoft.com/office/drawing/2014/main" id="{F82610A3-38E3-4BD3-8AB5-280CCAC7FA3D}"/>
              </a:ext>
            </a:extLst>
          </p:cNvPr>
          <p:cNvSpPr txBox="1"/>
          <p:nvPr/>
        </p:nvSpPr>
        <p:spPr>
          <a:xfrm>
            <a:off x="5357325" y="1448682"/>
            <a:ext cx="6098344" cy="3960636"/>
          </a:xfrm>
          <a:prstGeom prst="rect">
            <a:avLst/>
          </a:prstGeom>
          <a:noFill/>
        </p:spPr>
        <p:txBody>
          <a:bodyPr wrap="square">
            <a:spAutoFit/>
          </a:bodyPr>
          <a:lstStyle/>
          <a:p>
            <a:pPr marR="0" lvl="0">
              <a:lnSpc>
                <a:spcPct val="115000"/>
              </a:lnSpc>
              <a:spcBef>
                <a:spcPts val="0"/>
              </a:spcBef>
              <a:spcAft>
                <a:spcPts val="0"/>
              </a:spcAft>
            </a:pPr>
            <a:r>
              <a:rPr lang="en-US" sz="2000" b="1" kern="0" dirty="0">
                <a:solidFill>
                  <a:schemeClr val="accent1"/>
                </a:solidFill>
                <a:effectLst/>
                <a:latin typeface="Cambria" panose="02040503050406030204" pitchFamily="18" charset="0"/>
                <a:ea typeface="Cambria" panose="02040503050406030204" pitchFamily="18" charset="0"/>
                <a:cs typeface="Times New Roman" panose="02020603050405020304" pitchFamily="18" charset="0"/>
              </a:rPr>
              <a:t>Policy Compliance</a:t>
            </a:r>
          </a:p>
          <a:p>
            <a:pPr marL="0" marR="0">
              <a:lnSpc>
                <a:spcPct val="115000"/>
              </a:lnSpc>
              <a:spcBef>
                <a:spcPts val="0"/>
              </a:spcBef>
              <a:spcAft>
                <a:spcPts val="1000"/>
              </a:spcAft>
            </a:pPr>
            <a:r>
              <a:rPr lang="en-US" sz="2000" dirty="0">
                <a:effectLst/>
                <a:latin typeface="Avenir Next LT Pro Light" panose="020B0304020202020204" pitchFamily="34" charset="0"/>
                <a:ea typeface="Calibri" panose="020F0502020204030204" pitchFamily="34" charset="0"/>
                <a:cs typeface="Times New Roman" panose="02020603050405020304" pitchFamily="18" charset="0"/>
              </a:rPr>
              <a:t>ABC cooperation will monitor employees for compliance. Employees who fail to follow this policy and procedures will result in disciplinary action or termination of their position from ABC Corporation. Employees that are terminated will be removed from the network including all information/data pertaining to ABC corporation by IT personnel. Disciplinary actions include written warnings where three will lead to termination of the employee.</a:t>
            </a:r>
          </a:p>
        </p:txBody>
      </p:sp>
      <p:sp>
        <p:nvSpPr>
          <p:cNvPr id="8" name="Rectangle 7">
            <a:extLst>
              <a:ext uri="{FF2B5EF4-FFF2-40B4-BE49-F238E27FC236}">
                <a16:creationId xmlns:a16="http://schemas.microsoft.com/office/drawing/2014/main" id="{18039514-EDFF-48C8-A8DD-2D948345C608}"/>
              </a:ext>
            </a:extLst>
          </p:cNvPr>
          <p:cNvSpPr/>
          <p:nvPr/>
        </p:nvSpPr>
        <p:spPr>
          <a:xfrm>
            <a:off x="4892040" y="1144764"/>
            <a:ext cx="7028914" cy="48006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271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D83F9A-EACA-466D-A5F8-CA391E33878A}"/>
              </a:ext>
            </a:extLst>
          </p:cNvPr>
          <p:cNvPicPr>
            <a:picLocks noChangeAspect="1"/>
          </p:cNvPicPr>
          <p:nvPr/>
        </p:nvPicPr>
        <p:blipFill rotWithShape="1">
          <a:blip r:embed="rId2"/>
          <a:srcRect l="33654" r="30900" b="-1"/>
          <a:stretch/>
        </p:blipFill>
        <p:spPr>
          <a:xfrm rot="16200000">
            <a:off x="4876800" y="-2482070"/>
            <a:ext cx="1828799" cy="76962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2057400" y="392135"/>
            <a:ext cx="7467600" cy="1806526"/>
          </a:xfrm>
        </p:spPr>
        <p:txBody>
          <a:bodyPr>
            <a:normAutofit/>
          </a:bodyPr>
          <a:lstStyle/>
          <a:p>
            <a:pPr algn="ctr"/>
            <a:r>
              <a:rPr lang="en-US" sz="4000" dirty="0">
                <a:highlight>
                  <a:srgbClr val="000000"/>
                </a:highlight>
              </a:rPr>
              <a:t> </a:t>
            </a:r>
            <a:r>
              <a:rPr lang="en-US" sz="3500" dirty="0">
                <a:highlight>
                  <a:srgbClr val="000000"/>
                </a:highlight>
              </a:rPr>
              <a:t>Related Standards, policies, and processes Section of The Security Policy</a:t>
            </a:r>
          </a:p>
        </p:txBody>
      </p:sp>
      <p:pic>
        <p:nvPicPr>
          <p:cNvPr id="2" name="Graphic 1" descr="Lock">
            <a:extLst>
              <a:ext uri="{FF2B5EF4-FFF2-40B4-BE49-F238E27FC236}">
                <a16:creationId xmlns:a16="http://schemas.microsoft.com/office/drawing/2014/main" id="{D18E3EFE-15CC-4C13-B67E-CAF4C57F0E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39206" y="228598"/>
            <a:ext cx="2133600" cy="2133600"/>
          </a:xfrm>
          <a:custGeom>
            <a:avLst/>
            <a:gdLst/>
            <a:ahLst/>
            <a:cxnLst/>
            <a:rect l="l" t="t" r="r" b="b"/>
            <a:pathLst>
              <a:path w="4141760" h="4377846">
                <a:moveTo>
                  <a:pt x="0" y="0"/>
                </a:moveTo>
                <a:lnTo>
                  <a:pt x="4141760" y="0"/>
                </a:lnTo>
                <a:lnTo>
                  <a:pt x="4141760" y="4377846"/>
                </a:lnTo>
                <a:lnTo>
                  <a:pt x="0" y="4377846"/>
                </a:lnTo>
                <a:close/>
              </a:path>
            </a:pathLst>
          </a:custGeom>
        </p:spPr>
      </p:pic>
      <p:sp>
        <p:nvSpPr>
          <p:cNvPr id="5" name="TextBox 4">
            <a:extLst>
              <a:ext uri="{FF2B5EF4-FFF2-40B4-BE49-F238E27FC236}">
                <a16:creationId xmlns:a16="http://schemas.microsoft.com/office/drawing/2014/main" id="{349551EA-E1E1-456D-A53B-7DC17725273B}"/>
              </a:ext>
            </a:extLst>
          </p:cNvPr>
          <p:cNvSpPr txBox="1"/>
          <p:nvPr/>
        </p:nvSpPr>
        <p:spPr>
          <a:xfrm>
            <a:off x="1674060" y="3538158"/>
            <a:ext cx="10287000" cy="1110047"/>
          </a:xfrm>
          <a:prstGeom prst="rect">
            <a:avLst/>
          </a:prstGeom>
          <a:noFill/>
        </p:spPr>
        <p:txBody>
          <a:bodyPr wrap="square">
            <a:spAutoFit/>
          </a:bodyPr>
          <a:lstStyle/>
          <a:p>
            <a:pPr marR="0" lvl="0">
              <a:lnSpc>
                <a:spcPct val="115000"/>
              </a:lnSpc>
              <a:spcBef>
                <a:spcPts val="2400"/>
              </a:spcBef>
              <a:spcAft>
                <a:spcPts val="0"/>
              </a:spcAft>
            </a:pPr>
            <a:r>
              <a:rPr lang="en-US" sz="2200" b="1" kern="0" dirty="0">
                <a:solidFill>
                  <a:schemeClr val="accent1"/>
                </a:solidFill>
                <a:effectLst/>
                <a:latin typeface="Cambria" panose="02040503050406030204" pitchFamily="18" charset="0"/>
                <a:ea typeface="Times New Roman" panose="02020603050405020304" pitchFamily="18" charset="0"/>
                <a:cs typeface="Times New Roman" panose="02020603050405020304" pitchFamily="18" charset="0"/>
              </a:rPr>
              <a:t>Related Standards, Policies, and Processes</a:t>
            </a:r>
          </a:p>
          <a:p>
            <a:pPr marL="0" marR="0">
              <a:spcBef>
                <a:spcPts val="60"/>
              </a:spcBef>
              <a:spcAft>
                <a:spcPts val="0"/>
              </a:spcAft>
            </a:pPr>
            <a:r>
              <a:rPr lang="en-US" sz="2000" dirty="0">
                <a:effectLst/>
                <a:latin typeface="Avenir Next LT Pro Light" panose="020B0304020202020204" pitchFamily="34" charset="0"/>
                <a:ea typeface="Times New Roman" panose="02020603050405020304" pitchFamily="18" charset="0"/>
                <a:cs typeface="Times New Roman" panose="02020603050405020304" pitchFamily="18" charset="0"/>
              </a:rPr>
              <a:t>ISO/IEC 27001:2013 standard can be linked to this policy to ensure employee compliance.</a:t>
            </a:r>
            <a:endParaRPr lang="en-US" sz="2000" dirty="0">
              <a:effectLst/>
              <a:latin typeface="Avenir Next LT Pro Light" panose="020B0304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D704AB90-60AD-4FD4-9CE8-53D44E413FFA}"/>
              </a:ext>
            </a:extLst>
          </p:cNvPr>
          <p:cNvSpPr/>
          <p:nvPr/>
        </p:nvSpPr>
        <p:spPr>
          <a:xfrm>
            <a:off x="1218032" y="3124200"/>
            <a:ext cx="9907172" cy="233993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37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143159-77CA-4DE3-808F-82C3223BFDE0}"/>
              </a:ext>
            </a:extLst>
          </p:cNvPr>
          <p:cNvPicPr>
            <a:picLocks noChangeAspect="1"/>
          </p:cNvPicPr>
          <p:nvPr/>
        </p:nvPicPr>
        <p:blipFill rotWithShape="1">
          <a:blip r:embed="rId2"/>
          <a:srcRect l="33654" r="30900" b="-1"/>
          <a:stretch/>
        </p:blipFill>
        <p:spPr>
          <a:xfrm rot="16200000">
            <a:off x="5524500" y="-3710940"/>
            <a:ext cx="1143000" cy="8534400"/>
          </a:xfrm>
          <a:prstGeom prst="rect">
            <a:avLst/>
          </a:prstGeom>
          <a:ln>
            <a:noFill/>
          </a:ln>
          <a:effectLst>
            <a:softEdge rad="112500"/>
          </a:effectLst>
        </p:spPr>
      </p:pic>
      <p:sp>
        <p:nvSpPr>
          <p:cNvPr id="13" name="Title 12"/>
          <p:cNvSpPr>
            <a:spLocks noGrp="1"/>
          </p:cNvSpPr>
          <p:nvPr>
            <p:ph type="title"/>
          </p:nvPr>
        </p:nvSpPr>
        <p:spPr>
          <a:xfrm>
            <a:off x="3810000" y="213360"/>
            <a:ext cx="4572000" cy="609600"/>
          </a:xfrm>
        </p:spPr>
        <p:txBody>
          <a:bodyPr>
            <a:noAutofit/>
          </a:bodyPr>
          <a:lstStyle/>
          <a:p>
            <a:pPr algn="ctr"/>
            <a:r>
              <a:rPr lang="en-US" sz="4000" dirty="0">
                <a:highlight>
                  <a:srgbClr val="000000"/>
                </a:highlight>
              </a:rPr>
              <a:t>Introduction</a:t>
            </a:r>
            <a:endParaRPr sz="4000" dirty="0">
              <a:highlight>
                <a:srgbClr val="000000"/>
              </a:highlight>
            </a:endParaRPr>
          </a:p>
        </p:txBody>
      </p:sp>
      <p:sp>
        <p:nvSpPr>
          <p:cNvPr id="14" name="Content Placeholder 13"/>
          <p:cNvSpPr>
            <a:spLocks noGrp="1"/>
          </p:cNvSpPr>
          <p:nvPr>
            <p:ph idx="1"/>
          </p:nvPr>
        </p:nvSpPr>
        <p:spPr>
          <a:xfrm>
            <a:off x="533400" y="990600"/>
            <a:ext cx="11125200" cy="5654040"/>
          </a:xfrm>
        </p:spPr>
        <p:txBody>
          <a:bodyPr>
            <a:noAutofit/>
          </a:bodyPr>
          <a:lstStyle/>
          <a:p>
            <a:r>
              <a:rPr lang="en-US" sz="1700" dirty="0">
                <a:latin typeface="Avenir Next LT Pro Light" panose="020B0304020202020204" pitchFamily="34" charset="0"/>
              </a:rPr>
              <a:t>Network security is a top priority even the best networks can be folded by malice threats, but a good and maintained network security can mitigate those threats.</a:t>
            </a:r>
          </a:p>
          <a:p>
            <a:r>
              <a:rPr lang="en-US" sz="1700" dirty="0">
                <a:latin typeface="Avenir Next LT Pro Light" panose="020B0304020202020204" pitchFamily="34" charset="0"/>
              </a:rPr>
              <a:t>Physical security which is sometimes overlooked also plays an important role as it can have a large impact on organizations.</a:t>
            </a:r>
          </a:p>
          <a:p>
            <a:r>
              <a:rPr lang="en-US" sz="1700" dirty="0">
                <a:latin typeface="Avenir Next LT Pro Light" panose="020B0304020202020204" pitchFamily="34" charset="0"/>
              </a:rPr>
              <a:t>This project includes:</a:t>
            </a:r>
          </a:p>
          <a:p>
            <a:pPr lvl="1"/>
            <a:r>
              <a:rPr lang="en-US" sz="1700" dirty="0">
                <a:latin typeface="Avenir Next LT Pro Light" panose="020B0304020202020204" pitchFamily="34" charset="0"/>
              </a:rPr>
              <a:t>Implementing several aspects of network security using Linux based VMs.</a:t>
            </a:r>
          </a:p>
          <a:p>
            <a:pPr lvl="1"/>
            <a:r>
              <a:rPr lang="en-US" sz="1700" dirty="0">
                <a:latin typeface="Avenir Next LT Pro Light" panose="020B0304020202020204" pitchFamily="34" charset="0"/>
              </a:rPr>
              <a:t>Creating a home security and Light control system.</a:t>
            </a:r>
          </a:p>
          <a:p>
            <a:pPr lvl="2"/>
            <a:r>
              <a:rPr lang="en-US" sz="1700" dirty="0">
                <a:latin typeface="Avenir Next LT Pro Light" panose="020B0304020202020204" pitchFamily="34" charset="0"/>
              </a:rPr>
              <a:t>Using uPyCraft IDE</a:t>
            </a:r>
          </a:p>
          <a:p>
            <a:pPr lvl="2"/>
            <a:r>
              <a:rPr lang="en-US" sz="1700" dirty="0">
                <a:latin typeface="Avenir Next LT Pro Light" panose="020B0304020202020204" pitchFamily="34" charset="0"/>
              </a:rPr>
              <a:t>An Esp32 and other components</a:t>
            </a:r>
          </a:p>
          <a:p>
            <a:r>
              <a:rPr lang="en-US" sz="1700" dirty="0">
                <a:latin typeface="Avenir Next LT Pro Light" panose="020B0304020202020204" pitchFamily="34" charset="0"/>
              </a:rPr>
              <a:t>Linux based VMs security aspects include:</a:t>
            </a:r>
          </a:p>
          <a:p>
            <a:pPr lvl="1"/>
            <a:r>
              <a:rPr lang="en-US" sz="1700" dirty="0">
                <a:latin typeface="Avenir Next LT Pro Light" panose="020B0304020202020204" pitchFamily="34" charset="0"/>
              </a:rPr>
              <a:t>Vulnerability assessments</a:t>
            </a:r>
          </a:p>
          <a:p>
            <a:pPr lvl="1"/>
            <a:r>
              <a:rPr lang="en-US" sz="1700" dirty="0">
                <a:latin typeface="Avenir Next LT Pro Light" panose="020B0304020202020204" pitchFamily="34" charset="0"/>
              </a:rPr>
              <a:t>A stateful firewall</a:t>
            </a:r>
          </a:p>
          <a:p>
            <a:pPr lvl="1"/>
            <a:r>
              <a:rPr lang="en-US" sz="1700" dirty="0">
                <a:latin typeface="Avenir Next LT Pro Light" panose="020B0304020202020204" pitchFamily="34" charset="0"/>
              </a:rPr>
              <a:t>A </a:t>
            </a:r>
            <a:r>
              <a:rPr lang="en-US" sz="1700">
                <a:latin typeface="Avenir Next LT Pro Light" panose="020B0304020202020204" pitchFamily="34" charset="0"/>
              </a:rPr>
              <a:t>BYOD security </a:t>
            </a:r>
            <a:r>
              <a:rPr lang="en-US" sz="1700" dirty="0">
                <a:latin typeface="Avenir Next LT Pro Light" panose="020B0304020202020204" pitchFamily="34" charset="0"/>
              </a:rPr>
              <a:t>p</a:t>
            </a:r>
            <a:r>
              <a:rPr lang="en-US" sz="1700">
                <a:latin typeface="Avenir Next LT Pro Light" panose="020B0304020202020204" pitchFamily="34" charset="0"/>
              </a:rPr>
              <a:t>olicy</a:t>
            </a:r>
            <a:endParaRPr lang="en-US" sz="1700" dirty="0">
              <a:latin typeface="Avenir Next LT Pro Light" panose="020B0304020202020204" pitchFamily="34" charset="0"/>
            </a:endParaRPr>
          </a:p>
          <a:p>
            <a:pPr lvl="1"/>
            <a:r>
              <a:rPr lang="en-US" sz="1700" dirty="0">
                <a:latin typeface="Avenir Next LT Pro Light" panose="020B0304020202020204" pitchFamily="34" charset="0"/>
              </a:rPr>
              <a:t>Multi-factor Authentication, Asymmetric Key Encryption, and Password Policy Enforcement</a:t>
            </a:r>
          </a:p>
          <a:p>
            <a:r>
              <a:rPr lang="en-US" sz="1700" dirty="0">
                <a:latin typeface="Avenir Next LT Pro Light" panose="020B0304020202020204" pitchFamily="34" charset="0"/>
              </a:rPr>
              <a:t>Lastly, this project covers challenges that occurred as well as skills obtained.</a:t>
            </a:r>
          </a:p>
        </p:txBody>
      </p:sp>
    </p:spTree>
    <p:extLst>
      <p:ext uri="{BB962C8B-B14F-4D97-AF65-F5344CB8AC3E}">
        <p14:creationId xmlns:p14="http://schemas.microsoft.com/office/powerpoint/2010/main" val="3042826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9A5D19-4A87-4164-8FBD-084DFD2FF1B8}"/>
              </a:ext>
            </a:extLst>
          </p:cNvPr>
          <p:cNvPicPr>
            <a:picLocks noChangeAspect="1"/>
          </p:cNvPicPr>
          <p:nvPr/>
        </p:nvPicPr>
        <p:blipFill rotWithShape="1">
          <a:blip r:embed="rId2"/>
          <a:srcRect l="33654" r="30900" b="-1"/>
          <a:stretch/>
        </p:blipFill>
        <p:spPr>
          <a:xfrm rot="16200000">
            <a:off x="-550166" y="1083568"/>
            <a:ext cx="5867400" cy="4309867"/>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373258" y="352863"/>
            <a:ext cx="4020552" cy="2438400"/>
          </a:xfrm>
        </p:spPr>
        <p:txBody>
          <a:bodyPr>
            <a:normAutofit fontScale="90000"/>
          </a:bodyPr>
          <a:lstStyle/>
          <a:p>
            <a:pPr algn="ctr"/>
            <a:r>
              <a:rPr lang="en-US" sz="4000" dirty="0">
                <a:highlight>
                  <a:srgbClr val="000000"/>
                </a:highlight>
              </a:rPr>
              <a:t> Definitions and Terms Section of The Security Policy</a:t>
            </a:r>
          </a:p>
        </p:txBody>
      </p:sp>
      <p:pic>
        <p:nvPicPr>
          <p:cNvPr id="2" name="Graphic 1" descr="Lock">
            <a:extLst>
              <a:ext uri="{FF2B5EF4-FFF2-40B4-BE49-F238E27FC236}">
                <a16:creationId xmlns:a16="http://schemas.microsoft.com/office/drawing/2014/main" id="{D18E3EFE-15CC-4C13-B67E-CAF4C57F0E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0676" y="3429000"/>
            <a:ext cx="2133600" cy="2133600"/>
          </a:xfrm>
          <a:custGeom>
            <a:avLst/>
            <a:gdLst/>
            <a:ahLst/>
            <a:cxnLst/>
            <a:rect l="l" t="t" r="r" b="b"/>
            <a:pathLst>
              <a:path w="4141760" h="4377846">
                <a:moveTo>
                  <a:pt x="0" y="0"/>
                </a:moveTo>
                <a:lnTo>
                  <a:pt x="4141760" y="0"/>
                </a:lnTo>
                <a:lnTo>
                  <a:pt x="4141760" y="4377846"/>
                </a:lnTo>
                <a:lnTo>
                  <a:pt x="0" y="4377846"/>
                </a:lnTo>
                <a:close/>
              </a:path>
            </a:pathLst>
          </a:custGeom>
        </p:spPr>
      </p:pic>
      <p:sp>
        <p:nvSpPr>
          <p:cNvPr id="5" name="TextBox 4">
            <a:extLst>
              <a:ext uri="{FF2B5EF4-FFF2-40B4-BE49-F238E27FC236}">
                <a16:creationId xmlns:a16="http://schemas.microsoft.com/office/drawing/2014/main" id="{0F9F5074-910A-4A14-AF3D-16161C28A611}"/>
              </a:ext>
            </a:extLst>
          </p:cNvPr>
          <p:cNvSpPr txBox="1"/>
          <p:nvPr/>
        </p:nvSpPr>
        <p:spPr>
          <a:xfrm>
            <a:off x="4724400" y="1224325"/>
            <a:ext cx="7239000" cy="4409349"/>
          </a:xfrm>
          <a:prstGeom prst="rect">
            <a:avLst/>
          </a:prstGeom>
          <a:noFill/>
        </p:spPr>
        <p:txBody>
          <a:bodyPr wrap="square">
            <a:spAutoFit/>
          </a:bodyPr>
          <a:lstStyle/>
          <a:p>
            <a:pPr marR="0" lvl="0">
              <a:lnSpc>
                <a:spcPct val="115000"/>
              </a:lnSpc>
              <a:spcBef>
                <a:spcPts val="0"/>
              </a:spcBef>
              <a:spcAft>
                <a:spcPts val="0"/>
              </a:spcAft>
            </a:pPr>
            <a:r>
              <a:rPr lang="en-US" sz="2000" b="1" kern="0" dirty="0">
                <a:solidFill>
                  <a:schemeClr val="accent1"/>
                </a:solidFill>
                <a:effectLst/>
                <a:latin typeface="Cambria" panose="02040503050406030204" pitchFamily="18" charset="0"/>
                <a:ea typeface="Times New Roman" panose="02020603050405020304" pitchFamily="18" charset="0"/>
                <a:cs typeface="Times New Roman" panose="02020603050405020304" pitchFamily="18" charset="0"/>
              </a:rPr>
              <a:t>Definitions and Terms</a:t>
            </a:r>
          </a:p>
          <a:p>
            <a:pPr marL="0" marR="0">
              <a:lnSpc>
                <a:spcPct val="115000"/>
              </a:lnSpc>
              <a:spcBef>
                <a:spcPts val="0"/>
              </a:spcBef>
              <a:spcAft>
                <a:spcPts val="0"/>
              </a:spcAft>
            </a:pPr>
            <a:r>
              <a:rPr lang="en-US" sz="1500" dirty="0">
                <a:effectLst/>
                <a:latin typeface="Avenir Next LT Pro Light" panose="020B0304020202020204" pitchFamily="34" charset="0"/>
                <a:ea typeface="Calibri" panose="020F0502020204030204" pitchFamily="34" charset="0"/>
                <a:cs typeface="Times New Roman" panose="02020603050405020304" pitchFamily="18" charset="0"/>
              </a:rPr>
              <a:t>Bring Your Own Device (or BYOD) which allows employees in an organization to bring the own devices such as laptops, cellphones, tablets, and only use them for work-related tasks.</a:t>
            </a:r>
          </a:p>
          <a:p>
            <a:pPr marL="0" marR="0">
              <a:lnSpc>
                <a:spcPct val="115000"/>
              </a:lnSpc>
              <a:spcBef>
                <a:spcPts val="0"/>
              </a:spcBef>
              <a:spcAft>
                <a:spcPts val="0"/>
              </a:spcAft>
            </a:pPr>
            <a:r>
              <a:rPr lang="en-US" sz="1500" dirty="0">
                <a:effectLst/>
                <a:latin typeface="Avenir Next LT Pro Light" panose="020B030402020202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500" spc="5" dirty="0">
                <a:effectLst/>
                <a:latin typeface="Avenir Next LT Pro Light" panose="020B0304020202020204" pitchFamily="34" charset="0"/>
                <a:ea typeface="Times New Roman" panose="02020603050405020304" pitchFamily="18" charset="0"/>
                <a:cs typeface="Times New Roman" panose="02020603050405020304" pitchFamily="18" charset="0"/>
              </a:rPr>
              <a:t>Confidentiality, integrity, and availability (or CIA triad); confidentiality - authorized users have access to data, can manipulate it, and protects data from unauthorized users where they can not alter, access it. Integrity – protects unethical manipulation of data in an organization. Availability – protects data while remaining available to authorized users. </a:t>
            </a:r>
            <a:endParaRPr lang="en-US" sz="15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00" spc="5" dirty="0">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5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00" spc="5" dirty="0">
                <a:effectLst/>
                <a:latin typeface="Avenir Next LT Pro Light" panose="020B0304020202020204" pitchFamily="34" charset="0"/>
                <a:ea typeface="Times New Roman" panose="02020603050405020304" pitchFamily="18" charset="0"/>
                <a:cs typeface="Times New Roman" panose="02020603050405020304" pitchFamily="18" charset="0"/>
              </a:rPr>
              <a:t>Information technology (or IT) pertaining to all technology in installation, maintenance, or manipulation in software, networks, or systems.</a:t>
            </a:r>
            <a:endParaRPr lang="en-US" sz="15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00" spc="5" dirty="0">
                <a:effectLst/>
                <a:latin typeface="Avenir Next LT Pro Light" panose="020B0304020202020204" pitchFamily="34" charset="0"/>
                <a:ea typeface="Times New Roman" panose="02020603050405020304" pitchFamily="18" charset="0"/>
                <a:cs typeface="Times New Roman" panose="02020603050405020304" pitchFamily="18" charset="0"/>
              </a:rPr>
              <a:t> </a:t>
            </a:r>
            <a:endParaRPr lang="en-US" sz="15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00" dirty="0">
                <a:effectLst/>
                <a:latin typeface="Avenir Next LT Pro Light" panose="020B0304020202020204" pitchFamily="34" charset="0"/>
                <a:ea typeface="Calibri" panose="020F0502020204030204" pitchFamily="34" charset="0"/>
                <a:cs typeface="Times New Roman" panose="02020603050405020304" pitchFamily="18" charset="0"/>
              </a:rPr>
              <a:t>Wireless Fidelity (or Wi-Fi) is a networking technology allowing smart devices such as smartphones, tablets, or laptops to connect to the internet wirelessly.</a:t>
            </a:r>
          </a:p>
        </p:txBody>
      </p:sp>
      <p:sp>
        <p:nvSpPr>
          <p:cNvPr id="7" name="Rectangle 6">
            <a:extLst>
              <a:ext uri="{FF2B5EF4-FFF2-40B4-BE49-F238E27FC236}">
                <a16:creationId xmlns:a16="http://schemas.microsoft.com/office/drawing/2014/main" id="{1DCA8FAB-D3DA-4102-AD71-AACD8D4E7A3E}"/>
              </a:ext>
            </a:extLst>
          </p:cNvPr>
          <p:cNvSpPr/>
          <p:nvPr/>
        </p:nvSpPr>
        <p:spPr>
          <a:xfrm>
            <a:off x="4683126" y="1054781"/>
            <a:ext cx="7280274" cy="488881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623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B693AE-C90D-451B-B26E-1C87B1D08BC0}"/>
              </a:ext>
            </a:extLst>
          </p:cNvPr>
          <p:cNvPicPr>
            <a:picLocks noChangeAspect="1"/>
          </p:cNvPicPr>
          <p:nvPr/>
        </p:nvPicPr>
        <p:blipFill rotWithShape="1">
          <a:blip r:embed="rId2"/>
          <a:srcRect l="33654" r="30900" b="-1"/>
          <a:stretch/>
        </p:blipFill>
        <p:spPr>
          <a:xfrm rot="16200000">
            <a:off x="5219701" y="-2566187"/>
            <a:ext cx="1828799" cy="76962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2" name="Title 1">
            <a:extLst>
              <a:ext uri="{FF2B5EF4-FFF2-40B4-BE49-F238E27FC236}">
                <a16:creationId xmlns:a16="http://schemas.microsoft.com/office/drawing/2014/main" id="{052DD30A-437D-4577-BAC4-75409EB511A8}"/>
              </a:ext>
            </a:extLst>
          </p:cNvPr>
          <p:cNvSpPr>
            <a:spLocks noGrp="1"/>
          </p:cNvSpPr>
          <p:nvPr>
            <p:ph type="title"/>
          </p:nvPr>
        </p:nvSpPr>
        <p:spPr/>
        <p:txBody>
          <a:bodyPr/>
          <a:lstStyle/>
          <a:p>
            <a:pPr algn="ctr"/>
            <a:r>
              <a:rPr lang="en-US" b="1" dirty="0">
                <a:highlight>
                  <a:srgbClr val="000000"/>
                </a:highlight>
              </a:rPr>
              <a:t>Questions On Security Policies</a:t>
            </a:r>
          </a:p>
        </p:txBody>
      </p:sp>
      <p:sp>
        <p:nvSpPr>
          <p:cNvPr id="3" name="Content Placeholder 2">
            <a:extLst>
              <a:ext uri="{FF2B5EF4-FFF2-40B4-BE49-F238E27FC236}">
                <a16:creationId xmlns:a16="http://schemas.microsoft.com/office/drawing/2014/main" id="{351D3C9A-5501-42FC-A945-836B6C78AEF2}"/>
              </a:ext>
            </a:extLst>
          </p:cNvPr>
          <p:cNvSpPr>
            <a:spLocks noGrp="1"/>
          </p:cNvSpPr>
          <p:nvPr>
            <p:ph idx="1"/>
          </p:nvPr>
        </p:nvSpPr>
        <p:spPr>
          <a:xfrm>
            <a:off x="1752600" y="2590800"/>
            <a:ext cx="9144000" cy="3313524"/>
          </a:xfrm>
        </p:spPr>
        <p:txBody>
          <a:bodyPr>
            <a:normAutofit/>
          </a:bodyPr>
          <a:lstStyle/>
          <a:p>
            <a:pPr marL="342900" indent="-342900" defTabSz="488950">
              <a:lnSpc>
                <a:spcPct val="90000"/>
              </a:lnSpc>
              <a:spcBef>
                <a:spcPct val="0"/>
              </a:spcBef>
              <a:spcAft>
                <a:spcPct val="35000"/>
              </a:spcAft>
              <a:buFont typeface="Arial" panose="020B0604020202020204" pitchFamily="34" charset="0"/>
              <a:buChar char="•"/>
            </a:pPr>
            <a:r>
              <a:rPr lang="en-US" b="1" dirty="0">
                <a:latin typeface="Avenir Next LT Pro Light" panose="020B0304020202020204" pitchFamily="34" charset="0"/>
              </a:rPr>
              <a:t>In what way does risk assessment impact the development of Program (security) Policies? </a:t>
            </a:r>
          </a:p>
          <a:p>
            <a:pPr marL="365760" lvl="1" indent="0" defTabSz="488950">
              <a:spcBef>
                <a:spcPct val="0"/>
              </a:spcBef>
              <a:spcAft>
                <a:spcPct val="35000"/>
              </a:spcAft>
              <a:buNone/>
            </a:pPr>
            <a:r>
              <a:rPr lang="en-US" dirty="0">
                <a:latin typeface="Avenir Next LT Pro Light" panose="020B0304020202020204" pitchFamily="34" charset="0"/>
              </a:rPr>
              <a:t>Risk assessment impacts the development in where it already looks ahead to implement in the policy any risk factors that the organization could have.</a:t>
            </a:r>
          </a:p>
          <a:p>
            <a:pPr algn="ctr" defTabSz="488950">
              <a:lnSpc>
                <a:spcPct val="90000"/>
              </a:lnSpc>
              <a:spcBef>
                <a:spcPct val="0"/>
              </a:spcBef>
              <a:spcAft>
                <a:spcPct val="35000"/>
              </a:spcAft>
            </a:pPr>
            <a:endParaRPr lang="en-US" dirty="0">
              <a:latin typeface="Avenir Next LT Pro Light" panose="020B0304020202020204" pitchFamily="34" charset="0"/>
            </a:endParaRPr>
          </a:p>
          <a:p>
            <a:pPr marL="342900" indent="-342900" defTabSz="488950">
              <a:lnSpc>
                <a:spcPct val="90000"/>
              </a:lnSpc>
              <a:spcBef>
                <a:spcPct val="0"/>
              </a:spcBef>
              <a:spcAft>
                <a:spcPct val="35000"/>
              </a:spcAft>
              <a:buFont typeface="Arial" panose="020B0604020202020204" pitchFamily="34" charset="0"/>
              <a:buChar char="•"/>
            </a:pPr>
            <a:r>
              <a:rPr lang="en-US" b="1" dirty="0">
                <a:latin typeface="Avenir Next LT Pro Light" panose="020B0304020202020204" pitchFamily="34" charset="0"/>
              </a:rPr>
              <a:t>When is it appropriate to review an organization's Issue-specific (security) Policy?</a:t>
            </a:r>
          </a:p>
          <a:p>
            <a:pPr marL="365760" lvl="1" indent="0" defTabSz="488950">
              <a:spcBef>
                <a:spcPct val="0"/>
              </a:spcBef>
              <a:spcAft>
                <a:spcPct val="35000"/>
              </a:spcAft>
              <a:buNone/>
            </a:pPr>
            <a:r>
              <a:rPr lang="en-US" dirty="0">
                <a:latin typeface="Avenir Next LT Pro Light" panose="020B0304020202020204" pitchFamily="34" charset="0"/>
              </a:rPr>
              <a:t>It is appropriate when reviewing the specific guidelines for technology in an organization.</a:t>
            </a:r>
          </a:p>
        </p:txBody>
      </p:sp>
      <p:sp>
        <p:nvSpPr>
          <p:cNvPr id="9" name="Rectangle 8">
            <a:extLst>
              <a:ext uri="{FF2B5EF4-FFF2-40B4-BE49-F238E27FC236}">
                <a16:creationId xmlns:a16="http://schemas.microsoft.com/office/drawing/2014/main" id="{6DA828B9-B5A0-4322-85C2-DF05261D38B3}"/>
              </a:ext>
            </a:extLst>
          </p:cNvPr>
          <p:cNvSpPr/>
          <p:nvPr/>
        </p:nvSpPr>
        <p:spPr>
          <a:xfrm>
            <a:off x="1218032" y="2438400"/>
            <a:ext cx="9907172" cy="35814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538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0C25C4-668E-4DFE-A5F8-450AF3382FA4}"/>
              </a:ext>
            </a:extLst>
          </p:cNvPr>
          <p:cNvPicPr>
            <a:picLocks noChangeAspect="1"/>
          </p:cNvPicPr>
          <p:nvPr/>
        </p:nvPicPr>
        <p:blipFill rotWithShape="1">
          <a:blip r:embed="rId2"/>
          <a:srcRect l="33654" r="30900" b="-1"/>
          <a:stretch/>
        </p:blipFill>
        <p:spPr>
          <a:xfrm rot="16200000">
            <a:off x="5143500" y="-4762501"/>
            <a:ext cx="1600200" cy="111252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1028700" y="533400"/>
            <a:ext cx="10325100" cy="1143000"/>
          </a:xfrm>
        </p:spPr>
        <p:txBody>
          <a:bodyPr>
            <a:normAutofit fontScale="90000"/>
          </a:bodyPr>
          <a:lstStyle/>
          <a:p>
            <a:pPr algn="ctr"/>
            <a:br>
              <a:rPr lang="en-US" sz="4000" dirty="0">
                <a:highlight>
                  <a:srgbClr val="000000"/>
                </a:highlight>
              </a:rPr>
            </a:br>
            <a:r>
              <a:rPr lang="en-US" sz="4000" dirty="0">
                <a:highlight>
                  <a:srgbClr val="000000"/>
                </a:highlight>
              </a:rPr>
              <a:t>Multi-factor Authentication, Asymmetric Key Encryption, and Password Policy Enforcement</a:t>
            </a:r>
          </a:p>
        </p:txBody>
      </p:sp>
      <p:sp>
        <p:nvSpPr>
          <p:cNvPr id="2" name="Content Placeholder 1">
            <a:extLst>
              <a:ext uri="{FF2B5EF4-FFF2-40B4-BE49-F238E27FC236}">
                <a16:creationId xmlns:a16="http://schemas.microsoft.com/office/drawing/2014/main" id="{60768A40-22A3-4903-8B55-43A283539A15}"/>
              </a:ext>
            </a:extLst>
          </p:cNvPr>
          <p:cNvSpPr>
            <a:spLocks noGrp="1"/>
          </p:cNvSpPr>
          <p:nvPr>
            <p:ph idx="1"/>
          </p:nvPr>
        </p:nvSpPr>
        <p:spPr>
          <a:xfrm>
            <a:off x="1295400" y="1676400"/>
            <a:ext cx="9372600" cy="5029200"/>
          </a:xfrm>
        </p:spPr>
        <p:txBody>
          <a:bodyPr>
            <a:normAutofit fontScale="92500" lnSpcReduction="10000"/>
          </a:bodyPr>
          <a:lstStyle/>
          <a:p>
            <a:r>
              <a:rPr lang="en-US" dirty="0"/>
              <a:t>Network security controls such as authentication, encryption, access controls, and authorization are used to reduce vulnerabilities. </a:t>
            </a:r>
          </a:p>
          <a:p>
            <a:r>
              <a:rPr lang="en-US" dirty="0"/>
              <a:t>In addition to the initial password login, a two-factor authentication was implemented on the Linux Ubuntu VM by adding an OTP(one-time-password).</a:t>
            </a:r>
          </a:p>
          <a:p>
            <a:pPr lvl="1"/>
            <a:r>
              <a:rPr lang="en-US" dirty="0"/>
              <a:t>Google Authenticator was used generating a verification code every 30 seconds.</a:t>
            </a:r>
          </a:p>
          <a:p>
            <a:r>
              <a:rPr lang="en-US" dirty="0"/>
              <a:t>Next an asymmetric key encryption was performed by generating a public key and private key  using GPG (Gnu Privacy Guard) in the Kali Linux VM.</a:t>
            </a:r>
          </a:p>
          <a:p>
            <a:pPr lvl="1"/>
            <a:r>
              <a:rPr lang="en-US" dirty="0"/>
              <a:t>A “testfile.txt” was then created, encrypted, and decrypted.</a:t>
            </a:r>
          </a:p>
          <a:p>
            <a:r>
              <a:rPr lang="en-US" dirty="0"/>
              <a:t>Following the asymmetric key encryption a password policy was enforced on  the Linux Ubuntu where:</a:t>
            </a:r>
          </a:p>
          <a:p>
            <a:pPr lvl="1"/>
            <a:r>
              <a:rPr lang="en-US" dirty="0"/>
              <a:t>Keeps track of the password history and prevents the last 5 passwords from being used. </a:t>
            </a:r>
          </a:p>
          <a:p>
            <a:pPr lvl="1"/>
            <a:r>
              <a:rPr lang="en-US" dirty="0"/>
              <a:t>Then a lockout policy will take place if the user fails to enter the correct password after 3 times and is then locked out for 5 minutes.</a:t>
            </a:r>
          </a:p>
          <a:p>
            <a:r>
              <a:rPr lang="en-US" dirty="0"/>
              <a:t> Adding layers of security with tools such as these can prevent unauthorized users access to important data assets. </a:t>
            </a:r>
          </a:p>
        </p:txBody>
      </p:sp>
    </p:spTree>
    <p:extLst>
      <p:ext uri="{BB962C8B-B14F-4D97-AF65-F5344CB8AC3E}">
        <p14:creationId xmlns:p14="http://schemas.microsoft.com/office/powerpoint/2010/main" val="1949582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5B0F22-0A23-48EA-864F-996E5C407636}"/>
              </a:ext>
            </a:extLst>
          </p:cNvPr>
          <p:cNvPicPr>
            <a:picLocks noChangeAspect="1"/>
          </p:cNvPicPr>
          <p:nvPr/>
        </p:nvPicPr>
        <p:blipFill rotWithShape="1">
          <a:blip r:embed="rId2"/>
          <a:srcRect l="33654" r="30900" b="-1"/>
          <a:stretch/>
        </p:blipFill>
        <p:spPr>
          <a:xfrm rot="16200000">
            <a:off x="5372100" y="-3390900"/>
            <a:ext cx="1447800" cy="85344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2151024" y="370709"/>
            <a:ext cx="7889950" cy="792079"/>
          </a:xfrm>
        </p:spPr>
        <p:txBody>
          <a:bodyPr>
            <a:normAutofit/>
          </a:bodyPr>
          <a:lstStyle/>
          <a:p>
            <a:pPr algn="ctr"/>
            <a:r>
              <a:rPr lang="en-US" sz="4000" dirty="0">
                <a:highlight>
                  <a:srgbClr val="000000"/>
                </a:highlight>
              </a:rPr>
              <a:t>User1 logon Screen</a:t>
            </a:r>
          </a:p>
        </p:txBody>
      </p:sp>
      <p:pic>
        <p:nvPicPr>
          <p:cNvPr id="2" name="Picture 1">
            <a:extLst>
              <a:ext uri="{FF2B5EF4-FFF2-40B4-BE49-F238E27FC236}">
                <a16:creationId xmlns:a16="http://schemas.microsoft.com/office/drawing/2014/main" id="{A0A619FC-6B46-4D07-B0DC-4A7D81D44ED8}"/>
              </a:ext>
            </a:extLst>
          </p:cNvPr>
          <p:cNvPicPr>
            <a:picLocks noChangeAspect="1"/>
          </p:cNvPicPr>
          <p:nvPr/>
        </p:nvPicPr>
        <p:blipFill rotWithShape="1">
          <a:blip r:embed="rId3"/>
          <a:srcRect l="709" t="4772" r="40833" b="8593"/>
          <a:stretch/>
        </p:blipFill>
        <p:spPr>
          <a:xfrm>
            <a:off x="2931156" y="1455632"/>
            <a:ext cx="6286500" cy="5249969"/>
          </a:xfrm>
          <a:prstGeom prst="rect">
            <a:avLst/>
          </a:prstGeom>
        </p:spPr>
      </p:pic>
      <p:sp>
        <p:nvSpPr>
          <p:cNvPr id="5" name="Text Placeholder 6">
            <a:extLst>
              <a:ext uri="{FF2B5EF4-FFF2-40B4-BE49-F238E27FC236}">
                <a16:creationId xmlns:a16="http://schemas.microsoft.com/office/drawing/2014/main" id="{BA9B33BF-2C59-4448-805B-9308A2DEC08F}"/>
              </a:ext>
            </a:extLst>
          </p:cNvPr>
          <p:cNvSpPr txBox="1">
            <a:spLocks/>
          </p:cNvSpPr>
          <p:nvPr/>
        </p:nvSpPr>
        <p:spPr>
          <a:xfrm>
            <a:off x="241272" y="1600201"/>
            <a:ext cx="2689884" cy="1447802"/>
          </a:xfrm>
          <a:prstGeom prst="rect">
            <a:avLst/>
          </a:prstGeom>
        </p:spPr>
        <p:txBody>
          <a:bodyPr>
            <a:no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US" dirty="0">
                <a:solidFill>
                  <a:schemeClr val="tx1"/>
                </a:solidFill>
                <a:latin typeface="Avenir Next LT Pro Light" panose="020B0304020202020204" pitchFamily="34" charset="0"/>
              </a:rPr>
              <a:t>The verification code screen and google authenticator screen.</a:t>
            </a:r>
          </a:p>
        </p:txBody>
      </p:sp>
      <p:pic>
        <p:nvPicPr>
          <p:cNvPr id="6" name="Picture 5">
            <a:extLst>
              <a:ext uri="{FF2B5EF4-FFF2-40B4-BE49-F238E27FC236}">
                <a16:creationId xmlns:a16="http://schemas.microsoft.com/office/drawing/2014/main" id="{0773D2E1-E3E8-4409-BA1B-C4392CB75B7A}"/>
              </a:ext>
            </a:extLst>
          </p:cNvPr>
          <p:cNvPicPr/>
          <p:nvPr/>
        </p:nvPicPr>
        <p:blipFill rotWithShape="1">
          <a:blip r:embed="rId4" cstate="print">
            <a:extLst>
              <a:ext uri="{28A0092B-C50C-407E-A947-70E740481C1C}">
                <a14:useLocalDpi xmlns:a14="http://schemas.microsoft.com/office/drawing/2010/main" val="0"/>
              </a:ext>
            </a:extLst>
          </a:blip>
          <a:srcRect b="53387"/>
          <a:stretch/>
        </p:blipFill>
        <p:spPr bwMode="auto">
          <a:xfrm>
            <a:off x="9470391" y="4211053"/>
            <a:ext cx="2471420" cy="24945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3678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F4B65-AE4C-498E-8FE0-6682BFC39A4E}"/>
              </a:ext>
            </a:extLst>
          </p:cNvPr>
          <p:cNvPicPr>
            <a:picLocks noChangeAspect="1"/>
          </p:cNvPicPr>
          <p:nvPr/>
        </p:nvPicPr>
        <p:blipFill rotWithShape="1">
          <a:blip r:embed="rId2"/>
          <a:srcRect l="33654" r="30900" b="-1"/>
          <a:stretch/>
        </p:blipFill>
        <p:spPr>
          <a:xfrm rot="16200000">
            <a:off x="3771900" y="-3203019"/>
            <a:ext cx="1447800" cy="85344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0" y="533400"/>
            <a:ext cx="4800600" cy="838200"/>
          </a:xfrm>
        </p:spPr>
        <p:txBody>
          <a:bodyPr>
            <a:normAutofit/>
          </a:bodyPr>
          <a:lstStyle/>
          <a:p>
            <a:pPr algn="ctr"/>
            <a:r>
              <a:rPr lang="en-US" sz="4000" dirty="0">
                <a:highlight>
                  <a:srgbClr val="000000"/>
                </a:highlight>
              </a:rPr>
              <a:t>File Encryption</a:t>
            </a:r>
          </a:p>
        </p:txBody>
      </p:sp>
      <p:sp>
        <p:nvSpPr>
          <p:cNvPr id="3" name="Text Placeholder 6">
            <a:extLst>
              <a:ext uri="{FF2B5EF4-FFF2-40B4-BE49-F238E27FC236}">
                <a16:creationId xmlns:a16="http://schemas.microsoft.com/office/drawing/2014/main" id="{899C9B4D-E2D5-45BB-9D90-E67F669F22F3}"/>
              </a:ext>
            </a:extLst>
          </p:cNvPr>
          <p:cNvSpPr txBox="1">
            <a:spLocks/>
          </p:cNvSpPr>
          <p:nvPr/>
        </p:nvSpPr>
        <p:spPr>
          <a:xfrm>
            <a:off x="762000" y="2705100"/>
            <a:ext cx="4714355" cy="14478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0" indent="0">
              <a:buNone/>
            </a:pPr>
            <a:r>
              <a:rPr lang="en-US" dirty="0">
                <a:latin typeface="Avenir Next LT Pro Light" panose="020B0304020202020204" pitchFamily="34" charset="0"/>
              </a:rPr>
              <a:t>The screenshot shows:</a:t>
            </a:r>
          </a:p>
          <a:p>
            <a:pPr marL="285750"/>
            <a:r>
              <a:rPr lang="en-US" dirty="0">
                <a:latin typeface="Avenir Next LT Pro Light" panose="020B0304020202020204" pitchFamily="34" charset="0"/>
              </a:rPr>
              <a:t>content of the plaintext file</a:t>
            </a:r>
          </a:p>
          <a:p>
            <a:pPr marL="285750"/>
            <a:r>
              <a:rPr lang="en-US" dirty="0">
                <a:latin typeface="Avenir Next LT Pro Light" panose="020B0304020202020204" pitchFamily="34" charset="0"/>
              </a:rPr>
              <a:t>content of the encrypted file</a:t>
            </a:r>
          </a:p>
        </p:txBody>
      </p:sp>
      <p:pic>
        <p:nvPicPr>
          <p:cNvPr id="2" name="Picture 1">
            <a:extLst>
              <a:ext uri="{FF2B5EF4-FFF2-40B4-BE49-F238E27FC236}">
                <a16:creationId xmlns:a16="http://schemas.microsoft.com/office/drawing/2014/main" id="{05E1A8A1-D993-406C-9C1D-5B60AA432A26}"/>
              </a:ext>
            </a:extLst>
          </p:cNvPr>
          <p:cNvPicPr>
            <a:picLocks noChangeAspect="1"/>
          </p:cNvPicPr>
          <p:nvPr/>
        </p:nvPicPr>
        <p:blipFill rotWithShape="1">
          <a:blip r:embed="rId3"/>
          <a:srcRect l="6667" t="4980" r="46667" b="29189"/>
          <a:stretch/>
        </p:blipFill>
        <p:spPr>
          <a:xfrm>
            <a:off x="4638316" y="340280"/>
            <a:ext cx="7305155" cy="5793819"/>
          </a:xfrm>
          <a:prstGeom prst="rect">
            <a:avLst/>
          </a:prstGeom>
        </p:spPr>
      </p:pic>
    </p:spTree>
    <p:extLst>
      <p:ext uri="{BB962C8B-B14F-4D97-AF65-F5344CB8AC3E}">
        <p14:creationId xmlns:p14="http://schemas.microsoft.com/office/powerpoint/2010/main" val="1823799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7E9D86-81EA-4479-B562-FBAA4F40DB68}"/>
              </a:ext>
            </a:extLst>
          </p:cNvPr>
          <p:cNvPicPr>
            <a:picLocks noChangeAspect="1"/>
          </p:cNvPicPr>
          <p:nvPr/>
        </p:nvPicPr>
        <p:blipFill rotWithShape="1">
          <a:blip r:embed="rId2"/>
          <a:srcRect l="33654" r="30900" b="-1"/>
          <a:stretch/>
        </p:blipFill>
        <p:spPr>
          <a:xfrm rot="16200000">
            <a:off x="3946665" y="-3124500"/>
            <a:ext cx="1447800" cy="85344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685800" y="457201"/>
            <a:ext cx="3607347" cy="1143000"/>
          </a:xfrm>
        </p:spPr>
        <p:txBody>
          <a:bodyPr anchor="b">
            <a:normAutofit/>
          </a:bodyPr>
          <a:lstStyle/>
          <a:p>
            <a:r>
              <a:rPr lang="en-US" dirty="0">
                <a:highlight>
                  <a:srgbClr val="000000"/>
                </a:highlight>
              </a:rPr>
              <a:t>File Decryption</a:t>
            </a:r>
          </a:p>
        </p:txBody>
      </p:sp>
      <p:pic>
        <p:nvPicPr>
          <p:cNvPr id="4" name="Picture 3">
            <a:extLst>
              <a:ext uri="{FF2B5EF4-FFF2-40B4-BE49-F238E27FC236}">
                <a16:creationId xmlns:a16="http://schemas.microsoft.com/office/drawing/2014/main" id="{B62A3C04-6A94-457D-8ECA-15A42855198D}"/>
              </a:ext>
            </a:extLst>
          </p:cNvPr>
          <p:cNvPicPr>
            <a:picLocks noChangeAspect="1"/>
          </p:cNvPicPr>
          <p:nvPr/>
        </p:nvPicPr>
        <p:blipFill rotWithShape="1">
          <a:blip r:embed="rId3"/>
          <a:srcRect l="6668" t="11770" r="40311" b="2304"/>
          <a:stretch/>
        </p:blipFill>
        <p:spPr>
          <a:xfrm>
            <a:off x="4685421" y="381001"/>
            <a:ext cx="6694154" cy="6099300"/>
          </a:xfrm>
          <a:prstGeom prst="rect">
            <a:avLst/>
          </a:prstGeom>
        </p:spPr>
      </p:pic>
      <p:grpSp>
        <p:nvGrpSpPr>
          <p:cNvPr id="8" name="Group 7">
            <a:extLst>
              <a:ext uri="{FF2B5EF4-FFF2-40B4-BE49-F238E27FC236}">
                <a16:creationId xmlns:a16="http://schemas.microsoft.com/office/drawing/2014/main" id="{FA7B9C36-880E-42AC-BBDC-195087CF94A3}"/>
              </a:ext>
            </a:extLst>
          </p:cNvPr>
          <p:cNvGrpSpPr/>
          <p:nvPr/>
        </p:nvGrpSpPr>
        <p:grpSpPr>
          <a:xfrm>
            <a:off x="366499" y="1981200"/>
            <a:ext cx="3709229" cy="4458000"/>
            <a:chOff x="0" y="1830511"/>
            <a:chExt cx="3709229" cy="4458000"/>
          </a:xfrm>
        </p:grpSpPr>
        <p:sp>
          <p:nvSpPr>
            <p:cNvPr id="9" name="Rectangle: Rounded Corners 8">
              <a:extLst>
                <a:ext uri="{FF2B5EF4-FFF2-40B4-BE49-F238E27FC236}">
                  <a16:creationId xmlns:a16="http://schemas.microsoft.com/office/drawing/2014/main" id="{B538C8E6-948C-477D-91E7-BB23E4C42A75}"/>
                </a:ext>
              </a:extLst>
            </p:cNvPr>
            <p:cNvSpPr/>
            <p:nvPr/>
          </p:nvSpPr>
          <p:spPr>
            <a:xfrm>
              <a:off x="0" y="1830511"/>
              <a:ext cx="3490720" cy="86555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545F14AA-D9E4-4D50-9AF2-ECA911E60CE4}"/>
                </a:ext>
              </a:extLst>
            </p:cNvPr>
            <p:cNvSpPr/>
            <p:nvPr/>
          </p:nvSpPr>
          <p:spPr>
            <a:xfrm>
              <a:off x="457200" y="1843093"/>
              <a:ext cx="2746443" cy="865553"/>
            </a:xfrm>
            <a:custGeom>
              <a:avLst/>
              <a:gdLst>
                <a:gd name="connsiteX0" fmla="*/ 0 w 2491005"/>
                <a:gd name="connsiteY0" fmla="*/ 0 h 865553"/>
                <a:gd name="connsiteX1" fmla="*/ 2491005 w 2491005"/>
                <a:gd name="connsiteY1" fmla="*/ 0 h 865553"/>
                <a:gd name="connsiteX2" fmla="*/ 2491005 w 2491005"/>
                <a:gd name="connsiteY2" fmla="*/ 865553 h 865553"/>
                <a:gd name="connsiteX3" fmla="*/ 0 w 2491005"/>
                <a:gd name="connsiteY3" fmla="*/ 865553 h 865553"/>
                <a:gd name="connsiteX4" fmla="*/ 0 w 2491005"/>
                <a:gd name="connsiteY4" fmla="*/ 0 h 86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005" h="865553">
                  <a:moveTo>
                    <a:pt x="0" y="0"/>
                  </a:moveTo>
                  <a:lnTo>
                    <a:pt x="2491005" y="0"/>
                  </a:lnTo>
                  <a:lnTo>
                    <a:pt x="2491005" y="865553"/>
                  </a:lnTo>
                  <a:lnTo>
                    <a:pt x="0" y="8655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604" tIns="91604" rIns="91604" bIns="91604" numCol="1" spcCol="1270" anchor="ctr" anchorCtr="0">
              <a:noAutofit/>
            </a:bodyPr>
            <a:lstStyle/>
            <a:p>
              <a:pPr marL="0" lvl="0" indent="0" algn="l" defTabSz="711200">
                <a:lnSpc>
                  <a:spcPct val="90000"/>
                </a:lnSpc>
                <a:spcBef>
                  <a:spcPct val="0"/>
                </a:spcBef>
                <a:spcAft>
                  <a:spcPct val="35000"/>
                </a:spcAft>
                <a:buNone/>
              </a:pPr>
              <a:r>
                <a:rPr lang="en-US" sz="2000" kern="1200" dirty="0">
                  <a:latin typeface="Avenir Next LT Pro Light" panose="020B0304020202020204" pitchFamily="34" charset="0"/>
                </a:rPr>
                <a:t>The screenshot shows: </a:t>
              </a:r>
            </a:p>
          </p:txBody>
        </p:sp>
        <p:sp>
          <p:nvSpPr>
            <p:cNvPr id="12" name="Rectangle: Rounded Corners 11">
              <a:extLst>
                <a:ext uri="{FF2B5EF4-FFF2-40B4-BE49-F238E27FC236}">
                  <a16:creationId xmlns:a16="http://schemas.microsoft.com/office/drawing/2014/main" id="{352223EE-A1C2-4F53-9798-9DF08FA5B3F8}"/>
                </a:ext>
              </a:extLst>
            </p:cNvPr>
            <p:cNvSpPr/>
            <p:nvPr/>
          </p:nvSpPr>
          <p:spPr>
            <a:xfrm>
              <a:off x="0" y="2912453"/>
              <a:ext cx="3490720" cy="86555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F20A9779-3D00-4E9F-A8BE-690723A4E1F2}"/>
                </a:ext>
              </a:extLst>
            </p:cNvPr>
            <p:cNvSpPr/>
            <p:nvPr/>
          </p:nvSpPr>
          <p:spPr>
            <a:xfrm>
              <a:off x="1197505" y="3058714"/>
              <a:ext cx="2491005" cy="865553"/>
            </a:xfrm>
            <a:custGeom>
              <a:avLst/>
              <a:gdLst>
                <a:gd name="connsiteX0" fmla="*/ 0 w 2491005"/>
                <a:gd name="connsiteY0" fmla="*/ 0 h 865553"/>
                <a:gd name="connsiteX1" fmla="*/ 2491005 w 2491005"/>
                <a:gd name="connsiteY1" fmla="*/ 0 h 865553"/>
                <a:gd name="connsiteX2" fmla="*/ 2491005 w 2491005"/>
                <a:gd name="connsiteY2" fmla="*/ 865553 h 865553"/>
                <a:gd name="connsiteX3" fmla="*/ 0 w 2491005"/>
                <a:gd name="connsiteY3" fmla="*/ 865553 h 865553"/>
                <a:gd name="connsiteX4" fmla="*/ 0 w 2491005"/>
                <a:gd name="connsiteY4" fmla="*/ 0 h 86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005" h="865553">
                  <a:moveTo>
                    <a:pt x="0" y="0"/>
                  </a:moveTo>
                  <a:lnTo>
                    <a:pt x="2491005" y="0"/>
                  </a:lnTo>
                  <a:lnTo>
                    <a:pt x="2491005" y="865553"/>
                  </a:lnTo>
                  <a:lnTo>
                    <a:pt x="0" y="8655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604" tIns="91604" rIns="91604" bIns="91604"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venir Next LT Pro Light" panose="020B0304020202020204" pitchFamily="34" charset="0"/>
                </a:rPr>
                <a:t>1. the single encrypted file being listed</a:t>
              </a:r>
            </a:p>
          </p:txBody>
        </p:sp>
        <p:sp>
          <p:nvSpPr>
            <p:cNvPr id="16" name="Rectangle: Rounded Corners 15">
              <a:extLst>
                <a:ext uri="{FF2B5EF4-FFF2-40B4-BE49-F238E27FC236}">
                  <a16:creationId xmlns:a16="http://schemas.microsoft.com/office/drawing/2014/main" id="{31F60B28-934A-42C1-9AF3-1084A47BBC58}"/>
                </a:ext>
              </a:extLst>
            </p:cNvPr>
            <p:cNvSpPr/>
            <p:nvPr/>
          </p:nvSpPr>
          <p:spPr>
            <a:xfrm>
              <a:off x="179465" y="4235513"/>
              <a:ext cx="3490720" cy="86555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8" name="Freeform: Shape 17">
              <a:extLst>
                <a:ext uri="{FF2B5EF4-FFF2-40B4-BE49-F238E27FC236}">
                  <a16:creationId xmlns:a16="http://schemas.microsoft.com/office/drawing/2014/main" id="{F8CFC84C-43AD-4CF3-AA03-81A0F67A2B0D}"/>
                </a:ext>
              </a:extLst>
            </p:cNvPr>
            <p:cNvSpPr/>
            <p:nvPr/>
          </p:nvSpPr>
          <p:spPr>
            <a:xfrm>
              <a:off x="1218224" y="4116037"/>
              <a:ext cx="2491005" cy="865553"/>
            </a:xfrm>
            <a:custGeom>
              <a:avLst/>
              <a:gdLst>
                <a:gd name="connsiteX0" fmla="*/ 0 w 2491005"/>
                <a:gd name="connsiteY0" fmla="*/ 0 h 865553"/>
                <a:gd name="connsiteX1" fmla="*/ 2491005 w 2491005"/>
                <a:gd name="connsiteY1" fmla="*/ 0 h 865553"/>
                <a:gd name="connsiteX2" fmla="*/ 2491005 w 2491005"/>
                <a:gd name="connsiteY2" fmla="*/ 865553 h 865553"/>
                <a:gd name="connsiteX3" fmla="*/ 0 w 2491005"/>
                <a:gd name="connsiteY3" fmla="*/ 865553 h 865553"/>
                <a:gd name="connsiteX4" fmla="*/ 0 w 2491005"/>
                <a:gd name="connsiteY4" fmla="*/ 0 h 86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005" h="865553">
                  <a:moveTo>
                    <a:pt x="0" y="0"/>
                  </a:moveTo>
                  <a:lnTo>
                    <a:pt x="2491005" y="0"/>
                  </a:lnTo>
                  <a:lnTo>
                    <a:pt x="2491005" y="865553"/>
                  </a:lnTo>
                  <a:lnTo>
                    <a:pt x="0" y="8655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604" tIns="91604" rIns="91604" bIns="91604"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venir Next LT Pro Light" panose="020B0304020202020204" pitchFamily="34" charset="0"/>
                </a:rPr>
                <a:t>2. the decrypting process</a:t>
              </a:r>
            </a:p>
          </p:txBody>
        </p:sp>
        <p:sp>
          <p:nvSpPr>
            <p:cNvPr id="19" name="Rectangle: Rounded Corners 18">
              <a:extLst>
                <a:ext uri="{FF2B5EF4-FFF2-40B4-BE49-F238E27FC236}">
                  <a16:creationId xmlns:a16="http://schemas.microsoft.com/office/drawing/2014/main" id="{D33ED84C-507D-4AD2-A54C-A22E6DD41FE2}"/>
                </a:ext>
              </a:extLst>
            </p:cNvPr>
            <p:cNvSpPr/>
            <p:nvPr/>
          </p:nvSpPr>
          <p:spPr>
            <a:xfrm>
              <a:off x="0" y="5076336"/>
              <a:ext cx="3490720" cy="86555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1" name="Freeform: Shape 20">
              <a:extLst>
                <a:ext uri="{FF2B5EF4-FFF2-40B4-BE49-F238E27FC236}">
                  <a16:creationId xmlns:a16="http://schemas.microsoft.com/office/drawing/2014/main" id="{27B8BF17-E1C2-4D22-8FDA-1899177D9E1A}"/>
                </a:ext>
              </a:extLst>
            </p:cNvPr>
            <p:cNvSpPr/>
            <p:nvPr/>
          </p:nvSpPr>
          <p:spPr>
            <a:xfrm>
              <a:off x="1179180" y="5422958"/>
              <a:ext cx="2491005" cy="865553"/>
            </a:xfrm>
            <a:custGeom>
              <a:avLst/>
              <a:gdLst>
                <a:gd name="connsiteX0" fmla="*/ 0 w 2491005"/>
                <a:gd name="connsiteY0" fmla="*/ 0 h 865553"/>
                <a:gd name="connsiteX1" fmla="*/ 2491005 w 2491005"/>
                <a:gd name="connsiteY1" fmla="*/ 0 h 865553"/>
                <a:gd name="connsiteX2" fmla="*/ 2491005 w 2491005"/>
                <a:gd name="connsiteY2" fmla="*/ 865553 h 865553"/>
                <a:gd name="connsiteX3" fmla="*/ 0 w 2491005"/>
                <a:gd name="connsiteY3" fmla="*/ 865553 h 865553"/>
                <a:gd name="connsiteX4" fmla="*/ 0 w 2491005"/>
                <a:gd name="connsiteY4" fmla="*/ 0 h 86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005" h="865553">
                  <a:moveTo>
                    <a:pt x="0" y="0"/>
                  </a:moveTo>
                  <a:lnTo>
                    <a:pt x="2491005" y="0"/>
                  </a:lnTo>
                  <a:lnTo>
                    <a:pt x="2491005" y="865553"/>
                  </a:lnTo>
                  <a:lnTo>
                    <a:pt x="0" y="8655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604" tIns="91604" rIns="91604" bIns="91604"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venir Next LT Pro Light" panose="020B0304020202020204" pitchFamily="34" charset="0"/>
                </a:rPr>
                <a:t>3. both the encrypted file and the original plaintext file being listed.</a:t>
              </a:r>
            </a:p>
          </p:txBody>
        </p:sp>
      </p:grpSp>
      <p:pic>
        <p:nvPicPr>
          <p:cNvPr id="7" name="Graphic 6" descr="Key">
            <a:extLst>
              <a:ext uri="{FF2B5EF4-FFF2-40B4-BE49-F238E27FC236}">
                <a16:creationId xmlns:a16="http://schemas.microsoft.com/office/drawing/2014/main" id="{8734E6FF-69A3-4A55-A424-2628BC093C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4872" y="3203894"/>
            <a:ext cx="609212" cy="609212"/>
          </a:xfrm>
          <a:prstGeom prst="rect">
            <a:avLst/>
          </a:prstGeom>
        </p:spPr>
      </p:pic>
      <p:pic>
        <p:nvPicPr>
          <p:cNvPr id="43" name="Graphic 42" descr="Unlock">
            <a:extLst>
              <a:ext uri="{FF2B5EF4-FFF2-40B4-BE49-F238E27FC236}">
                <a16:creationId xmlns:a16="http://schemas.microsoft.com/office/drawing/2014/main" id="{B16AB36D-6A44-42F8-9884-5C4A63503E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052" y="4393308"/>
            <a:ext cx="572676" cy="572676"/>
          </a:xfrm>
          <a:prstGeom prst="rect">
            <a:avLst/>
          </a:prstGeom>
        </p:spPr>
      </p:pic>
      <p:pic>
        <p:nvPicPr>
          <p:cNvPr id="67" name="Graphic 66" descr="Document">
            <a:extLst>
              <a:ext uri="{FF2B5EF4-FFF2-40B4-BE49-F238E27FC236}">
                <a16:creationId xmlns:a16="http://schemas.microsoft.com/office/drawing/2014/main" id="{86C227FB-2E33-41B2-9193-9F79715493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0641" y="5719908"/>
            <a:ext cx="794082" cy="794082"/>
          </a:xfrm>
          <a:prstGeom prst="rect">
            <a:avLst/>
          </a:prstGeom>
        </p:spPr>
      </p:pic>
      <p:pic>
        <p:nvPicPr>
          <p:cNvPr id="71" name="Graphic 70" descr="Paper">
            <a:extLst>
              <a:ext uri="{FF2B5EF4-FFF2-40B4-BE49-F238E27FC236}">
                <a16:creationId xmlns:a16="http://schemas.microsoft.com/office/drawing/2014/main" id="{3C2C67D7-AB3F-4D01-BB91-06619C71DDE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8829" y="2947050"/>
            <a:ext cx="1107229" cy="1107229"/>
          </a:xfrm>
          <a:prstGeom prst="rect">
            <a:avLst/>
          </a:prstGeom>
        </p:spPr>
      </p:pic>
      <p:pic>
        <p:nvPicPr>
          <p:cNvPr id="73" name="Graphic 72" descr="Paper">
            <a:extLst>
              <a:ext uri="{FF2B5EF4-FFF2-40B4-BE49-F238E27FC236}">
                <a16:creationId xmlns:a16="http://schemas.microsoft.com/office/drawing/2014/main" id="{E7C9E2EA-28DC-4621-AA61-F047187EE4B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6776" y="4087038"/>
            <a:ext cx="1107228" cy="1107228"/>
          </a:xfrm>
          <a:prstGeom prst="rect">
            <a:avLst/>
          </a:prstGeom>
        </p:spPr>
      </p:pic>
      <p:pic>
        <p:nvPicPr>
          <p:cNvPr id="77" name="Graphic 76" descr="Paper">
            <a:extLst>
              <a:ext uri="{FF2B5EF4-FFF2-40B4-BE49-F238E27FC236}">
                <a16:creationId xmlns:a16="http://schemas.microsoft.com/office/drawing/2014/main" id="{F478A0CB-1D54-4B91-ACEC-77BA49C3B94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5964" y="5410098"/>
            <a:ext cx="872960" cy="872960"/>
          </a:xfrm>
          <a:prstGeom prst="rect">
            <a:avLst/>
          </a:prstGeom>
        </p:spPr>
      </p:pic>
    </p:spTree>
    <p:extLst>
      <p:ext uri="{BB962C8B-B14F-4D97-AF65-F5344CB8AC3E}">
        <p14:creationId xmlns:p14="http://schemas.microsoft.com/office/powerpoint/2010/main" val="3503780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49DB05-B507-4114-9D87-23EEE3EC1883}"/>
              </a:ext>
            </a:extLst>
          </p:cNvPr>
          <p:cNvPicPr>
            <a:picLocks noChangeAspect="1"/>
          </p:cNvPicPr>
          <p:nvPr/>
        </p:nvPicPr>
        <p:blipFill rotWithShape="1">
          <a:blip r:embed="rId2"/>
          <a:srcRect l="33654" r="30900" b="-1"/>
          <a:stretch/>
        </p:blipFill>
        <p:spPr>
          <a:xfrm rot="16200000">
            <a:off x="5638799" y="-3663462"/>
            <a:ext cx="914401" cy="85344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1447800" y="260838"/>
            <a:ext cx="9144000" cy="685800"/>
          </a:xfrm>
        </p:spPr>
        <p:txBody>
          <a:bodyPr>
            <a:normAutofit/>
          </a:bodyPr>
          <a:lstStyle/>
          <a:p>
            <a:pPr algn="ctr"/>
            <a:r>
              <a:rPr lang="en-US" sz="4000" dirty="0">
                <a:highlight>
                  <a:srgbClr val="000000"/>
                </a:highlight>
              </a:rPr>
              <a:t>Account Lockout Screen</a:t>
            </a:r>
          </a:p>
        </p:txBody>
      </p:sp>
      <p:pic>
        <p:nvPicPr>
          <p:cNvPr id="2" name="Picture 1">
            <a:extLst>
              <a:ext uri="{FF2B5EF4-FFF2-40B4-BE49-F238E27FC236}">
                <a16:creationId xmlns:a16="http://schemas.microsoft.com/office/drawing/2014/main" id="{83E20CEF-796F-4D29-AF79-1363FCFB3176}"/>
              </a:ext>
            </a:extLst>
          </p:cNvPr>
          <p:cNvPicPr>
            <a:picLocks noChangeAspect="1"/>
          </p:cNvPicPr>
          <p:nvPr/>
        </p:nvPicPr>
        <p:blipFill rotWithShape="1">
          <a:blip r:embed="rId3"/>
          <a:srcRect l="783" t="6318" r="40000"/>
          <a:stretch/>
        </p:blipFill>
        <p:spPr>
          <a:xfrm>
            <a:off x="3084207" y="1175240"/>
            <a:ext cx="6023584" cy="5357584"/>
          </a:xfrm>
          <a:prstGeom prst="rect">
            <a:avLst/>
          </a:prstGeom>
        </p:spPr>
      </p:pic>
      <p:sp>
        <p:nvSpPr>
          <p:cNvPr id="5" name="Text Placeholder 6">
            <a:extLst>
              <a:ext uri="{FF2B5EF4-FFF2-40B4-BE49-F238E27FC236}">
                <a16:creationId xmlns:a16="http://schemas.microsoft.com/office/drawing/2014/main" id="{2D6158F9-842C-40F1-AC8E-072A2C8F6E1F}"/>
              </a:ext>
            </a:extLst>
          </p:cNvPr>
          <p:cNvSpPr txBox="1">
            <a:spLocks/>
          </p:cNvSpPr>
          <p:nvPr/>
        </p:nvSpPr>
        <p:spPr>
          <a:xfrm>
            <a:off x="212997" y="2430491"/>
            <a:ext cx="2469605" cy="28470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spcBef>
                <a:spcPts val="1000"/>
              </a:spcBef>
            </a:pPr>
            <a:r>
              <a:rPr lang="en-US" dirty="0">
                <a:solidFill>
                  <a:schemeClr val="tx1"/>
                </a:solidFill>
                <a:latin typeface="Avenir Next LT Pro Light" panose="020B0304020202020204" pitchFamily="34" charset="0"/>
              </a:rPr>
              <a:t>The screenshot shows the “Account locked out due to x failed logins” message.</a:t>
            </a:r>
          </a:p>
        </p:txBody>
      </p:sp>
    </p:spTree>
    <p:extLst>
      <p:ext uri="{BB962C8B-B14F-4D97-AF65-F5344CB8AC3E}">
        <p14:creationId xmlns:p14="http://schemas.microsoft.com/office/powerpoint/2010/main" val="3528477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0F41C-E431-4E00-AD0F-161D4F14C440}"/>
              </a:ext>
            </a:extLst>
          </p:cNvPr>
          <p:cNvPicPr>
            <a:picLocks noChangeAspect="1"/>
          </p:cNvPicPr>
          <p:nvPr/>
        </p:nvPicPr>
        <p:blipFill rotWithShape="1">
          <a:blip r:embed="rId2"/>
          <a:srcRect l="33654" r="30900" b="-1"/>
          <a:stretch/>
        </p:blipFill>
        <p:spPr>
          <a:xfrm rot="16200000">
            <a:off x="5624563" y="-3643363"/>
            <a:ext cx="942874" cy="85344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1262313" y="304800"/>
            <a:ext cx="9144000" cy="685800"/>
          </a:xfrm>
        </p:spPr>
        <p:txBody>
          <a:bodyPr>
            <a:normAutofit/>
          </a:bodyPr>
          <a:lstStyle/>
          <a:p>
            <a:pPr algn="ctr"/>
            <a:r>
              <a:rPr lang="en-US" sz="4000" dirty="0">
                <a:highlight>
                  <a:srgbClr val="000000"/>
                </a:highlight>
              </a:rPr>
              <a:t>Home Security System</a:t>
            </a:r>
          </a:p>
        </p:txBody>
      </p:sp>
      <p:sp>
        <p:nvSpPr>
          <p:cNvPr id="2" name="Content Placeholder 1">
            <a:extLst>
              <a:ext uri="{FF2B5EF4-FFF2-40B4-BE49-F238E27FC236}">
                <a16:creationId xmlns:a16="http://schemas.microsoft.com/office/drawing/2014/main" id="{7BEAD258-4EB2-4D2F-AB29-A0B52738634C}"/>
              </a:ext>
            </a:extLst>
          </p:cNvPr>
          <p:cNvSpPr>
            <a:spLocks noGrp="1"/>
          </p:cNvSpPr>
          <p:nvPr>
            <p:ph idx="1"/>
          </p:nvPr>
        </p:nvSpPr>
        <p:spPr>
          <a:xfrm>
            <a:off x="976563" y="1095274"/>
            <a:ext cx="10287000" cy="5612732"/>
          </a:xfrm>
        </p:spPr>
        <p:txBody>
          <a:bodyPr>
            <a:normAutofit fontScale="92500" lnSpcReduction="20000"/>
          </a:bodyPr>
          <a:lstStyle/>
          <a:p>
            <a:r>
              <a:rPr lang="en-US" dirty="0">
                <a:latin typeface="Avenir Next LT Pro Light" panose="020B0304020202020204" pitchFamily="34" charset="0"/>
              </a:rPr>
              <a:t>A home security system was created to demonstrate physical security.</a:t>
            </a:r>
          </a:p>
          <a:p>
            <a:r>
              <a:rPr lang="en-US" dirty="0">
                <a:latin typeface="Avenir Next LT Pro Light" panose="020B0304020202020204" pitchFamily="34" charset="0"/>
              </a:rPr>
              <a:t>Components and software:</a:t>
            </a:r>
          </a:p>
          <a:p>
            <a:pPr lvl="1"/>
            <a:r>
              <a:rPr lang="en-US" dirty="0">
                <a:latin typeface="Avenir Next LT Pro Light" panose="020B0304020202020204" pitchFamily="34" charset="0"/>
              </a:rPr>
              <a:t>Esp32 microcontroller</a:t>
            </a:r>
          </a:p>
          <a:p>
            <a:pPr lvl="1"/>
            <a:r>
              <a:rPr lang="en-US" dirty="0">
                <a:latin typeface="Avenir Next LT Pro Light" panose="020B0304020202020204" pitchFamily="34" charset="0"/>
              </a:rPr>
              <a:t>Breadboard</a:t>
            </a:r>
          </a:p>
          <a:p>
            <a:pPr lvl="1"/>
            <a:r>
              <a:rPr lang="en-US" dirty="0">
                <a:latin typeface="Avenir Next LT Pro Light" panose="020B0304020202020204" pitchFamily="34" charset="0"/>
              </a:rPr>
              <a:t>Active buzzer</a:t>
            </a:r>
          </a:p>
          <a:p>
            <a:pPr lvl="1"/>
            <a:r>
              <a:rPr lang="en-US" dirty="0">
                <a:latin typeface="Avenir Next LT Pro Light" panose="020B0304020202020204" pitchFamily="34" charset="0"/>
              </a:rPr>
              <a:t>Passive buzzer</a:t>
            </a:r>
          </a:p>
          <a:p>
            <a:pPr lvl="1"/>
            <a:r>
              <a:rPr lang="en-US" dirty="0">
                <a:latin typeface="Avenir Next LT Pro Light" panose="020B0304020202020204" pitchFamily="34" charset="0"/>
              </a:rPr>
              <a:t>PIR motion sensor</a:t>
            </a:r>
          </a:p>
          <a:p>
            <a:pPr lvl="1"/>
            <a:r>
              <a:rPr lang="en-US" dirty="0">
                <a:latin typeface="Avenir Next LT Pro Light" panose="020B0304020202020204" pitchFamily="34" charset="0"/>
              </a:rPr>
              <a:t>Wires</a:t>
            </a:r>
          </a:p>
          <a:p>
            <a:pPr lvl="1"/>
            <a:r>
              <a:rPr lang="en-US" dirty="0">
                <a:latin typeface="Avenir Next LT Pro Light" panose="020B0304020202020204" pitchFamily="34" charset="0"/>
              </a:rPr>
              <a:t>uPyCraft IDE</a:t>
            </a:r>
          </a:p>
          <a:p>
            <a:r>
              <a:rPr lang="en-US" dirty="0">
                <a:latin typeface="Avenir Next LT Pro Light" panose="020B0304020202020204" pitchFamily="34" charset="0"/>
              </a:rPr>
              <a:t>The 1</a:t>
            </a:r>
            <a:r>
              <a:rPr lang="en-US" baseline="30000" dirty="0">
                <a:latin typeface="Avenir Next LT Pro Light" panose="020B0304020202020204" pitchFamily="34" charset="0"/>
              </a:rPr>
              <a:t>st</a:t>
            </a:r>
            <a:r>
              <a:rPr lang="en-US" dirty="0">
                <a:latin typeface="Avenir Next LT Pro Light" panose="020B0304020202020204" pitchFamily="34" charset="0"/>
              </a:rPr>
              <a:t> setup will alert that motion is detected and the passive buzzer will sound and an output on the uPyCraft will show:</a:t>
            </a:r>
          </a:p>
          <a:p>
            <a:pPr lvl="1"/>
            <a:r>
              <a:rPr lang="en-US" dirty="0">
                <a:latin typeface="Avenir Next LT Pro Light" panose="020B0304020202020204" pitchFamily="34" charset="0"/>
              </a:rPr>
              <a:t>“Sensor 1 Motion detected! Interruption source: Pin(14)”</a:t>
            </a:r>
          </a:p>
          <a:p>
            <a:pPr lvl="1"/>
            <a:r>
              <a:rPr lang="en-US" dirty="0">
                <a:latin typeface="Avenir Next LT Pro Light" panose="020B0304020202020204" pitchFamily="34" charset="0"/>
              </a:rPr>
              <a:t>When motion is no longer detected the output will show: “Sensor 1 Motion stopped!”</a:t>
            </a:r>
          </a:p>
          <a:p>
            <a:r>
              <a:rPr lang="en-US" dirty="0">
                <a:latin typeface="Avenir Next LT Pro Light" panose="020B0304020202020204" pitchFamily="34" charset="0"/>
              </a:rPr>
              <a:t> The 2</a:t>
            </a:r>
            <a:r>
              <a:rPr lang="en-US" baseline="30000" dirty="0">
                <a:latin typeface="Avenir Next LT Pro Light" panose="020B0304020202020204" pitchFamily="34" charset="0"/>
              </a:rPr>
              <a:t>nd</a:t>
            </a:r>
            <a:r>
              <a:rPr lang="en-US" dirty="0">
                <a:latin typeface="Avenir Next LT Pro Light" panose="020B0304020202020204" pitchFamily="34" charset="0"/>
              </a:rPr>
              <a:t> setup will alert that motion is detected and the active buzzer will sound and an output on the uPyCraft will show:</a:t>
            </a:r>
          </a:p>
          <a:p>
            <a:pPr lvl="1"/>
            <a:r>
              <a:rPr lang="en-US" dirty="0">
                <a:latin typeface="Avenir Next LT Pro Light" panose="020B0304020202020204" pitchFamily="34" charset="0"/>
              </a:rPr>
              <a:t>“Sensor 2 Motion detected! Interrupt caused by: Pin(27)” </a:t>
            </a:r>
          </a:p>
          <a:p>
            <a:pPr lvl="1"/>
            <a:r>
              <a:rPr lang="en-US" dirty="0">
                <a:latin typeface="Avenir Next LT Pro Light" panose="020B0304020202020204" pitchFamily="34" charset="0"/>
              </a:rPr>
              <a:t>When motion is no longer detected the output will show: “Sensor 2 Motion stopped!”</a:t>
            </a:r>
          </a:p>
          <a:p>
            <a:pPr lvl="1"/>
            <a:endParaRPr lang="en-US" dirty="0"/>
          </a:p>
          <a:p>
            <a:endParaRPr lang="en-US" dirty="0"/>
          </a:p>
        </p:txBody>
      </p:sp>
      <p:pic>
        <p:nvPicPr>
          <p:cNvPr id="7" name="Graphic 6" descr="Security camera">
            <a:extLst>
              <a:ext uri="{FF2B5EF4-FFF2-40B4-BE49-F238E27FC236}">
                <a16:creationId xmlns:a16="http://schemas.microsoft.com/office/drawing/2014/main" id="{CD30A3D3-B185-45AA-A2A4-3D849A0AC5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287" y="-152400"/>
            <a:ext cx="1371600" cy="1293394"/>
          </a:xfrm>
          <a:prstGeom prst="rect">
            <a:avLst/>
          </a:prstGeom>
        </p:spPr>
      </p:pic>
    </p:spTree>
    <p:extLst>
      <p:ext uri="{BB962C8B-B14F-4D97-AF65-F5344CB8AC3E}">
        <p14:creationId xmlns:p14="http://schemas.microsoft.com/office/powerpoint/2010/main" val="1104548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B66DF1-251D-451E-95C9-CE0749D7435F}"/>
              </a:ext>
            </a:extLst>
          </p:cNvPr>
          <p:cNvPicPr>
            <a:picLocks noChangeAspect="1"/>
          </p:cNvPicPr>
          <p:nvPr/>
        </p:nvPicPr>
        <p:blipFill rotWithShape="1">
          <a:blip r:embed="rId2"/>
          <a:srcRect l="33654" r="30900" b="-1"/>
          <a:stretch/>
        </p:blipFill>
        <p:spPr>
          <a:xfrm rot="16200000">
            <a:off x="4457700" y="-3048000"/>
            <a:ext cx="1447800" cy="85344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1038726" y="609600"/>
            <a:ext cx="5334000" cy="1219200"/>
          </a:xfrm>
        </p:spPr>
        <p:txBody>
          <a:bodyPr>
            <a:normAutofit/>
          </a:bodyPr>
          <a:lstStyle/>
          <a:p>
            <a:pPr algn="ctr"/>
            <a:r>
              <a:rPr lang="en-US" sz="4000" dirty="0">
                <a:highlight>
                  <a:srgbClr val="000000"/>
                </a:highlight>
              </a:rPr>
              <a:t>Passive Buzzer Breadboard Layout</a:t>
            </a:r>
          </a:p>
        </p:txBody>
      </p:sp>
      <p:sp>
        <p:nvSpPr>
          <p:cNvPr id="3" name="Text Placeholder 6">
            <a:extLst>
              <a:ext uri="{FF2B5EF4-FFF2-40B4-BE49-F238E27FC236}">
                <a16:creationId xmlns:a16="http://schemas.microsoft.com/office/drawing/2014/main" id="{8D88FE1C-55AF-4AA6-B0CC-B2522DACC4FB}"/>
              </a:ext>
            </a:extLst>
          </p:cNvPr>
          <p:cNvSpPr txBox="1">
            <a:spLocks/>
          </p:cNvSpPr>
          <p:nvPr/>
        </p:nvSpPr>
        <p:spPr>
          <a:xfrm>
            <a:off x="1066800" y="2057400"/>
            <a:ext cx="5029200" cy="35814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0" indent="0">
              <a:buNone/>
            </a:pPr>
            <a:r>
              <a:rPr lang="en-US" dirty="0">
                <a:solidFill>
                  <a:schemeClr val="tx1"/>
                </a:solidFill>
                <a:latin typeface="Avenir Next LT Pro Light" panose="020B0304020202020204" pitchFamily="34" charset="0"/>
              </a:rPr>
              <a:t>Connected components:</a:t>
            </a:r>
          </a:p>
          <a:p>
            <a:pPr marL="285750"/>
            <a:r>
              <a:rPr lang="en-US" dirty="0">
                <a:solidFill>
                  <a:schemeClr val="tx1"/>
                </a:solidFill>
                <a:latin typeface="Avenir Next LT Pro Light" panose="020B0304020202020204" pitchFamily="34" charset="0"/>
              </a:rPr>
              <a:t>ESP32</a:t>
            </a:r>
          </a:p>
          <a:p>
            <a:pPr marL="285750"/>
            <a:r>
              <a:rPr lang="en-US" dirty="0">
                <a:solidFill>
                  <a:schemeClr val="tx1"/>
                </a:solidFill>
                <a:latin typeface="Avenir Next LT Pro Light" panose="020B0304020202020204" pitchFamily="34" charset="0"/>
              </a:rPr>
              <a:t>Passive buzzer</a:t>
            </a:r>
          </a:p>
          <a:p>
            <a:pPr marL="285750"/>
            <a:r>
              <a:rPr lang="en-US" dirty="0">
                <a:solidFill>
                  <a:schemeClr val="tx1"/>
                </a:solidFill>
                <a:latin typeface="Avenir Next LT Pro Light" panose="020B0304020202020204" pitchFamily="34" charset="0"/>
              </a:rPr>
              <a:t>Motion sensor</a:t>
            </a:r>
          </a:p>
          <a:p>
            <a:pPr marL="285750"/>
            <a:r>
              <a:rPr lang="en-US" dirty="0">
                <a:solidFill>
                  <a:schemeClr val="tx1"/>
                </a:solidFill>
                <a:latin typeface="Avenir Next LT Pro Light" panose="020B0304020202020204" pitchFamily="34" charset="0"/>
              </a:rPr>
              <a:t>Wires</a:t>
            </a:r>
          </a:p>
        </p:txBody>
      </p:sp>
      <p:pic>
        <p:nvPicPr>
          <p:cNvPr id="2" name="Picture 1" descr="A circuit board&#10;&#10;Description automatically generated">
            <a:extLst>
              <a:ext uri="{FF2B5EF4-FFF2-40B4-BE49-F238E27FC236}">
                <a16:creationId xmlns:a16="http://schemas.microsoft.com/office/drawing/2014/main" id="{90DFC04F-80CF-40FE-A692-A0D6D7F721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84716"/>
            <a:ext cx="4766504" cy="6688567"/>
          </a:xfrm>
          <a:prstGeom prst="rect">
            <a:avLst/>
          </a:prstGeom>
        </p:spPr>
      </p:pic>
    </p:spTree>
    <p:extLst>
      <p:ext uri="{BB962C8B-B14F-4D97-AF65-F5344CB8AC3E}">
        <p14:creationId xmlns:p14="http://schemas.microsoft.com/office/powerpoint/2010/main" val="1761967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07DBAA-7202-4B83-BBB3-DA3BA37FAA25}"/>
              </a:ext>
            </a:extLst>
          </p:cNvPr>
          <p:cNvPicPr>
            <a:picLocks noChangeAspect="1"/>
          </p:cNvPicPr>
          <p:nvPr/>
        </p:nvPicPr>
        <p:blipFill rotWithShape="1">
          <a:blip r:embed="rId2"/>
          <a:srcRect l="33654" r="30900" b="-1"/>
          <a:stretch/>
        </p:blipFill>
        <p:spPr>
          <a:xfrm rot="16200000">
            <a:off x="5372100" y="-3242510"/>
            <a:ext cx="1447800" cy="85344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1524000" y="449179"/>
            <a:ext cx="9144000" cy="914400"/>
          </a:xfrm>
        </p:spPr>
        <p:txBody>
          <a:bodyPr>
            <a:normAutofit/>
          </a:bodyPr>
          <a:lstStyle/>
          <a:p>
            <a:pPr algn="ctr"/>
            <a:r>
              <a:rPr lang="en-US" sz="4000" dirty="0">
                <a:highlight>
                  <a:srgbClr val="000000"/>
                </a:highlight>
              </a:rPr>
              <a:t>Passive Buzzer System Output</a:t>
            </a:r>
          </a:p>
        </p:txBody>
      </p:sp>
      <p:sp>
        <p:nvSpPr>
          <p:cNvPr id="3" name="Text Placeholder 6">
            <a:extLst>
              <a:ext uri="{FF2B5EF4-FFF2-40B4-BE49-F238E27FC236}">
                <a16:creationId xmlns:a16="http://schemas.microsoft.com/office/drawing/2014/main" id="{9ECCD051-F46D-42A7-930E-3DE96E50AB0F}"/>
              </a:ext>
            </a:extLst>
          </p:cNvPr>
          <p:cNvSpPr txBox="1">
            <a:spLocks/>
          </p:cNvSpPr>
          <p:nvPr/>
        </p:nvSpPr>
        <p:spPr>
          <a:xfrm>
            <a:off x="951673" y="3048000"/>
            <a:ext cx="3200400" cy="2743200"/>
          </a:xfrm>
          <a:prstGeom prst="rect">
            <a:avLst/>
          </a:prstGeom>
          <a:solidFill>
            <a:schemeClr val="bg1"/>
          </a:solidFill>
        </p:spPr>
        <p:txBody>
          <a:bodyPr>
            <a:no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0" indent="0">
              <a:buNone/>
            </a:pPr>
            <a:r>
              <a:rPr lang="en-US" dirty="0">
                <a:solidFill>
                  <a:schemeClr val="tx1"/>
                </a:solidFill>
                <a:latin typeface="Avenir Next LT Pro Light" panose="020B0304020202020204" pitchFamily="34" charset="0"/>
              </a:rPr>
              <a:t>The screenshot shows: </a:t>
            </a:r>
          </a:p>
          <a:p>
            <a:r>
              <a:rPr lang="en-US" dirty="0">
                <a:solidFill>
                  <a:schemeClr val="tx1"/>
                </a:solidFill>
                <a:latin typeface="Avenir Next LT Pro Light" panose="020B0304020202020204" pitchFamily="34" charset="0"/>
              </a:rPr>
              <a:t>1. “Motion detected” message</a:t>
            </a:r>
          </a:p>
          <a:p>
            <a:r>
              <a:rPr lang="en-US" dirty="0">
                <a:solidFill>
                  <a:schemeClr val="tx1"/>
                </a:solidFill>
                <a:latin typeface="Avenir Next LT Pro Light" panose="020B0304020202020204" pitchFamily="34" charset="0"/>
              </a:rPr>
              <a:t>2. Interruption source</a:t>
            </a:r>
          </a:p>
          <a:p>
            <a:r>
              <a:rPr lang="en-US" dirty="0">
                <a:solidFill>
                  <a:schemeClr val="tx1"/>
                </a:solidFill>
                <a:latin typeface="Avenir Next LT Pro Light" panose="020B0304020202020204" pitchFamily="34" charset="0"/>
              </a:rPr>
              <a:t>3. “Motion stopped” message</a:t>
            </a:r>
          </a:p>
        </p:txBody>
      </p:sp>
      <p:pic>
        <p:nvPicPr>
          <p:cNvPr id="2" name="Picture 1">
            <a:extLst>
              <a:ext uri="{FF2B5EF4-FFF2-40B4-BE49-F238E27FC236}">
                <a16:creationId xmlns:a16="http://schemas.microsoft.com/office/drawing/2014/main" id="{B84C8787-39DB-4958-AB32-4720B2DB41D8}"/>
              </a:ext>
            </a:extLst>
          </p:cNvPr>
          <p:cNvPicPr>
            <a:picLocks noChangeAspect="1"/>
          </p:cNvPicPr>
          <p:nvPr/>
        </p:nvPicPr>
        <p:blipFill rotWithShape="1">
          <a:blip r:embed="rId3"/>
          <a:srcRect t="5534"/>
          <a:stretch/>
        </p:blipFill>
        <p:spPr>
          <a:xfrm>
            <a:off x="4475872" y="2133600"/>
            <a:ext cx="7278859" cy="3865895"/>
          </a:xfrm>
          <a:prstGeom prst="rect">
            <a:avLst/>
          </a:prstGeom>
        </p:spPr>
      </p:pic>
      <p:sp>
        <p:nvSpPr>
          <p:cNvPr id="6" name="Rectangle 5">
            <a:extLst>
              <a:ext uri="{FF2B5EF4-FFF2-40B4-BE49-F238E27FC236}">
                <a16:creationId xmlns:a16="http://schemas.microsoft.com/office/drawing/2014/main" id="{49882DB6-69ED-4AFC-90C5-6484E9338E91}"/>
              </a:ext>
            </a:extLst>
          </p:cNvPr>
          <p:cNvSpPr/>
          <p:nvPr/>
        </p:nvSpPr>
        <p:spPr>
          <a:xfrm>
            <a:off x="4260006" y="4729775"/>
            <a:ext cx="7723955" cy="126972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411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D62CF9-C78E-4846-985F-08675DDACC15}"/>
              </a:ext>
            </a:extLst>
          </p:cNvPr>
          <p:cNvPicPr>
            <a:picLocks noChangeAspect="1"/>
          </p:cNvPicPr>
          <p:nvPr/>
        </p:nvPicPr>
        <p:blipFill rotWithShape="1">
          <a:blip r:embed="rId2"/>
          <a:srcRect l="33654" r="30900" b="-1"/>
          <a:stretch/>
        </p:blipFill>
        <p:spPr>
          <a:xfrm rot="16200000">
            <a:off x="5410200" y="-3429000"/>
            <a:ext cx="1371600" cy="85344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2" name="Title 1"/>
          <p:cNvSpPr>
            <a:spLocks noGrp="1"/>
          </p:cNvSpPr>
          <p:nvPr>
            <p:ph type="title"/>
          </p:nvPr>
        </p:nvSpPr>
        <p:spPr>
          <a:xfrm>
            <a:off x="1524000" y="323850"/>
            <a:ext cx="9144000" cy="914400"/>
          </a:xfrm>
        </p:spPr>
        <p:txBody>
          <a:bodyPr>
            <a:normAutofit/>
          </a:bodyPr>
          <a:lstStyle/>
          <a:p>
            <a:pPr algn="ctr"/>
            <a:r>
              <a:rPr lang="en-US" sz="4000" dirty="0">
                <a:highlight>
                  <a:srgbClr val="000000"/>
                </a:highlight>
              </a:rPr>
              <a:t>Vulnerability Assessment</a:t>
            </a:r>
            <a:endParaRPr sz="4000" dirty="0">
              <a:highlight>
                <a:srgbClr val="000000"/>
              </a:highlight>
            </a:endParaRPr>
          </a:p>
        </p:txBody>
      </p:sp>
      <p:sp>
        <p:nvSpPr>
          <p:cNvPr id="3" name="Content Placeholder 2">
            <a:extLst>
              <a:ext uri="{FF2B5EF4-FFF2-40B4-BE49-F238E27FC236}">
                <a16:creationId xmlns:a16="http://schemas.microsoft.com/office/drawing/2014/main" id="{D479FADB-472E-40AC-97A3-BAB487FF2A54}"/>
              </a:ext>
            </a:extLst>
          </p:cNvPr>
          <p:cNvSpPr>
            <a:spLocks noGrp="1"/>
          </p:cNvSpPr>
          <p:nvPr>
            <p:ph idx="1"/>
          </p:nvPr>
        </p:nvSpPr>
        <p:spPr>
          <a:xfrm>
            <a:off x="1524000" y="1695452"/>
            <a:ext cx="9144000" cy="4648200"/>
          </a:xfrm>
        </p:spPr>
        <p:txBody>
          <a:bodyPr>
            <a:normAutofit/>
          </a:bodyPr>
          <a:lstStyle/>
          <a:p>
            <a:r>
              <a:rPr lang="en-US" dirty="0">
                <a:latin typeface="Avenir Next LT Pro Light" panose="020B0304020202020204" pitchFamily="34" charset="0"/>
              </a:rPr>
              <a:t>In order to maintain a healthy system or network, vulnerability assessments are implemented regularly.</a:t>
            </a:r>
          </a:p>
          <a:p>
            <a:r>
              <a:rPr lang="en-US" dirty="0">
                <a:latin typeface="Avenir Next LT Pro Light" panose="020B0304020202020204" pitchFamily="34" charset="0"/>
              </a:rPr>
              <a:t>Vulnerability assessments identify vulnerabilities, rank them by severity, and  provide an advantage on exploits with a defined vulnerability report.</a:t>
            </a:r>
          </a:p>
          <a:p>
            <a:r>
              <a:rPr lang="en-US" dirty="0">
                <a:latin typeface="Avenir Next LT Pro Light" panose="020B0304020202020204" pitchFamily="34" charset="0"/>
              </a:rPr>
              <a:t>In this project the Nessus Essentials tool was used to perform a vulnerability assessment providing a report on the Linux Server, known as </a:t>
            </a:r>
            <a:r>
              <a:rPr lang="en-US" dirty="0" err="1">
                <a:latin typeface="Avenir Next LT Pro Light" panose="020B0304020202020204" pitchFamily="34" charset="0"/>
              </a:rPr>
              <a:t>MetaSploitable</a:t>
            </a:r>
            <a:r>
              <a:rPr lang="en-US" dirty="0">
                <a:latin typeface="Avenir Next LT Pro Light" panose="020B0304020202020204" pitchFamily="34" charset="0"/>
              </a:rPr>
              <a:t> VM.</a:t>
            </a:r>
          </a:p>
          <a:p>
            <a:r>
              <a:rPr lang="en-US" dirty="0">
                <a:latin typeface="Avenir Next LT Pro Light" panose="020B0304020202020204" pitchFamily="34" charset="0"/>
              </a:rPr>
              <a:t>The verified vulnerabilities in the next slides show a report of:</a:t>
            </a:r>
          </a:p>
          <a:p>
            <a:pPr lvl="1"/>
            <a:r>
              <a:rPr lang="en-US" dirty="0">
                <a:latin typeface="Avenir Next LT Pro Light" panose="020B0304020202020204" pitchFamily="34" charset="0"/>
              </a:rPr>
              <a:t>A critical, high, and medium severity rating along with their p</a:t>
            </a:r>
            <a:r>
              <a:rPr lang="en-US" sz="1800" dirty="0">
                <a:latin typeface="Avenir Next LT Pro Light" panose="020B0304020202020204" pitchFamily="34" charset="0"/>
              </a:rPr>
              <a:t>lugin name, risk factor, and other vital information that attackers can use to exploit a system</a:t>
            </a:r>
          </a:p>
          <a:p>
            <a:r>
              <a:rPr lang="en-US" dirty="0">
                <a:latin typeface="Avenir Next LT Pro Light" panose="020B0304020202020204" pitchFamily="34" charset="0"/>
              </a:rPr>
              <a:t>Questions are addressed as part of this project to further analyze vulnerability assessments and the tool that is used.</a:t>
            </a:r>
          </a:p>
        </p:txBody>
      </p:sp>
    </p:spTree>
    <p:extLst>
      <p:ext uri="{BB962C8B-B14F-4D97-AF65-F5344CB8AC3E}">
        <p14:creationId xmlns:p14="http://schemas.microsoft.com/office/powerpoint/2010/main" val="1475842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0B4676-C457-4CFD-A90A-CDBC5E199CEA}"/>
              </a:ext>
            </a:extLst>
          </p:cNvPr>
          <p:cNvPicPr>
            <a:picLocks noChangeAspect="1"/>
          </p:cNvPicPr>
          <p:nvPr/>
        </p:nvPicPr>
        <p:blipFill rotWithShape="1">
          <a:blip r:embed="rId2"/>
          <a:srcRect l="33654" r="30900" b="-1"/>
          <a:stretch/>
        </p:blipFill>
        <p:spPr>
          <a:xfrm rot="16200000">
            <a:off x="3612897" y="-3227949"/>
            <a:ext cx="1447800" cy="85344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381000" y="388768"/>
            <a:ext cx="5715000" cy="1287632"/>
          </a:xfrm>
        </p:spPr>
        <p:txBody>
          <a:bodyPr>
            <a:normAutofit/>
          </a:bodyPr>
          <a:lstStyle/>
          <a:p>
            <a:pPr algn="ctr"/>
            <a:r>
              <a:rPr lang="en-US" sz="4000" dirty="0">
                <a:highlight>
                  <a:srgbClr val="000000"/>
                </a:highlight>
              </a:rPr>
              <a:t>Active Buzzer Breadboard Layout</a:t>
            </a:r>
          </a:p>
        </p:txBody>
      </p:sp>
      <p:sp>
        <p:nvSpPr>
          <p:cNvPr id="3" name="Text Placeholder 6">
            <a:extLst>
              <a:ext uri="{FF2B5EF4-FFF2-40B4-BE49-F238E27FC236}">
                <a16:creationId xmlns:a16="http://schemas.microsoft.com/office/drawing/2014/main" id="{A1423CF3-58AB-4E10-A501-8844C7F718EC}"/>
              </a:ext>
            </a:extLst>
          </p:cNvPr>
          <p:cNvSpPr txBox="1">
            <a:spLocks/>
          </p:cNvSpPr>
          <p:nvPr/>
        </p:nvSpPr>
        <p:spPr>
          <a:xfrm>
            <a:off x="2088311" y="2599592"/>
            <a:ext cx="3200400" cy="3840332"/>
          </a:xfrm>
          <a:prstGeom prst="rect">
            <a:avLst/>
          </a:prstGeom>
        </p:spPr>
        <p:txBody>
          <a:bodyPr>
            <a:no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0" indent="0">
              <a:buNone/>
            </a:pPr>
            <a:r>
              <a:rPr lang="en-US" dirty="0">
                <a:solidFill>
                  <a:schemeClr val="tx1"/>
                </a:solidFill>
                <a:latin typeface="Avenir Next LT Pro Light" panose="020B0304020202020204" pitchFamily="34" charset="0"/>
              </a:rPr>
              <a:t>The picture shows:</a:t>
            </a:r>
          </a:p>
          <a:p>
            <a:pPr marL="285750" indent="-285750"/>
            <a:r>
              <a:rPr lang="en-US" dirty="0">
                <a:solidFill>
                  <a:schemeClr val="tx1"/>
                </a:solidFill>
                <a:latin typeface="Avenir Next LT Pro Light" panose="020B0304020202020204" pitchFamily="34" charset="0"/>
              </a:rPr>
              <a:t>ESP32</a:t>
            </a:r>
          </a:p>
          <a:p>
            <a:pPr marL="285750" indent="-285750"/>
            <a:r>
              <a:rPr lang="en-US" dirty="0">
                <a:solidFill>
                  <a:schemeClr val="tx1"/>
                </a:solidFill>
                <a:latin typeface="Avenir Next LT Pro Light" panose="020B0304020202020204" pitchFamily="34" charset="0"/>
              </a:rPr>
              <a:t>Passive buzzer</a:t>
            </a:r>
          </a:p>
          <a:p>
            <a:pPr marL="285750" indent="-285750"/>
            <a:r>
              <a:rPr lang="en-US" dirty="0">
                <a:solidFill>
                  <a:schemeClr val="tx1"/>
                </a:solidFill>
                <a:latin typeface="Avenir Next LT Pro Light" panose="020B0304020202020204" pitchFamily="34" charset="0"/>
              </a:rPr>
              <a:t>Active buzzer</a:t>
            </a:r>
          </a:p>
          <a:p>
            <a:pPr marL="285750" indent="-285750"/>
            <a:r>
              <a:rPr lang="en-US" dirty="0">
                <a:solidFill>
                  <a:schemeClr val="tx1"/>
                </a:solidFill>
                <a:latin typeface="Avenir Next LT Pro Light" panose="020B0304020202020204" pitchFamily="34" charset="0"/>
              </a:rPr>
              <a:t>Motion sensor</a:t>
            </a:r>
          </a:p>
          <a:p>
            <a:pPr marL="285750" indent="-285750"/>
            <a:r>
              <a:rPr lang="en-US" dirty="0">
                <a:solidFill>
                  <a:schemeClr val="tx1"/>
                </a:solidFill>
                <a:latin typeface="Avenir Next LT Pro Light" panose="020B0304020202020204" pitchFamily="34" charset="0"/>
              </a:rPr>
              <a:t>Wires</a:t>
            </a:r>
          </a:p>
        </p:txBody>
      </p:sp>
      <p:pic>
        <p:nvPicPr>
          <p:cNvPr id="2" name="Picture 1" descr="A close up of a device&#10;&#10;Description automatically generated">
            <a:extLst>
              <a:ext uri="{FF2B5EF4-FFF2-40B4-BE49-F238E27FC236}">
                <a16:creationId xmlns:a16="http://schemas.microsoft.com/office/drawing/2014/main" id="{6F9DC1E9-C913-459C-9CD4-CD07F33856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3290" y="18409"/>
            <a:ext cx="4337237" cy="6821181"/>
          </a:xfrm>
          <a:prstGeom prst="rect">
            <a:avLst/>
          </a:prstGeom>
        </p:spPr>
      </p:pic>
    </p:spTree>
    <p:extLst>
      <p:ext uri="{BB962C8B-B14F-4D97-AF65-F5344CB8AC3E}">
        <p14:creationId xmlns:p14="http://schemas.microsoft.com/office/powerpoint/2010/main" val="3338335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073632-A968-40D5-95C1-8B85B49AC3CE}"/>
              </a:ext>
            </a:extLst>
          </p:cNvPr>
          <p:cNvPicPr>
            <a:picLocks noChangeAspect="1"/>
          </p:cNvPicPr>
          <p:nvPr/>
        </p:nvPicPr>
        <p:blipFill rotWithShape="1">
          <a:blip r:embed="rId2"/>
          <a:srcRect l="33654" r="30900" b="-1"/>
          <a:stretch/>
        </p:blipFill>
        <p:spPr>
          <a:xfrm rot="16200000">
            <a:off x="5372100" y="-3323597"/>
            <a:ext cx="1447800" cy="85344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3332746" y="363205"/>
            <a:ext cx="5526505" cy="1143000"/>
          </a:xfrm>
        </p:spPr>
        <p:txBody>
          <a:bodyPr>
            <a:normAutofit fontScale="90000"/>
          </a:bodyPr>
          <a:lstStyle/>
          <a:p>
            <a:pPr algn="ctr"/>
            <a:r>
              <a:rPr lang="en-US" sz="4000" dirty="0">
                <a:highlight>
                  <a:srgbClr val="000000"/>
                </a:highlight>
              </a:rPr>
              <a:t>Active Buzzer System Output</a:t>
            </a:r>
          </a:p>
        </p:txBody>
      </p:sp>
      <p:sp>
        <p:nvSpPr>
          <p:cNvPr id="3" name="Text Placeholder 6">
            <a:extLst>
              <a:ext uri="{FF2B5EF4-FFF2-40B4-BE49-F238E27FC236}">
                <a16:creationId xmlns:a16="http://schemas.microsoft.com/office/drawing/2014/main" id="{785B584C-6A85-405B-9B9B-7DB9FB8FD2FB}"/>
              </a:ext>
            </a:extLst>
          </p:cNvPr>
          <p:cNvSpPr txBox="1">
            <a:spLocks/>
          </p:cNvSpPr>
          <p:nvPr/>
        </p:nvSpPr>
        <p:spPr>
          <a:xfrm>
            <a:off x="478749" y="3330338"/>
            <a:ext cx="3699176" cy="2357887"/>
          </a:xfrm>
          <a:prstGeom prst="rect">
            <a:avLst/>
          </a:prstGeom>
          <a:solidFill>
            <a:schemeClr val="bg1"/>
          </a:solidFill>
        </p:spPr>
        <p:txBody>
          <a:bodyPr>
            <a:no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0" indent="0">
              <a:buNone/>
            </a:pPr>
            <a:r>
              <a:rPr lang="en-US" dirty="0">
                <a:solidFill>
                  <a:schemeClr val="tx1"/>
                </a:solidFill>
                <a:latin typeface="Avenir Next LT Pro Light" panose="020B0304020202020204" pitchFamily="34" charset="0"/>
              </a:rPr>
              <a:t>The screenshot shows: </a:t>
            </a:r>
          </a:p>
          <a:p>
            <a:r>
              <a:rPr lang="en-US" dirty="0">
                <a:solidFill>
                  <a:schemeClr val="tx1"/>
                </a:solidFill>
                <a:latin typeface="Avenir Next LT Pro Light" panose="020B0304020202020204" pitchFamily="34" charset="0"/>
              </a:rPr>
              <a:t>1. “Motion detected” message</a:t>
            </a:r>
          </a:p>
          <a:p>
            <a:r>
              <a:rPr lang="en-US" dirty="0">
                <a:solidFill>
                  <a:schemeClr val="tx1"/>
                </a:solidFill>
                <a:latin typeface="Avenir Next LT Pro Light" panose="020B0304020202020204" pitchFamily="34" charset="0"/>
              </a:rPr>
              <a:t>2. Interruption source</a:t>
            </a:r>
          </a:p>
          <a:p>
            <a:r>
              <a:rPr lang="en-US" dirty="0">
                <a:solidFill>
                  <a:schemeClr val="tx1"/>
                </a:solidFill>
                <a:latin typeface="Avenir Next LT Pro Light" panose="020B0304020202020204" pitchFamily="34" charset="0"/>
              </a:rPr>
              <a:t>3. “Motion stopped” message</a:t>
            </a:r>
          </a:p>
        </p:txBody>
      </p:sp>
      <p:pic>
        <p:nvPicPr>
          <p:cNvPr id="2" name="Picture 1">
            <a:extLst>
              <a:ext uri="{FF2B5EF4-FFF2-40B4-BE49-F238E27FC236}">
                <a16:creationId xmlns:a16="http://schemas.microsoft.com/office/drawing/2014/main" id="{0D7C7EB2-16CD-4691-AD0F-F64CFBE660B8}"/>
              </a:ext>
            </a:extLst>
          </p:cNvPr>
          <p:cNvPicPr>
            <a:picLocks noChangeAspect="1"/>
          </p:cNvPicPr>
          <p:nvPr/>
        </p:nvPicPr>
        <p:blipFill rotWithShape="1">
          <a:blip r:embed="rId3"/>
          <a:srcRect t="5534"/>
          <a:stretch/>
        </p:blipFill>
        <p:spPr>
          <a:xfrm>
            <a:off x="4177925" y="1828800"/>
            <a:ext cx="7709276" cy="4094495"/>
          </a:xfrm>
          <a:prstGeom prst="rect">
            <a:avLst/>
          </a:prstGeom>
        </p:spPr>
      </p:pic>
      <p:sp>
        <p:nvSpPr>
          <p:cNvPr id="5" name="Rectangle 4">
            <a:extLst>
              <a:ext uri="{FF2B5EF4-FFF2-40B4-BE49-F238E27FC236}">
                <a16:creationId xmlns:a16="http://schemas.microsoft.com/office/drawing/2014/main" id="{45D9E52C-F081-43F3-9056-F78BE721CA74}"/>
              </a:ext>
            </a:extLst>
          </p:cNvPr>
          <p:cNvSpPr/>
          <p:nvPr/>
        </p:nvSpPr>
        <p:spPr>
          <a:xfrm>
            <a:off x="4003976" y="4509282"/>
            <a:ext cx="8188024" cy="1414013"/>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039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CD2B3E-4F58-4940-92E0-F1853DB264DE}"/>
              </a:ext>
            </a:extLst>
          </p:cNvPr>
          <p:cNvPicPr>
            <a:picLocks noChangeAspect="1"/>
          </p:cNvPicPr>
          <p:nvPr/>
        </p:nvPicPr>
        <p:blipFill rotWithShape="1">
          <a:blip r:embed="rId2"/>
          <a:srcRect l="33654" r="30900" b="-1"/>
          <a:stretch/>
        </p:blipFill>
        <p:spPr>
          <a:xfrm rot="16200000">
            <a:off x="5652407" y="-3671207"/>
            <a:ext cx="887186" cy="85344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2" name="Title 1"/>
          <p:cNvSpPr>
            <a:spLocks noGrp="1"/>
          </p:cNvSpPr>
          <p:nvPr>
            <p:ph type="title"/>
          </p:nvPr>
        </p:nvSpPr>
        <p:spPr>
          <a:xfrm>
            <a:off x="1524000" y="304800"/>
            <a:ext cx="9144000" cy="647700"/>
          </a:xfrm>
        </p:spPr>
        <p:txBody>
          <a:bodyPr>
            <a:noAutofit/>
          </a:bodyPr>
          <a:lstStyle/>
          <a:p>
            <a:pPr algn="ctr"/>
            <a:r>
              <a:rPr lang="en-US" sz="4000" dirty="0">
                <a:highlight>
                  <a:srgbClr val="000000"/>
                </a:highlight>
              </a:rPr>
              <a:t>Light Control System</a:t>
            </a:r>
          </a:p>
        </p:txBody>
      </p:sp>
      <p:sp>
        <p:nvSpPr>
          <p:cNvPr id="3" name="Content Placeholder 2">
            <a:extLst>
              <a:ext uri="{FF2B5EF4-FFF2-40B4-BE49-F238E27FC236}">
                <a16:creationId xmlns:a16="http://schemas.microsoft.com/office/drawing/2014/main" id="{D6AA27C0-A049-4B81-94B6-E3895677BF0E}"/>
              </a:ext>
            </a:extLst>
          </p:cNvPr>
          <p:cNvSpPr>
            <a:spLocks noGrp="1"/>
          </p:cNvSpPr>
          <p:nvPr>
            <p:ph idx="1"/>
          </p:nvPr>
        </p:nvSpPr>
        <p:spPr>
          <a:xfrm>
            <a:off x="533400" y="1039586"/>
            <a:ext cx="11125200" cy="5676900"/>
          </a:xfrm>
        </p:spPr>
        <p:txBody>
          <a:bodyPr>
            <a:noAutofit/>
          </a:bodyPr>
          <a:lstStyle/>
          <a:p>
            <a:r>
              <a:rPr lang="en-US" sz="1500" dirty="0">
                <a:latin typeface="Avenir Next LT Pro Light" panose="020B0304020202020204" pitchFamily="34" charset="0"/>
              </a:rPr>
              <a:t>Another aspect of physical security is lighting specifically standby lighting where lights are manually operated to light an area in the event of any suspicious activity.</a:t>
            </a:r>
          </a:p>
          <a:p>
            <a:r>
              <a:rPr lang="en-US" sz="1500" dirty="0">
                <a:latin typeface="Avenir Next LT Pro Light" panose="020B0304020202020204" pitchFamily="34" charset="0"/>
              </a:rPr>
              <a:t>In this case a home light system was created to keep light controls in a centralized area allowing the user to manually operate a living room and kitchen lights.</a:t>
            </a:r>
          </a:p>
          <a:p>
            <a:pPr lvl="1"/>
            <a:r>
              <a:rPr lang="en-US" sz="1500" dirty="0">
                <a:latin typeface="Avenir Next LT Pro Light" panose="020B0304020202020204" pitchFamily="34" charset="0"/>
              </a:rPr>
              <a:t>Then a bedroom light was added on as a challenge.</a:t>
            </a:r>
          </a:p>
          <a:p>
            <a:r>
              <a:rPr lang="en-US" sz="1500" dirty="0">
                <a:latin typeface="Avenir Next LT Pro Light" panose="020B0304020202020204" pitchFamily="34" charset="0"/>
              </a:rPr>
              <a:t> Components of this light control system included:</a:t>
            </a:r>
          </a:p>
          <a:p>
            <a:pPr lvl="1"/>
            <a:r>
              <a:rPr lang="en-US" sz="1500" dirty="0">
                <a:latin typeface="Avenir Next LT Pro Light" panose="020B0304020202020204" pitchFamily="34" charset="0"/>
              </a:rPr>
              <a:t>Yellow travel router &amp; HP laptop</a:t>
            </a:r>
          </a:p>
          <a:p>
            <a:pPr lvl="1"/>
            <a:r>
              <a:rPr lang="en-US" sz="1500" dirty="0">
                <a:latin typeface="Avenir Next LT Pro Light" panose="020B0304020202020204" pitchFamily="34" charset="0"/>
              </a:rPr>
              <a:t>An ESP32</a:t>
            </a:r>
          </a:p>
          <a:p>
            <a:pPr lvl="1"/>
            <a:r>
              <a:rPr lang="en-US" sz="1500" dirty="0">
                <a:latin typeface="Avenir Next LT Pro Light" panose="020B0304020202020204" pitchFamily="34" charset="0"/>
              </a:rPr>
              <a:t>Two red LED Lights </a:t>
            </a:r>
          </a:p>
          <a:p>
            <a:pPr lvl="2"/>
            <a:r>
              <a:rPr lang="en-US" sz="1500" dirty="0">
                <a:latin typeface="Avenir Next LT Pro Light" panose="020B0304020202020204" pitchFamily="34" charset="0"/>
              </a:rPr>
              <a:t>A third red LED light was added as a challenge for bedroom light </a:t>
            </a:r>
          </a:p>
          <a:p>
            <a:pPr lvl="1"/>
            <a:r>
              <a:rPr lang="en-US" sz="1500" dirty="0">
                <a:latin typeface="Avenir Next LT Pro Light" panose="020B0304020202020204" pitchFamily="34" charset="0"/>
              </a:rPr>
              <a:t>Two 220 Ohm Resistors </a:t>
            </a:r>
          </a:p>
          <a:p>
            <a:pPr lvl="2"/>
            <a:r>
              <a:rPr lang="en-US" sz="1500" dirty="0">
                <a:latin typeface="Avenir Next LT Pro Light" panose="020B0304020202020204" pitchFamily="34" charset="0"/>
              </a:rPr>
              <a:t>A third 220 Ohm resistor was added for the las led light</a:t>
            </a:r>
          </a:p>
          <a:p>
            <a:pPr lvl="1"/>
            <a:r>
              <a:rPr lang="en-US" sz="1500" dirty="0">
                <a:latin typeface="Avenir Next LT Pro Light" panose="020B0304020202020204" pitchFamily="34" charset="0"/>
              </a:rPr>
              <a:t>Wires</a:t>
            </a:r>
          </a:p>
          <a:p>
            <a:r>
              <a:rPr lang="en-US" sz="1500" dirty="0">
                <a:latin typeface="Avenir Next LT Pro Light" panose="020B0304020202020204" pitchFamily="34" charset="0"/>
              </a:rPr>
              <a:t>After setting up the components, the laptop was connected to the yellow travel router, The ESP32 was plugged into the HP laptop, and a code was added and run on the uPyCraft IDE.</a:t>
            </a:r>
          </a:p>
          <a:p>
            <a:r>
              <a:rPr lang="en-US" sz="1500" dirty="0">
                <a:latin typeface="Avenir Next LT Pro Light" panose="020B0304020202020204" pitchFamily="34" charset="0"/>
              </a:rPr>
              <a:t>A smartphone was used to connect to the yellow travel router, the ESP32 IP address (that was from the uPyCraft code output) was entered in the web address bar of the smart phone which then proceeded to the “Smart Light System” page.</a:t>
            </a:r>
          </a:p>
        </p:txBody>
      </p:sp>
    </p:spTree>
    <p:extLst>
      <p:ext uri="{BB962C8B-B14F-4D97-AF65-F5344CB8AC3E}">
        <p14:creationId xmlns:p14="http://schemas.microsoft.com/office/powerpoint/2010/main" val="2116190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DA1F23-1285-494D-99F6-A55C776DB45E}"/>
              </a:ext>
            </a:extLst>
          </p:cNvPr>
          <p:cNvPicPr>
            <a:picLocks noChangeAspect="1"/>
          </p:cNvPicPr>
          <p:nvPr/>
        </p:nvPicPr>
        <p:blipFill rotWithShape="1">
          <a:blip r:embed="rId2"/>
          <a:srcRect l="33654" r="30900" b="-1"/>
          <a:stretch/>
        </p:blipFill>
        <p:spPr>
          <a:xfrm rot="16200000">
            <a:off x="4762500" y="-3314700"/>
            <a:ext cx="1447800" cy="85344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2" name="Title 1"/>
          <p:cNvSpPr>
            <a:spLocks noGrp="1"/>
          </p:cNvSpPr>
          <p:nvPr>
            <p:ph type="title"/>
          </p:nvPr>
        </p:nvSpPr>
        <p:spPr>
          <a:xfrm>
            <a:off x="762000" y="762000"/>
            <a:ext cx="6400800" cy="723900"/>
          </a:xfrm>
        </p:spPr>
        <p:txBody>
          <a:bodyPr>
            <a:normAutofit fontScale="90000"/>
          </a:bodyPr>
          <a:lstStyle/>
          <a:p>
            <a:pPr algn="ctr"/>
            <a:r>
              <a:rPr lang="en-US" sz="4000" dirty="0">
                <a:highlight>
                  <a:srgbClr val="000000"/>
                </a:highlight>
              </a:rPr>
              <a:t>2-Light Breadboard Layout</a:t>
            </a:r>
            <a:endParaRPr sz="4000" dirty="0">
              <a:highlight>
                <a:srgbClr val="000000"/>
              </a:highlight>
            </a:endParaRPr>
          </a:p>
        </p:txBody>
      </p:sp>
      <p:sp>
        <p:nvSpPr>
          <p:cNvPr id="3" name="Content Placeholder 2"/>
          <p:cNvSpPr>
            <a:spLocks noGrp="1"/>
          </p:cNvSpPr>
          <p:nvPr>
            <p:ph sz="half" idx="1"/>
          </p:nvPr>
        </p:nvSpPr>
        <p:spPr>
          <a:xfrm>
            <a:off x="2362200" y="2133600"/>
            <a:ext cx="4343400" cy="4270375"/>
          </a:xfrm>
        </p:spPr>
        <p:txBody>
          <a:bodyPr>
            <a:normAutofit/>
          </a:bodyPr>
          <a:lstStyle/>
          <a:p>
            <a:r>
              <a:rPr lang="en-US" dirty="0">
                <a:latin typeface="Avenir Next LT Pro Light" panose="020B0304020202020204" pitchFamily="34" charset="0"/>
              </a:rPr>
              <a:t>ESP32</a:t>
            </a:r>
          </a:p>
          <a:p>
            <a:r>
              <a:rPr lang="en-US" dirty="0">
                <a:latin typeface="Avenir Next LT Pro Light" panose="020B0304020202020204" pitchFamily="34" charset="0"/>
              </a:rPr>
              <a:t>Two red LED Lights</a:t>
            </a:r>
          </a:p>
          <a:p>
            <a:r>
              <a:rPr lang="en-US" dirty="0">
                <a:latin typeface="Avenir Next LT Pro Light" panose="020B0304020202020204" pitchFamily="34" charset="0"/>
              </a:rPr>
              <a:t>Two 220 Ohm Resistors</a:t>
            </a:r>
          </a:p>
          <a:p>
            <a:r>
              <a:rPr lang="en-US" dirty="0">
                <a:latin typeface="Avenir Next LT Pro Light" panose="020B0304020202020204" pitchFamily="34" charset="0"/>
              </a:rPr>
              <a:t>Wires</a:t>
            </a:r>
            <a:endParaRPr dirty="0">
              <a:latin typeface="Avenir Next LT Pro Light" panose="020B0304020202020204" pitchFamily="34" charset="0"/>
            </a:endParaRPr>
          </a:p>
        </p:txBody>
      </p:sp>
      <p:pic>
        <p:nvPicPr>
          <p:cNvPr id="8" name="Picture 7">
            <a:extLst>
              <a:ext uri="{FF2B5EF4-FFF2-40B4-BE49-F238E27FC236}">
                <a16:creationId xmlns:a16="http://schemas.microsoft.com/office/drawing/2014/main" id="{BB5D060B-4C29-4F38-9E67-A840D3ECCC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760" b="21387"/>
          <a:stretch/>
        </p:blipFill>
        <p:spPr>
          <a:xfrm rot="5400000">
            <a:off x="4762500" y="2095500"/>
            <a:ext cx="6858000" cy="2667000"/>
          </a:xfrm>
          <a:prstGeom prst="rect">
            <a:avLst/>
          </a:prstGeom>
        </p:spPr>
      </p:pic>
    </p:spTree>
    <p:extLst>
      <p:ext uri="{BB962C8B-B14F-4D97-AF65-F5344CB8AC3E}">
        <p14:creationId xmlns:p14="http://schemas.microsoft.com/office/powerpoint/2010/main" val="4145261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638DA9-2AD8-42A4-BBAC-96E6C3108A0C}"/>
              </a:ext>
            </a:extLst>
          </p:cNvPr>
          <p:cNvPicPr>
            <a:picLocks noChangeAspect="1"/>
          </p:cNvPicPr>
          <p:nvPr/>
        </p:nvPicPr>
        <p:blipFill rotWithShape="1">
          <a:blip r:embed="rId2"/>
          <a:srcRect l="33654" r="30900" b="-1"/>
          <a:stretch/>
        </p:blipFill>
        <p:spPr>
          <a:xfrm rot="16200000">
            <a:off x="4167555" y="-3100754"/>
            <a:ext cx="1570892" cy="85344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2" name="Title 1"/>
          <p:cNvSpPr>
            <a:spLocks noGrp="1"/>
          </p:cNvSpPr>
          <p:nvPr>
            <p:ph type="title"/>
          </p:nvPr>
        </p:nvSpPr>
        <p:spPr>
          <a:xfrm>
            <a:off x="876300" y="656492"/>
            <a:ext cx="6172200" cy="1143000"/>
          </a:xfrm>
        </p:spPr>
        <p:txBody>
          <a:bodyPr>
            <a:noAutofit/>
          </a:bodyPr>
          <a:lstStyle/>
          <a:p>
            <a:pPr algn="ctr"/>
            <a:r>
              <a:rPr lang="en-US" sz="4000" dirty="0">
                <a:highlight>
                  <a:srgbClr val="000000"/>
                </a:highlight>
              </a:rPr>
              <a:t>2-Light Control Web Interface</a:t>
            </a:r>
            <a:endParaRPr sz="4000" dirty="0">
              <a:highlight>
                <a:srgbClr val="000000"/>
              </a:highlight>
            </a:endParaRPr>
          </a:p>
        </p:txBody>
      </p:sp>
      <p:sp>
        <p:nvSpPr>
          <p:cNvPr id="8" name="Content Placeholder 2">
            <a:extLst>
              <a:ext uri="{FF2B5EF4-FFF2-40B4-BE49-F238E27FC236}">
                <a16:creationId xmlns:a16="http://schemas.microsoft.com/office/drawing/2014/main" id="{752FFE0B-01CE-4B0F-A919-179E3DE1116D}"/>
              </a:ext>
            </a:extLst>
          </p:cNvPr>
          <p:cNvSpPr>
            <a:spLocks noGrp="1"/>
          </p:cNvSpPr>
          <p:nvPr>
            <p:ph sz="half" idx="1"/>
          </p:nvPr>
        </p:nvSpPr>
        <p:spPr>
          <a:xfrm>
            <a:off x="1257300" y="2436812"/>
            <a:ext cx="5791200" cy="3811588"/>
          </a:xfrm>
        </p:spPr>
        <p:txBody>
          <a:bodyPr>
            <a:normAutofit/>
          </a:bodyPr>
          <a:lstStyle/>
          <a:p>
            <a:r>
              <a:rPr lang="en-US" dirty="0">
                <a:latin typeface="Avenir Next LT Pro Light" panose="020B0304020202020204" pitchFamily="34" charset="0"/>
              </a:rPr>
              <a:t>The screenshot shows: </a:t>
            </a:r>
          </a:p>
          <a:p>
            <a:pPr lvl="1"/>
            <a:r>
              <a:rPr lang="en-US" sz="2000" dirty="0">
                <a:latin typeface="Avenir Next LT Pro Light" panose="020B0304020202020204" pitchFamily="34" charset="0"/>
              </a:rPr>
              <a:t>Living room button control light and kitchen button control light</a:t>
            </a:r>
          </a:p>
          <a:p>
            <a:pPr lvl="1"/>
            <a:r>
              <a:rPr lang="en-US" sz="2000" dirty="0">
                <a:latin typeface="Avenir Next LT Pro Light" panose="020B0304020202020204" pitchFamily="34" charset="0"/>
              </a:rPr>
              <a:t>Both living room and kitchen lights are switched to “ON”.</a:t>
            </a:r>
          </a:p>
          <a:p>
            <a:pPr lvl="1"/>
            <a:r>
              <a:rPr lang="en-US" sz="2000" dirty="0">
                <a:latin typeface="Avenir Next LT Pro Light" panose="020B0304020202020204" pitchFamily="34" charset="0"/>
              </a:rPr>
              <a:t>The IP address of the ESP32 is in the browser URL.</a:t>
            </a:r>
          </a:p>
        </p:txBody>
      </p:sp>
      <p:pic>
        <p:nvPicPr>
          <p:cNvPr id="7" name="Picture 6">
            <a:extLst>
              <a:ext uri="{FF2B5EF4-FFF2-40B4-BE49-F238E27FC236}">
                <a16:creationId xmlns:a16="http://schemas.microsoft.com/office/drawing/2014/main" id="{F8D639D0-30ED-4D35-843C-ABE7697E08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0"/>
            <a:ext cx="3168763" cy="6858000"/>
          </a:xfrm>
          <a:prstGeom prst="rect">
            <a:avLst/>
          </a:prstGeom>
        </p:spPr>
      </p:pic>
    </p:spTree>
    <p:extLst>
      <p:ext uri="{BB962C8B-B14F-4D97-AF65-F5344CB8AC3E}">
        <p14:creationId xmlns:p14="http://schemas.microsoft.com/office/powerpoint/2010/main" val="1153027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44513A-9400-4A91-A036-9AB1A6B923EE}"/>
              </a:ext>
            </a:extLst>
          </p:cNvPr>
          <p:cNvPicPr>
            <a:picLocks noChangeAspect="1"/>
          </p:cNvPicPr>
          <p:nvPr/>
        </p:nvPicPr>
        <p:blipFill rotWithShape="1">
          <a:blip r:embed="rId2"/>
          <a:srcRect l="33654" r="30900" b="-1"/>
          <a:stretch/>
        </p:blipFill>
        <p:spPr>
          <a:xfrm rot="16200000">
            <a:off x="4270131" y="-3121269"/>
            <a:ext cx="1447800" cy="8299938"/>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2" name="Title 1"/>
          <p:cNvSpPr>
            <a:spLocks noGrp="1"/>
          </p:cNvSpPr>
          <p:nvPr>
            <p:ph type="title"/>
          </p:nvPr>
        </p:nvSpPr>
        <p:spPr>
          <a:xfrm>
            <a:off x="844062" y="762000"/>
            <a:ext cx="5943600" cy="838200"/>
          </a:xfrm>
        </p:spPr>
        <p:txBody>
          <a:bodyPr>
            <a:normAutofit fontScale="90000"/>
          </a:bodyPr>
          <a:lstStyle/>
          <a:p>
            <a:pPr algn="ctr"/>
            <a:r>
              <a:rPr lang="en-US" sz="4000" dirty="0"/>
              <a:t>3-Light Breadboard Layout (challenge)</a:t>
            </a:r>
            <a:endParaRPr sz="4000" dirty="0"/>
          </a:p>
        </p:txBody>
      </p:sp>
      <p:sp>
        <p:nvSpPr>
          <p:cNvPr id="3" name="Text Placeholder 2"/>
          <p:cNvSpPr>
            <a:spLocks noGrp="1"/>
          </p:cNvSpPr>
          <p:nvPr>
            <p:ph type="body" idx="1"/>
          </p:nvPr>
        </p:nvSpPr>
        <p:spPr>
          <a:xfrm>
            <a:off x="2133600" y="2438400"/>
            <a:ext cx="3730869" cy="2141621"/>
          </a:xfrm>
        </p:spPr>
        <p:txBody>
          <a:bodyPr/>
          <a:lstStyle/>
          <a:p>
            <a:pPr marL="285750" indent="-285750">
              <a:buFont typeface="Arial" panose="020B0604020202020204" pitchFamily="34" charset="0"/>
              <a:buChar char="•"/>
            </a:pPr>
            <a:r>
              <a:rPr lang="en-US" dirty="0">
                <a:latin typeface="Avenir Next LT Pro Light" panose="020B0304020202020204" pitchFamily="34" charset="0"/>
              </a:rPr>
              <a:t>ESP32</a:t>
            </a:r>
          </a:p>
          <a:p>
            <a:pPr marL="285750" indent="-285750">
              <a:buFont typeface="Arial" panose="020B0604020202020204" pitchFamily="34" charset="0"/>
              <a:buChar char="•"/>
            </a:pPr>
            <a:r>
              <a:rPr lang="en-US" dirty="0">
                <a:latin typeface="Avenir Next LT Pro Light" panose="020B0304020202020204" pitchFamily="34" charset="0"/>
              </a:rPr>
              <a:t>Three red LED lights</a:t>
            </a:r>
          </a:p>
          <a:p>
            <a:pPr marL="285750" indent="-285750">
              <a:buFont typeface="Arial" panose="020B0604020202020204" pitchFamily="34" charset="0"/>
              <a:buChar char="•"/>
            </a:pPr>
            <a:r>
              <a:rPr lang="en-US" dirty="0">
                <a:latin typeface="Avenir Next LT Pro Light" panose="020B0304020202020204" pitchFamily="34" charset="0"/>
              </a:rPr>
              <a:t>Three 220 Ohm Resistors</a:t>
            </a:r>
          </a:p>
          <a:p>
            <a:pPr marL="285750" indent="-285750">
              <a:buFont typeface="Arial" panose="020B0604020202020204" pitchFamily="34" charset="0"/>
              <a:buChar char="•"/>
            </a:pPr>
            <a:r>
              <a:rPr lang="en-US" dirty="0">
                <a:latin typeface="Avenir Next LT Pro Light" panose="020B0304020202020204" pitchFamily="34" charset="0"/>
              </a:rPr>
              <a:t>Wires</a:t>
            </a:r>
          </a:p>
          <a:p>
            <a:endParaRPr dirty="0"/>
          </a:p>
        </p:txBody>
      </p:sp>
      <p:pic>
        <p:nvPicPr>
          <p:cNvPr id="5" name="Picture 4" descr="A picture containing game, table&#10;&#10;Description automatically generated">
            <a:extLst>
              <a:ext uri="{FF2B5EF4-FFF2-40B4-BE49-F238E27FC236}">
                <a16:creationId xmlns:a16="http://schemas.microsoft.com/office/drawing/2014/main" id="{2979C758-3A4A-43C2-A930-079C49CDCA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222" t="28705" b="22713"/>
          <a:stretch/>
        </p:blipFill>
        <p:spPr>
          <a:xfrm rot="5400000">
            <a:off x="4343181" y="2057182"/>
            <a:ext cx="6785170" cy="2816467"/>
          </a:xfrm>
          <a:prstGeom prst="rect">
            <a:avLst/>
          </a:prstGeom>
        </p:spPr>
      </p:pic>
    </p:spTree>
    <p:extLst>
      <p:ext uri="{BB962C8B-B14F-4D97-AF65-F5344CB8AC3E}">
        <p14:creationId xmlns:p14="http://schemas.microsoft.com/office/powerpoint/2010/main" val="3444435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C8E6CA-9921-40AA-8175-B4DC8ADF4816}"/>
              </a:ext>
            </a:extLst>
          </p:cNvPr>
          <p:cNvPicPr>
            <a:picLocks noChangeAspect="1"/>
          </p:cNvPicPr>
          <p:nvPr/>
        </p:nvPicPr>
        <p:blipFill rotWithShape="1">
          <a:blip r:embed="rId2"/>
          <a:srcRect l="33654" r="30900" b="-1"/>
          <a:stretch/>
        </p:blipFill>
        <p:spPr>
          <a:xfrm rot="16200000">
            <a:off x="4457700" y="-3131820"/>
            <a:ext cx="1447800" cy="85344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2" name="Title 1"/>
          <p:cNvSpPr>
            <a:spLocks noGrp="1"/>
          </p:cNvSpPr>
          <p:nvPr>
            <p:ph type="title"/>
          </p:nvPr>
        </p:nvSpPr>
        <p:spPr>
          <a:xfrm>
            <a:off x="470095" y="716280"/>
            <a:ext cx="6324600" cy="838200"/>
          </a:xfrm>
        </p:spPr>
        <p:txBody>
          <a:bodyPr>
            <a:normAutofit fontScale="90000"/>
          </a:bodyPr>
          <a:lstStyle/>
          <a:p>
            <a:pPr algn="ctr"/>
            <a:r>
              <a:rPr lang="en-US" sz="4000" dirty="0"/>
              <a:t>3-Light Breadboard Layout (challenge)</a:t>
            </a:r>
            <a:endParaRPr sz="4000" dirty="0"/>
          </a:p>
        </p:txBody>
      </p:sp>
      <p:pic>
        <p:nvPicPr>
          <p:cNvPr id="4" name="Picture 3">
            <a:extLst>
              <a:ext uri="{FF2B5EF4-FFF2-40B4-BE49-F238E27FC236}">
                <a16:creationId xmlns:a16="http://schemas.microsoft.com/office/drawing/2014/main" id="{D63EE757-591F-47AD-B850-694E298E74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6347" y="-10551"/>
            <a:ext cx="3168763" cy="6858000"/>
          </a:xfrm>
          <a:prstGeom prst="rect">
            <a:avLst/>
          </a:prstGeom>
        </p:spPr>
      </p:pic>
      <p:sp>
        <p:nvSpPr>
          <p:cNvPr id="5" name="Content Placeholder 2">
            <a:extLst>
              <a:ext uri="{FF2B5EF4-FFF2-40B4-BE49-F238E27FC236}">
                <a16:creationId xmlns:a16="http://schemas.microsoft.com/office/drawing/2014/main" id="{D7E76D0B-25EF-4944-8515-460797D7ADB1}"/>
              </a:ext>
            </a:extLst>
          </p:cNvPr>
          <p:cNvSpPr>
            <a:spLocks noGrp="1"/>
          </p:cNvSpPr>
          <p:nvPr>
            <p:ph type="body" idx="1"/>
          </p:nvPr>
        </p:nvSpPr>
        <p:spPr>
          <a:xfrm>
            <a:off x="1155895" y="2057400"/>
            <a:ext cx="4953000" cy="3200400"/>
          </a:xfrm>
        </p:spPr>
        <p:txBody>
          <a:bodyPr>
            <a:noAutofit/>
          </a:bodyPr>
          <a:lstStyle/>
          <a:p>
            <a:pPr marL="457200" indent="-457200">
              <a:buFont typeface="Arial" panose="020B0604020202020204" pitchFamily="34" charset="0"/>
              <a:buChar char="•"/>
            </a:pPr>
            <a:r>
              <a:rPr lang="en-US" dirty="0">
                <a:latin typeface="Avenir Next LT Pro Light" panose="020B0304020202020204" pitchFamily="34" charset="0"/>
              </a:rPr>
              <a:t>The screenshot shows: </a:t>
            </a:r>
          </a:p>
          <a:p>
            <a:pPr marL="914400" lvl="1" indent="-457200">
              <a:buFont typeface="Arial" panose="020B0604020202020204" pitchFamily="34" charset="0"/>
              <a:buChar char="•"/>
            </a:pPr>
            <a:r>
              <a:rPr lang="en-US" dirty="0">
                <a:latin typeface="Avenir Next LT Pro Light" panose="020B0304020202020204" pitchFamily="34" charset="0"/>
              </a:rPr>
              <a:t>Living room button control light, kitchen button control light, and bedroom button control light.</a:t>
            </a:r>
          </a:p>
          <a:p>
            <a:pPr marL="914400" lvl="1" indent="-457200">
              <a:buFont typeface="Arial" panose="020B0604020202020204" pitchFamily="34" charset="0"/>
              <a:buChar char="•"/>
            </a:pPr>
            <a:r>
              <a:rPr lang="en-US" dirty="0">
                <a:latin typeface="Avenir Next LT Pro Light" panose="020B0304020202020204" pitchFamily="34" charset="0"/>
              </a:rPr>
              <a:t>The living room, kitchen, and bedroom lights are switched to “ON”.</a:t>
            </a:r>
          </a:p>
          <a:p>
            <a:pPr marL="914400" lvl="1" indent="-457200">
              <a:buFont typeface="Arial" panose="020B0604020202020204" pitchFamily="34" charset="0"/>
              <a:buChar char="•"/>
            </a:pPr>
            <a:r>
              <a:rPr lang="en-US" dirty="0">
                <a:latin typeface="Avenir Next LT Pro Light" panose="020B0304020202020204" pitchFamily="34" charset="0"/>
              </a:rPr>
              <a:t>The IP address of the ESP32 is in the browser URL.</a:t>
            </a:r>
          </a:p>
        </p:txBody>
      </p:sp>
    </p:spTree>
    <p:extLst>
      <p:ext uri="{BB962C8B-B14F-4D97-AF65-F5344CB8AC3E}">
        <p14:creationId xmlns:p14="http://schemas.microsoft.com/office/powerpoint/2010/main" val="1891031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017E7C-06AA-41F8-B7D4-C9D188DC7471}"/>
              </a:ext>
            </a:extLst>
          </p:cNvPr>
          <p:cNvPicPr>
            <a:picLocks noChangeAspect="1"/>
          </p:cNvPicPr>
          <p:nvPr/>
        </p:nvPicPr>
        <p:blipFill rotWithShape="1">
          <a:blip r:embed="rId2"/>
          <a:srcRect l="33654" r="30900" b="-1"/>
          <a:stretch/>
        </p:blipFill>
        <p:spPr>
          <a:xfrm rot="16200000">
            <a:off x="5486400" y="-3505200"/>
            <a:ext cx="1219200" cy="85344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1524000" y="342900"/>
            <a:ext cx="9144000" cy="838200"/>
          </a:xfrm>
        </p:spPr>
        <p:txBody>
          <a:bodyPr>
            <a:normAutofit/>
          </a:bodyPr>
          <a:lstStyle/>
          <a:p>
            <a:pPr algn="ctr"/>
            <a:r>
              <a:rPr lang="en-US" sz="4000" dirty="0">
                <a:highlight>
                  <a:srgbClr val="000000"/>
                </a:highlight>
              </a:rPr>
              <a:t>Challenges In The Project</a:t>
            </a:r>
          </a:p>
        </p:txBody>
      </p:sp>
      <p:sp>
        <p:nvSpPr>
          <p:cNvPr id="2" name="Content Placeholder 1">
            <a:extLst>
              <a:ext uri="{FF2B5EF4-FFF2-40B4-BE49-F238E27FC236}">
                <a16:creationId xmlns:a16="http://schemas.microsoft.com/office/drawing/2014/main" id="{CF25DF37-8A99-42DE-B00C-C2CE326D2CBF}"/>
              </a:ext>
            </a:extLst>
          </p:cNvPr>
          <p:cNvSpPr>
            <a:spLocks noGrp="1"/>
          </p:cNvSpPr>
          <p:nvPr>
            <p:ph idx="1"/>
          </p:nvPr>
        </p:nvSpPr>
        <p:spPr>
          <a:xfrm>
            <a:off x="1752600" y="1581448"/>
            <a:ext cx="9144000" cy="4724400"/>
          </a:xfrm>
        </p:spPr>
        <p:txBody>
          <a:bodyPr/>
          <a:lstStyle/>
          <a:p>
            <a:r>
              <a:rPr lang="en-US" dirty="0">
                <a:latin typeface="Avenir Next LT Pro Light" panose="020B0304020202020204" pitchFamily="34" charset="0"/>
              </a:rPr>
              <a:t>One minor challenge occurred during the “Smart light control system” project.</a:t>
            </a:r>
          </a:p>
          <a:p>
            <a:r>
              <a:rPr lang="en-US" dirty="0">
                <a:latin typeface="Avenir Next LT Pro Light" panose="020B0304020202020204" pitchFamily="34" charset="0"/>
              </a:rPr>
              <a:t>When reaching the point of using the ESP32 IP address in the smart phone’s web address bar the connection was unsuccessful. </a:t>
            </a:r>
          </a:p>
          <a:p>
            <a:r>
              <a:rPr lang="en-US" dirty="0">
                <a:latin typeface="Avenir Next LT Pro Light" panose="020B0304020202020204" pitchFamily="34" charset="0"/>
              </a:rPr>
              <a:t>Steps take to address this issue were:</a:t>
            </a:r>
          </a:p>
          <a:p>
            <a:pPr lvl="1"/>
            <a:r>
              <a:rPr lang="en-US" sz="2000" dirty="0">
                <a:latin typeface="Avenir Next LT Pro Light" panose="020B0304020202020204" pitchFamily="34" charset="0"/>
              </a:rPr>
              <a:t> Verifying the connection between the phone and the yellow travel router.</a:t>
            </a:r>
          </a:p>
          <a:p>
            <a:pPr lvl="1"/>
            <a:r>
              <a:rPr lang="en-US" sz="2000" dirty="0">
                <a:latin typeface="Avenir Next LT Pro Light" panose="020B0304020202020204" pitchFamily="34" charset="0"/>
              </a:rPr>
              <a:t>Verifying the code to make sure the correct login information was entered in.</a:t>
            </a:r>
          </a:p>
          <a:p>
            <a:pPr lvl="1"/>
            <a:r>
              <a:rPr lang="en-US" sz="2000" dirty="0">
                <a:latin typeface="Avenir Next LT Pro Light" panose="020B0304020202020204" pitchFamily="34" charset="0"/>
              </a:rPr>
              <a:t>Lastly disconnecting the cellular data from the smart phone.</a:t>
            </a:r>
          </a:p>
          <a:p>
            <a:r>
              <a:rPr lang="en-US" dirty="0">
                <a:latin typeface="Avenir Next LT Pro Light" panose="020B0304020202020204" pitchFamily="34" charset="0"/>
              </a:rPr>
              <a:t>After following through these steps, the ESP32 IP address was reentered and the “Smart light System” page loaded.</a:t>
            </a:r>
          </a:p>
          <a:p>
            <a:endParaRPr lang="en-US" dirty="0">
              <a:latin typeface="Avenir Next LT Pro Light" panose="020B0304020202020204" pitchFamily="34" charset="0"/>
            </a:endParaRPr>
          </a:p>
        </p:txBody>
      </p:sp>
      <p:sp>
        <p:nvSpPr>
          <p:cNvPr id="7" name="Rectangle 6">
            <a:extLst>
              <a:ext uri="{FF2B5EF4-FFF2-40B4-BE49-F238E27FC236}">
                <a16:creationId xmlns:a16="http://schemas.microsoft.com/office/drawing/2014/main" id="{46CB45F5-AFAB-4FCB-A917-41D4691151F5}"/>
              </a:ext>
            </a:extLst>
          </p:cNvPr>
          <p:cNvSpPr/>
          <p:nvPr/>
        </p:nvSpPr>
        <p:spPr>
          <a:xfrm>
            <a:off x="1295400" y="1489714"/>
            <a:ext cx="9829800" cy="4907868"/>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6359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587191-FF28-4DAD-B98F-BA756DBAD62F}"/>
              </a:ext>
            </a:extLst>
          </p:cNvPr>
          <p:cNvPicPr>
            <a:picLocks noChangeAspect="1"/>
          </p:cNvPicPr>
          <p:nvPr/>
        </p:nvPicPr>
        <p:blipFill rotWithShape="1">
          <a:blip r:embed="rId2"/>
          <a:srcRect l="33654" r="30900" b="-1"/>
          <a:stretch/>
        </p:blipFill>
        <p:spPr>
          <a:xfrm rot="16200000">
            <a:off x="5372100" y="-3390900"/>
            <a:ext cx="1447800" cy="85344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1529862" y="342900"/>
            <a:ext cx="9144000" cy="838200"/>
          </a:xfrm>
        </p:spPr>
        <p:txBody>
          <a:bodyPr>
            <a:normAutofit/>
          </a:bodyPr>
          <a:lstStyle/>
          <a:p>
            <a:pPr algn="ctr"/>
            <a:r>
              <a:rPr lang="en-US" sz="4000" dirty="0">
                <a:highlight>
                  <a:srgbClr val="000000"/>
                </a:highlight>
              </a:rPr>
              <a:t>Career Skills Obtained</a:t>
            </a:r>
          </a:p>
        </p:txBody>
      </p:sp>
      <p:sp>
        <p:nvSpPr>
          <p:cNvPr id="2" name="Content Placeholder 1">
            <a:extLst>
              <a:ext uri="{FF2B5EF4-FFF2-40B4-BE49-F238E27FC236}">
                <a16:creationId xmlns:a16="http://schemas.microsoft.com/office/drawing/2014/main" id="{817C31BC-EB7A-489F-B0A4-57151A3061EF}"/>
              </a:ext>
            </a:extLst>
          </p:cNvPr>
          <p:cNvSpPr>
            <a:spLocks noGrp="1"/>
          </p:cNvSpPr>
          <p:nvPr>
            <p:ph idx="1"/>
          </p:nvPr>
        </p:nvSpPr>
        <p:spPr>
          <a:xfrm>
            <a:off x="1529862" y="1931668"/>
            <a:ext cx="9144000" cy="4000500"/>
          </a:xfrm>
        </p:spPr>
        <p:txBody>
          <a:bodyPr>
            <a:normAutofit lnSpcReduction="10000"/>
          </a:bodyPr>
          <a:lstStyle/>
          <a:p>
            <a:r>
              <a:rPr lang="en-US" dirty="0"/>
              <a:t>Problem solving skills – Solving the issue that occurred during the “Light control system” project.</a:t>
            </a:r>
          </a:p>
          <a:p>
            <a:r>
              <a:rPr lang="en-US" dirty="0"/>
              <a:t>Communication skills – Communicating and helping other peers who had issues on any of the projects that were in this course. </a:t>
            </a:r>
          </a:p>
          <a:p>
            <a:r>
              <a:rPr lang="en-US" dirty="0"/>
              <a:t>Network security skills – When using </a:t>
            </a:r>
            <a:r>
              <a:rPr lang="en-US" dirty="0" err="1"/>
              <a:t>nmap</a:t>
            </a:r>
            <a:r>
              <a:rPr lang="en-US" dirty="0"/>
              <a:t> to verify active network connections and using iptables firewall to minimize open ports in Kali Linux VM.</a:t>
            </a:r>
          </a:p>
          <a:p>
            <a:pPr lvl="1"/>
            <a:r>
              <a:rPr lang="en-US" sz="1800" dirty="0"/>
              <a:t>When implementing a Multi-factor Authentication, Asymmetric Key Encryption, and Password Policy Enforcement</a:t>
            </a:r>
            <a:endParaRPr lang="en-US" dirty="0"/>
          </a:p>
          <a:p>
            <a:r>
              <a:rPr lang="en-US" dirty="0"/>
              <a:t>Programming – Editing the uPyCraft IDE code to control 3 lights. </a:t>
            </a:r>
          </a:p>
          <a:p>
            <a:r>
              <a:rPr lang="en-US" dirty="0"/>
              <a:t>Risk analysis and mitigation skills – Using Nessus Essentials with vulnerability assessments. </a:t>
            </a:r>
          </a:p>
        </p:txBody>
      </p:sp>
      <p:sp>
        <p:nvSpPr>
          <p:cNvPr id="5" name="Rectangle 4">
            <a:extLst>
              <a:ext uri="{FF2B5EF4-FFF2-40B4-BE49-F238E27FC236}">
                <a16:creationId xmlns:a16="http://schemas.microsoft.com/office/drawing/2014/main" id="{92093CE3-F311-4936-8140-CCEB084624F6}"/>
              </a:ext>
            </a:extLst>
          </p:cNvPr>
          <p:cNvSpPr/>
          <p:nvPr/>
        </p:nvSpPr>
        <p:spPr>
          <a:xfrm>
            <a:off x="1142413" y="1729738"/>
            <a:ext cx="9830387" cy="4404361"/>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732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7C715D-5CCB-4EAA-892F-A4668A9D9B18}"/>
              </a:ext>
            </a:extLst>
          </p:cNvPr>
          <p:cNvPicPr>
            <a:picLocks noChangeAspect="1"/>
          </p:cNvPicPr>
          <p:nvPr/>
        </p:nvPicPr>
        <p:blipFill rotWithShape="1">
          <a:blip r:embed="rId2"/>
          <a:srcRect l="33654" r="30900" b="-1"/>
          <a:stretch/>
        </p:blipFill>
        <p:spPr>
          <a:xfrm rot="16200000">
            <a:off x="2093676" y="-722076"/>
            <a:ext cx="1482090" cy="4755042"/>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7" name="Title 6">
            <a:extLst>
              <a:ext uri="{FF2B5EF4-FFF2-40B4-BE49-F238E27FC236}">
                <a16:creationId xmlns:a16="http://schemas.microsoft.com/office/drawing/2014/main" id="{79D96342-0AFD-44A6-AE6A-09192CB88355}"/>
              </a:ext>
            </a:extLst>
          </p:cNvPr>
          <p:cNvSpPr>
            <a:spLocks noGrp="1"/>
          </p:cNvSpPr>
          <p:nvPr>
            <p:ph type="ctrTitle"/>
          </p:nvPr>
        </p:nvSpPr>
        <p:spPr>
          <a:xfrm>
            <a:off x="777320" y="1143000"/>
            <a:ext cx="4114800" cy="982980"/>
          </a:xfrm>
        </p:spPr>
        <p:txBody>
          <a:bodyPr/>
          <a:lstStyle/>
          <a:p>
            <a:r>
              <a:rPr lang="en-US" dirty="0">
                <a:highlight>
                  <a:srgbClr val="000000"/>
                </a:highlight>
              </a:rPr>
              <a:t>Conclusion</a:t>
            </a:r>
          </a:p>
        </p:txBody>
      </p:sp>
      <p:sp>
        <p:nvSpPr>
          <p:cNvPr id="15" name="Subtitle 2">
            <a:extLst>
              <a:ext uri="{FF2B5EF4-FFF2-40B4-BE49-F238E27FC236}">
                <a16:creationId xmlns:a16="http://schemas.microsoft.com/office/drawing/2014/main" id="{0B671546-B72A-471E-AFF9-BAE2AA495D49}"/>
              </a:ext>
            </a:extLst>
          </p:cNvPr>
          <p:cNvSpPr>
            <a:spLocks noGrp="1"/>
          </p:cNvSpPr>
          <p:nvPr>
            <p:ph type="subTitle" idx="1"/>
          </p:nvPr>
        </p:nvSpPr>
        <p:spPr>
          <a:xfrm>
            <a:off x="152400" y="3200400"/>
            <a:ext cx="12039600" cy="2514600"/>
          </a:xfrm>
        </p:spPr>
        <p:txBody>
          <a:bodyPr>
            <a:noAutofit/>
          </a:bodyPr>
          <a:lstStyle/>
          <a:p>
            <a:pPr marL="342900" indent="-342900">
              <a:buFont typeface="Arial" panose="020B0604020202020204" pitchFamily="34" charset="0"/>
              <a:buChar char="•"/>
            </a:pPr>
            <a:r>
              <a:rPr lang="en-US" sz="1800" dirty="0"/>
              <a:t>Network security as well as physical security are important when it comes to organizations and protecting their data assets.</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Without these two types of security organizations are vulnerable to threats.</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This project implemented several aspects of network security using Linux based VMs</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As well as implementing a few aspects of physical security by creating a home security and light control system. </a:t>
            </a:r>
          </a:p>
          <a:p>
            <a:pPr algn="ctr"/>
            <a:r>
              <a:rPr lang="en-US" sz="1800" dirty="0"/>
              <a:t>Thank you!</a:t>
            </a:r>
          </a:p>
        </p:txBody>
      </p:sp>
    </p:spTree>
    <p:extLst>
      <p:ext uri="{BB962C8B-B14F-4D97-AF65-F5344CB8AC3E}">
        <p14:creationId xmlns:p14="http://schemas.microsoft.com/office/powerpoint/2010/main" val="158368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32E446-9D34-4301-868F-5F6E5AFFAE5F}"/>
              </a:ext>
            </a:extLst>
          </p:cNvPr>
          <p:cNvPicPr>
            <a:picLocks noChangeAspect="1"/>
          </p:cNvPicPr>
          <p:nvPr/>
        </p:nvPicPr>
        <p:blipFill rotWithShape="1">
          <a:blip r:embed="rId2"/>
          <a:srcRect l="33654" r="30900" b="-1"/>
          <a:stretch/>
        </p:blipFill>
        <p:spPr>
          <a:xfrm rot="16200000">
            <a:off x="6278479" y="-2087480"/>
            <a:ext cx="1600200" cy="9432758"/>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2" name="Title 1"/>
          <p:cNvSpPr>
            <a:spLocks noGrp="1"/>
          </p:cNvSpPr>
          <p:nvPr>
            <p:ph type="title"/>
          </p:nvPr>
        </p:nvSpPr>
        <p:spPr>
          <a:xfrm>
            <a:off x="7772400" y="1676399"/>
            <a:ext cx="3962400" cy="1752600"/>
          </a:xfrm>
        </p:spPr>
        <p:txBody>
          <a:bodyPr>
            <a:normAutofit fontScale="90000"/>
          </a:bodyPr>
          <a:lstStyle/>
          <a:p>
            <a:pPr algn="ctr"/>
            <a:r>
              <a:rPr lang="en-US" sz="4000" dirty="0">
                <a:highlight>
                  <a:srgbClr val="000000"/>
                </a:highlight>
              </a:rPr>
              <a:t>A Vulnerability of Critical Severity Rating</a:t>
            </a:r>
          </a:p>
        </p:txBody>
      </p:sp>
      <p:pic>
        <p:nvPicPr>
          <p:cNvPr id="5" name="Picture 4">
            <a:extLst>
              <a:ext uri="{FF2B5EF4-FFF2-40B4-BE49-F238E27FC236}">
                <a16:creationId xmlns:a16="http://schemas.microsoft.com/office/drawing/2014/main" id="{61CE3346-F59B-4E83-B62F-0EAA133981DE}"/>
              </a:ext>
            </a:extLst>
          </p:cNvPr>
          <p:cNvPicPr>
            <a:picLocks noChangeAspect="1"/>
          </p:cNvPicPr>
          <p:nvPr/>
        </p:nvPicPr>
        <p:blipFill rotWithShape="1">
          <a:blip r:embed="rId3"/>
          <a:srcRect l="15175" t="4827" r="16491" b="707"/>
          <a:stretch/>
        </p:blipFill>
        <p:spPr>
          <a:xfrm>
            <a:off x="762000" y="954199"/>
            <a:ext cx="6368192" cy="4949601"/>
          </a:xfrm>
          <a:prstGeom prst="rect">
            <a:avLst/>
          </a:prstGeom>
        </p:spPr>
      </p:pic>
    </p:spTree>
    <p:extLst>
      <p:ext uri="{BB962C8B-B14F-4D97-AF65-F5344CB8AC3E}">
        <p14:creationId xmlns:p14="http://schemas.microsoft.com/office/powerpoint/2010/main" val="3279241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5D1185-D055-4A7D-81F6-B3CFBE785834}"/>
              </a:ext>
            </a:extLst>
          </p:cNvPr>
          <p:cNvPicPr>
            <a:picLocks noChangeAspect="1"/>
          </p:cNvPicPr>
          <p:nvPr/>
        </p:nvPicPr>
        <p:blipFill rotWithShape="1">
          <a:blip r:embed="rId2"/>
          <a:srcRect l="33654" r="30900" b="-1"/>
          <a:stretch/>
        </p:blipFill>
        <p:spPr>
          <a:xfrm rot="16200000">
            <a:off x="6025500" y="-2288606"/>
            <a:ext cx="1683645" cy="9924644"/>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2" name="Title 1"/>
          <p:cNvSpPr>
            <a:spLocks noGrp="1"/>
          </p:cNvSpPr>
          <p:nvPr>
            <p:ph type="title"/>
          </p:nvPr>
        </p:nvSpPr>
        <p:spPr>
          <a:xfrm>
            <a:off x="7620000" y="1745355"/>
            <a:ext cx="3962400" cy="1752600"/>
          </a:xfrm>
        </p:spPr>
        <p:txBody>
          <a:bodyPr>
            <a:normAutofit fontScale="90000"/>
          </a:bodyPr>
          <a:lstStyle/>
          <a:p>
            <a:pPr algn="ctr"/>
            <a:r>
              <a:rPr lang="en-US" sz="4000" dirty="0">
                <a:highlight>
                  <a:srgbClr val="000000"/>
                </a:highlight>
              </a:rPr>
              <a:t>A Vulnerability of High Severity Rating</a:t>
            </a:r>
          </a:p>
        </p:txBody>
      </p:sp>
      <p:pic>
        <p:nvPicPr>
          <p:cNvPr id="10" name="Picture 9">
            <a:extLst>
              <a:ext uri="{FF2B5EF4-FFF2-40B4-BE49-F238E27FC236}">
                <a16:creationId xmlns:a16="http://schemas.microsoft.com/office/drawing/2014/main" id="{E167B683-EB37-48B6-9D9E-F2F7AEA509BC}"/>
              </a:ext>
            </a:extLst>
          </p:cNvPr>
          <p:cNvPicPr>
            <a:picLocks noChangeAspect="1"/>
          </p:cNvPicPr>
          <p:nvPr/>
        </p:nvPicPr>
        <p:blipFill rotWithShape="1">
          <a:blip r:embed="rId3"/>
          <a:srcRect l="15000" t="5534" r="16667"/>
          <a:stretch/>
        </p:blipFill>
        <p:spPr>
          <a:xfrm>
            <a:off x="734901" y="990600"/>
            <a:ext cx="6451961" cy="5014711"/>
          </a:xfrm>
          <a:prstGeom prst="rect">
            <a:avLst/>
          </a:prstGeom>
        </p:spPr>
      </p:pic>
    </p:spTree>
    <p:extLst>
      <p:ext uri="{BB962C8B-B14F-4D97-AF65-F5344CB8AC3E}">
        <p14:creationId xmlns:p14="http://schemas.microsoft.com/office/powerpoint/2010/main" val="1857640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36D051-6C40-43FD-88AE-D028AB12EBFF}"/>
              </a:ext>
            </a:extLst>
          </p:cNvPr>
          <p:cNvPicPr>
            <a:picLocks noChangeAspect="1"/>
          </p:cNvPicPr>
          <p:nvPr/>
        </p:nvPicPr>
        <p:blipFill rotWithShape="1">
          <a:blip r:embed="rId2"/>
          <a:srcRect l="33654" r="30900" b="-1"/>
          <a:stretch/>
        </p:blipFill>
        <p:spPr>
          <a:xfrm rot="16200000">
            <a:off x="6643869" y="-2062973"/>
            <a:ext cx="1600200" cy="9432758"/>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2" name="Title 1"/>
          <p:cNvSpPr>
            <a:spLocks noGrp="1"/>
          </p:cNvSpPr>
          <p:nvPr>
            <p:ph type="title"/>
          </p:nvPr>
        </p:nvSpPr>
        <p:spPr>
          <a:xfrm>
            <a:off x="7848600" y="1676400"/>
            <a:ext cx="3962400" cy="1752600"/>
          </a:xfrm>
        </p:spPr>
        <p:txBody>
          <a:bodyPr>
            <a:normAutofit fontScale="90000"/>
          </a:bodyPr>
          <a:lstStyle/>
          <a:p>
            <a:pPr algn="ctr"/>
            <a:r>
              <a:rPr lang="en-US" sz="4000" dirty="0">
                <a:highlight>
                  <a:srgbClr val="000000"/>
                </a:highlight>
              </a:rPr>
              <a:t>A Vulnerability of Medium Severity Rating</a:t>
            </a:r>
          </a:p>
        </p:txBody>
      </p:sp>
      <p:pic>
        <p:nvPicPr>
          <p:cNvPr id="3" name="Picture 2">
            <a:extLst>
              <a:ext uri="{FF2B5EF4-FFF2-40B4-BE49-F238E27FC236}">
                <a16:creationId xmlns:a16="http://schemas.microsoft.com/office/drawing/2014/main" id="{0A7499AD-8C07-4210-B744-00730925E54F}"/>
              </a:ext>
            </a:extLst>
          </p:cNvPr>
          <p:cNvPicPr>
            <a:picLocks noChangeAspect="1"/>
          </p:cNvPicPr>
          <p:nvPr/>
        </p:nvPicPr>
        <p:blipFill rotWithShape="1">
          <a:blip r:embed="rId3"/>
          <a:srcRect l="15000" t="5478" r="16667"/>
          <a:stretch/>
        </p:blipFill>
        <p:spPr>
          <a:xfrm>
            <a:off x="762000" y="990600"/>
            <a:ext cx="6367108" cy="4951603"/>
          </a:xfrm>
          <a:prstGeom prst="rect">
            <a:avLst/>
          </a:prstGeom>
        </p:spPr>
      </p:pic>
    </p:spTree>
    <p:extLst>
      <p:ext uri="{BB962C8B-B14F-4D97-AF65-F5344CB8AC3E}">
        <p14:creationId xmlns:p14="http://schemas.microsoft.com/office/powerpoint/2010/main" val="72384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6CC4B2-4E8F-4F2F-B7E8-449177788BFE}"/>
              </a:ext>
            </a:extLst>
          </p:cNvPr>
          <p:cNvPicPr>
            <a:picLocks noChangeAspect="1"/>
          </p:cNvPicPr>
          <p:nvPr/>
        </p:nvPicPr>
        <p:blipFill rotWithShape="1">
          <a:blip r:embed="rId2"/>
          <a:srcRect l="33654" r="30900" b="-1"/>
          <a:stretch/>
        </p:blipFill>
        <p:spPr>
          <a:xfrm rot="16200000">
            <a:off x="5426905" y="-4020724"/>
            <a:ext cx="1013461" cy="9161585"/>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5" name="Title 4">
            <a:extLst>
              <a:ext uri="{FF2B5EF4-FFF2-40B4-BE49-F238E27FC236}">
                <a16:creationId xmlns:a16="http://schemas.microsoft.com/office/drawing/2014/main" id="{F22BF202-A530-45BB-AF32-71B4D424C95D}"/>
              </a:ext>
            </a:extLst>
          </p:cNvPr>
          <p:cNvSpPr>
            <a:spLocks noGrp="1"/>
          </p:cNvSpPr>
          <p:nvPr>
            <p:ph type="title"/>
          </p:nvPr>
        </p:nvSpPr>
        <p:spPr>
          <a:xfrm>
            <a:off x="1363394" y="241496"/>
            <a:ext cx="9144000" cy="609600"/>
          </a:xfrm>
        </p:spPr>
        <p:txBody>
          <a:bodyPr>
            <a:normAutofit fontScale="90000"/>
          </a:bodyPr>
          <a:lstStyle/>
          <a:p>
            <a:pPr algn="ctr"/>
            <a:r>
              <a:rPr lang="en-US" sz="3600" dirty="0">
                <a:highlight>
                  <a:srgbClr val="000000"/>
                </a:highlight>
              </a:rPr>
              <a:t>Questions on Nessus Essentials Report</a:t>
            </a:r>
            <a:endParaRPr lang="en-US" dirty="0">
              <a:highlight>
                <a:srgbClr val="000000"/>
              </a:highlight>
            </a:endParaRPr>
          </a:p>
        </p:txBody>
      </p:sp>
      <p:sp>
        <p:nvSpPr>
          <p:cNvPr id="6" name="Content Placeholder 5">
            <a:extLst>
              <a:ext uri="{FF2B5EF4-FFF2-40B4-BE49-F238E27FC236}">
                <a16:creationId xmlns:a16="http://schemas.microsoft.com/office/drawing/2014/main" id="{6A70256D-A471-49CB-9E1B-1FF4CA37588E}"/>
              </a:ext>
            </a:extLst>
          </p:cNvPr>
          <p:cNvSpPr>
            <a:spLocks noGrp="1"/>
          </p:cNvSpPr>
          <p:nvPr>
            <p:ph idx="1"/>
          </p:nvPr>
        </p:nvSpPr>
        <p:spPr>
          <a:xfrm>
            <a:off x="1524000" y="1066800"/>
            <a:ext cx="9144000" cy="5410200"/>
          </a:xfrm>
        </p:spPr>
        <p:txBody>
          <a:bodyPr>
            <a:noAutofit/>
          </a:bodyPr>
          <a:lstStyle/>
          <a:p>
            <a:pPr marL="171450" indent="-171450">
              <a:spcBef>
                <a:spcPts val="0"/>
              </a:spcBef>
              <a:buFont typeface="Arial" panose="020B0604020202020204" pitchFamily="34" charset="0"/>
              <a:buChar char="•"/>
            </a:pPr>
            <a:endParaRPr lang="en-US" sz="2500" b="1" dirty="0">
              <a:latin typeface="Avenir Next LT Pro Light" panose="020B0304020202020204" pitchFamily="34" charset="0"/>
            </a:endParaRPr>
          </a:p>
          <a:p>
            <a:pPr marL="171450" indent="-171450">
              <a:spcBef>
                <a:spcPts val="0"/>
              </a:spcBef>
              <a:buFont typeface="Arial" panose="020B0604020202020204" pitchFamily="34" charset="0"/>
              <a:buChar char="•"/>
            </a:pPr>
            <a:r>
              <a:rPr lang="en-US" sz="2500" b="1" dirty="0">
                <a:latin typeface="Avenir Next LT Pro Light" panose="020B0304020202020204" pitchFamily="34" charset="0"/>
              </a:rPr>
              <a:t>What is the significance of ranking the vulnerabilities by severity level?</a:t>
            </a:r>
          </a:p>
          <a:p>
            <a:pPr marL="171450" indent="-171450">
              <a:spcBef>
                <a:spcPts val="0"/>
              </a:spcBef>
              <a:buFont typeface="Arial" panose="020B0604020202020204" pitchFamily="34" charset="0"/>
              <a:buChar char="•"/>
            </a:pPr>
            <a:endParaRPr lang="en-US" sz="2500" dirty="0">
              <a:latin typeface="Avenir Next LT Pro Light" panose="020B0304020202020204" pitchFamily="34" charset="0"/>
            </a:endParaRPr>
          </a:p>
          <a:p>
            <a:pPr marL="0" indent="0">
              <a:spcBef>
                <a:spcPts val="0"/>
              </a:spcBef>
              <a:buNone/>
            </a:pPr>
            <a:r>
              <a:rPr lang="en-US" sz="2500" dirty="0">
                <a:latin typeface="Avenir Next LT Pro Light" panose="020B0304020202020204" pitchFamily="34" charset="0"/>
              </a:rPr>
              <a:t>Being able to rank vulnerabilities by severity level is important as it prioritizes which vulnerabilities need to be addressed right away. </a:t>
            </a:r>
          </a:p>
          <a:p>
            <a:pPr marL="0" indent="0">
              <a:spcBef>
                <a:spcPts val="0"/>
              </a:spcBef>
              <a:buNone/>
            </a:pPr>
            <a:endParaRPr lang="en-US" sz="2500" dirty="0">
              <a:latin typeface="Avenir Next LT Pro Light" panose="020B0304020202020204" pitchFamily="34" charset="0"/>
            </a:endParaRPr>
          </a:p>
          <a:p>
            <a:pPr>
              <a:spcBef>
                <a:spcPts val="0"/>
              </a:spcBef>
            </a:pPr>
            <a:endParaRPr lang="en-US" sz="2500" dirty="0">
              <a:latin typeface="Avenir Next LT Pro Light" panose="020B0304020202020204" pitchFamily="34" charset="0"/>
            </a:endParaRPr>
          </a:p>
          <a:p>
            <a:pPr marL="171450" indent="-171450">
              <a:spcBef>
                <a:spcPts val="0"/>
              </a:spcBef>
              <a:buFont typeface="Arial" panose="020B0604020202020204" pitchFamily="34" charset="0"/>
              <a:buChar char="•"/>
            </a:pPr>
            <a:r>
              <a:rPr lang="en-US" sz="2500" b="1" dirty="0">
                <a:latin typeface="Avenir Next LT Pro Light" panose="020B0304020202020204" pitchFamily="34" charset="0"/>
              </a:rPr>
              <a:t>What is the significance of the Executive Summary in the Nessus Essentials report?</a:t>
            </a:r>
          </a:p>
          <a:p>
            <a:pPr marL="0" indent="0">
              <a:spcBef>
                <a:spcPts val="0"/>
              </a:spcBef>
              <a:buNone/>
            </a:pPr>
            <a:endParaRPr lang="en-US" sz="2500" dirty="0">
              <a:latin typeface="Avenir Next LT Pro Light" panose="020B0304020202020204" pitchFamily="34" charset="0"/>
            </a:endParaRPr>
          </a:p>
          <a:p>
            <a:pPr marL="0" indent="0">
              <a:spcBef>
                <a:spcPts val="0"/>
              </a:spcBef>
              <a:buNone/>
            </a:pPr>
            <a:r>
              <a:rPr lang="en-US" sz="2500" dirty="0">
                <a:latin typeface="Avenir Next LT Pro Light" panose="020B0304020202020204" pitchFamily="34" charset="0"/>
              </a:rPr>
              <a:t>The Executive Summary report is important when it comes to vulnerability management as it provides a quick overview of the vulnerabilities while also scoring and ranking the severity of them.</a:t>
            </a:r>
          </a:p>
        </p:txBody>
      </p:sp>
      <p:sp>
        <p:nvSpPr>
          <p:cNvPr id="9" name="Rectangle 8">
            <a:extLst>
              <a:ext uri="{FF2B5EF4-FFF2-40B4-BE49-F238E27FC236}">
                <a16:creationId xmlns:a16="http://schemas.microsoft.com/office/drawing/2014/main" id="{3A0B1848-ECA0-44E0-B619-1D4AE8B7DDA9}"/>
              </a:ext>
            </a:extLst>
          </p:cNvPr>
          <p:cNvSpPr/>
          <p:nvPr/>
        </p:nvSpPr>
        <p:spPr>
          <a:xfrm>
            <a:off x="1370428" y="1206304"/>
            <a:ext cx="9144000" cy="54102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31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A36BE6-4E17-497C-965F-05A630CD91CB}"/>
              </a:ext>
            </a:extLst>
          </p:cNvPr>
          <p:cNvPicPr>
            <a:picLocks noChangeAspect="1"/>
          </p:cNvPicPr>
          <p:nvPr/>
        </p:nvPicPr>
        <p:blipFill rotWithShape="1">
          <a:blip r:embed="rId2"/>
          <a:srcRect l="33654" r="30900" b="-1"/>
          <a:stretch/>
        </p:blipFill>
        <p:spPr>
          <a:xfrm rot="16200000">
            <a:off x="5448300" y="-3467100"/>
            <a:ext cx="1295400" cy="8534400"/>
          </a:xfrm>
          <a:custGeom>
            <a:avLst/>
            <a:gdLst/>
            <a:ahLst/>
            <a:cxnLst/>
            <a:rect l="l" t="t" r="r" b="b"/>
            <a:pathLst>
              <a:path w="4636517" h="6858000">
                <a:moveTo>
                  <a:pt x="0" y="0"/>
                </a:moveTo>
                <a:lnTo>
                  <a:pt x="4636517" y="0"/>
                </a:lnTo>
                <a:lnTo>
                  <a:pt x="4636517" y="6858000"/>
                </a:lnTo>
                <a:lnTo>
                  <a:pt x="0" y="6858000"/>
                </a:lnTo>
                <a:close/>
              </a:path>
            </a:pathLst>
          </a:custGeom>
          <a:solidFill>
            <a:srgbClr val="05386F"/>
          </a:solidFill>
        </p:spPr>
      </p:pic>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1524000" y="419100"/>
            <a:ext cx="9144000" cy="685800"/>
          </a:xfrm>
        </p:spPr>
        <p:txBody>
          <a:bodyPr>
            <a:normAutofit/>
          </a:bodyPr>
          <a:lstStyle/>
          <a:p>
            <a:pPr algn="ctr"/>
            <a:r>
              <a:rPr lang="en-US" sz="4000" dirty="0">
                <a:highlight>
                  <a:srgbClr val="000000"/>
                </a:highlight>
              </a:rPr>
              <a:t>Stateful Firewall</a:t>
            </a:r>
          </a:p>
        </p:txBody>
      </p:sp>
      <p:sp>
        <p:nvSpPr>
          <p:cNvPr id="2" name="Content Placeholder 1">
            <a:extLst>
              <a:ext uri="{FF2B5EF4-FFF2-40B4-BE49-F238E27FC236}">
                <a16:creationId xmlns:a16="http://schemas.microsoft.com/office/drawing/2014/main" id="{29FB44C2-C574-4259-BB31-F5F5A63B27C0}"/>
              </a:ext>
            </a:extLst>
          </p:cNvPr>
          <p:cNvSpPr>
            <a:spLocks noGrp="1"/>
          </p:cNvSpPr>
          <p:nvPr>
            <p:ph idx="1"/>
          </p:nvPr>
        </p:nvSpPr>
        <p:spPr>
          <a:xfrm>
            <a:off x="1066800" y="1696917"/>
            <a:ext cx="10439400" cy="4648200"/>
          </a:xfrm>
        </p:spPr>
        <p:txBody>
          <a:bodyPr>
            <a:normAutofit/>
          </a:bodyPr>
          <a:lstStyle/>
          <a:p>
            <a:r>
              <a:rPr lang="en-US" sz="1800" dirty="0">
                <a:latin typeface="Avenir Next LT Pro Light" panose="020B0304020202020204" pitchFamily="34" charset="0"/>
              </a:rPr>
              <a:t>A stateful firewall is implemented to harden the Linux server. </a:t>
            </a:r>
          </a:p>
          <a:p>
            <a:r>
              <a:rPr lang="en-US" sz="1800" dirty="0">
                <a:latin typeface="Avenir Next LT Pro Light" panose="020B0304020202020204" pitchFamily="34" charset="0"/>
              </a:rPr>
              <a:t>This adds a layer of security to reduce vulnerabilities.</a:t>
            </a:r>
          </a:p>
          <a:p>
            <a:r>
              <a:rPr lang="en-US" sz="1800" dirty="0">
                <a:latin typeface="Avenir Next LT Pro Light" panose="020B0304020202020204" pitchFamily="34" charset="0"/>
              </a:rPr>
              <a:t>The stateful firewall will monitor traffic and data packets that move in and out of the network. </a:t>
            </a:r>
          </a:p>
          <a:p>
            <a:r>
              <a:rPr lang="en-US" sz="1800" dirty="0">
                <a:latin typeface="Avenir Next LT Pro Light" panose="020B0304020202020204" pitchFamily="34" charset="0"/>
              </a:rPr>
              <a:t>Open ports were verified using the Linux server with:</a:t>
            </a:r>
          </a:p>
          <a:p>
            <a:pPr lvl="1"/>
            <a:r>
              <a:rPr lang="en-US" dirty="0">
                <a:latin typeface="Avenir Next LT Pro Light" panose="020B0304020202020204" pitchFamily="34" charset="0"/>
              </a:rPr>
              <a:t>“</a:t>
            </a:r>
            <a:r>
              <a:rPr lang="en-US" dirty="0" err="1">
                <a:latin typeface="Avenir Next LT Pro Light" panose="020B0304020202020204" pitchFamily="34" charset="0"/>
              </a:rPr>
              <a:t>nmap</a:t>
            </a:r>
            <a:r>
              <a:rPr lang="en-US" dirty="0">
                <a:latin typeface="Avenir Next LT Pro Light" panose="020B0304020202020204" pitchFamily="34" charset="0"/>
              </a:rPr>
              <a:t> 192.168.105.107  | more ”; resulted in a large amount of open ports which causes the system to be vulnerable to attacks. </a:t>
            </a:r>
          </a:p>
          <a:p>
            <a:r>
              <a:rPr lang="en-US" sz="1800" dirty="0">
                <a:latin typeface="Avenir Next LT Pro Light" panose="020B0304020202020204" pitchFamily="34" charset="0"/>
              </a:rPr>
              <a:t>The Linux iptables were configured to only allow The HTTP, HTTPS, SMTP, DNS, and SSH services.</a:t>
            </a:r>
          </a:p>
          <a:p>
            <a:r>
              <a:rPr lang="en-US" sz="1800" dirty="0">
                <a:latin typeface="Avenir Next LT Pro Light" panose="020B0304020202020204" pitchFamily="34" charset="0"/>
              </a:rPr>
              <a:t>The open ports were then verified again using “</a:t>
            </a:r>
            <a:r>
              <a:rPr lang="en-US" sz="1800" dirty="0" err="1">
                <a:latin typeface="Avenir Next LT Pro Light" panose="020B0304020202020204" pitchFamily="34" charset="0"/>
              </a:rPr>
              <a:t>nmap</a:t>
            </a:r>
            <a:r>
              <a:rPr lang="en-US" sz="1800" dirty="0">
                <a:latin typeface="Avenir Next LT Pro Light" panose="020B0304020202020204" pitchFamily="34" charset="0"/>
              </a:rPr>
              <a:t> 192.168.105.107” and after successfully configuring the iptables showed fewer open ports. (image on next slide)</a:t>
            </a:r>
          </a:p>
          <a:p>
            <a:r>
              <a:rPr lang="en-US" sz="1800" dirty="0">
                <a:latin typeface="Avenir Next LT Pro Light" panose="020B0304020202020204" pitchFamily="34" charset="0"/>
              </a:rPr>
              <a:t>The command “</a:t>
            </a:r>
            <a:r>
              <a:rPr lang="en-US" sz="1800" dirty="0" err="1">
                <a:latin typeface="Avenir Next LT Pro Light" panose="020B0304020202020204" pitchFamily="34" charset="0"/>
              </a:rPr>
              <a:t>nmap</a:t>
            </a:r>
            <a:r>
              <a:rPr lang="en-US" sz="1800" dirty="0">
                <a:latin typeface="Avenir Next LT Pro Light" panose="020B0304020202020204" pitchFamily="34" charset="0"/>
              </a:rPr>
              <a:t> –</a:t>
            </a:r>
            <a:r>
              <a:rPr lang="en-US" sz="1800" dirty="0" err="1">
                <a:latin typeface="Avenir Next LT Pro Light" panose="020B0304020202020204" pitchFamily="34" charset="0"/>
              </a:rPr>
              <a:t>Pn</a:t>
            </a:r>
            <a:r>
              <a:rPr lang="en-US" sz="1800" dirty="0">
                <a:latin typeface="Avenir Next LT Pro Light" panose="020B0304020202020204" pitchFamily="34" charset="0"/>
              </a:rPr>
              <a:t> 192.168.105.0/24” was used in the Kali Linux terminal window to verify all IP addresses that are in use on the network. (see image on the following slide)</a:t>
            </a:r>
          </a:p>
        </p:txBody>
      </p:sp>
    </p:spTree>
    <p:extLst>
      <p:ext uri="{BB962C8B-B14F-4D97-AF65-F5344CB8AC3E}">
        <p14:creationId xmlns:p14="http://schemas.microsoft.com/office/powerpoint/2010/main" val="3786668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CA80D5A-14AF-456F-927D-97DB21864C2B}"/>
              </a:ext>
            </a:extLst>
          </p:cNvPr>
          <p:cNvSpPr>
            <a:spLocks noGrp="1"/>
          </p:cNvSpPr>
          <p:nvPr>
            <p:ph type="title"/>
          </p:nvPr>
        </p:nvSpPr>
        <p:spPr>
          <a:xfrm>
            <a:off x="645695" y="457200"/>
            <a:ext cx="3090083" cy="1447800"/>
          </a:xfrm>
        </p:spPr>
        <p:txBody>
          <a:bodyPr>
            <a:normAutofit/>
          </a:bodyPr>
          <a:lstStyle/>
          <a:p>
            <a:pPr algn="ctr"/>
            <a:r>
              <a:rPr lang="en-US" sz="4000" dirty="0"/>
              <a:t>Nmap Scan Result</a:t>
            </a:r>
          </a:p>
        </p:txBody>
      </p:sp>
      <p:sp>
        <p:nvSpPr>
          <p:cNvPr id="5" name="Text Placeholder 6">
            <a:extLst>
              <a:ext uri="{FF2B5EF4-FFF2-40B4-BE49-F238E27FC236}">
                <a16:creationId xmlns:a16="http://schemas.microsoft.com/office/drawing/2014/main" id="{E874D35F-6056-43DB-9758-6AB40F6DD8FE}"/>
              </a:ext>
            </a:extLst>
          </p:cNvPr>
          <p:cNvSpPr txBox="1">
            <a:spLocks/>
          </p:cNvSpPr>
          <p:nvPr/>
        </p:nvSpPr>
        <p:spPr>
          <a:xfrm>
            <a:off x="477188" y="2781299"/>
            <a:ext cx="3258590" cy="1828801"/>
          </a:xfrm>
          <a:prstGeom prst="rect">
            <a:avLst/>
          </a:prstGeom>
        </p:spPr>
        <p:txBody>
          <a:bodyPr>
            <a:no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US" dirty="0">
                <a:solidFill>
                  <a:schemeClr val="tx1"/>
                </a:solidFill>
                <a:latin typeface="Abadi Extra Light" panose="020B0204020104020204" pitchFamily="34" charset="0"/>
              </a:rPr>
              <a:t>The screenshot shows a small number of open ports.</a:t>
            </a:r>
          </a:p>
        </p:txBody>
      </p:sp>
      <p:pic>
        <p:nvPicPr>
          <p:cNvPr id="6" name="Picture 5">
            <a:extLst>
              <a:ext uri="{FF2B5EF4-FFF2-40B4-BE49-F238E27FC236}">
                <a16:creationId xmlns:a16="http://schemas.microsoft.com/office/drawing/2014/main" id="{A10E04F6-A7A9-4E25-A9AB-EFAABFF0724A}"/>
              </a:ext>
            </a:extLst>
          </p:cNvPr>
          <p:cNvPicPr>
            <a:picLocks noChangeAspect="1"/>
          </p:cNvPicPr>
          <p:nvPr/>
        </p:nvPicPr>
        <p:blipFill>
          <a:blip r:embed="rId2"/>
          <a:stretch>
            <a:fillRect/>
          </a:stretch>
        </p:blipFill>
        <p:spPr>
          <a:xfrm>
            <a:off x="4569783" y="609600"/>
            <a:ext cx="7172325" cy="5962650"/>
          </a:xfrm>
          <a:prstGeom prst="rect">
            <a:avLst/>
          </a:prstGeom>
        </p:spPr>
      </p:pic>
      <p:sp>
        <p:nvSpPr>
          <p:cNvPr id="4" name="Rectangle 3">
            <a:extLst>
              <a:ext uri="{FF2B5EF4-FFF2-40B4-BE49-F238E27FC236}">
                <a16:creationId xmlns:a16="http://schemas.microsoft.com/office/drawing/2014/main" id="{62E672C0-9EB5-4C6B-99EA-CBE93EF64541}"/>
              </a:ext>
            </a:extLst>
          </p:cNvPr>
          <p:cNvSpPr/>
          <p:nvPr/>
        </p:nvSpPr>
        <p:spPr>
          <a:xfrm>
            <a:off x="4191000" y="3429000"/>
            <a:ext cx="7772400" cy="2438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0039"/>
      </p:ext>
    </p:extLst>
  </p:cSld>
  <p:clrMapOvr>
    <a:masterClrMapping/>
  </p:clrMapOvr>
</p:sld>
</file>

<file path=ppt/theme/theme1.xml><?xml version="1.0" encoding="utf-8"?>
<a:theme xmlns:a="http://schemas.openxmlformats.org/drawingml/2006/main" name="Tech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901026.potx" id="{FD85E87A-7813-4F67-9E59-69B5487A1910}" vid="{BDF94C36-3ACF-4CF1-939F-F4211E6D666F}"/>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2816</Words>
  <Application>Microsoft Office PowerPoint</Application>
  <PresentationFormat>Widescreen</PresentationFormat>
  <Paragraphs>242</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Abadi Extra Light</vt:lpstr>
      <vt:lpstr>Arial</vt:lpstr>
      <vt:lpstr>Avenir Next LT Pro Light</vt:lpstr>
      <vt:lpstr>Cambria</vt:lpstr>
      <vt:lpstr>Candara</vt:lpstr>
      <vt:lpstr>Consolas</vt:lpstr>
      <vt:lpstr>Tech Computer 16x9</vt:lpstr>
      <vt:lpstr>SEC285 Final Project</vt:lpstr>
      <vt:lpstr>Introduction</vt:lpstr>
      <vt:lpstr>Vulnerability Assessment</vt:lpstr>
      <vt:lpstr>A Vulnerability of Critical Severity Rating</vt:lpstr>
      <vt:lpstr>A Vulnerability of High Severity Rating</vt:lpstr>
      <vt:lpstr>A Vulnerability of Medium Severity Rating</vt:lpstr>
      <vt:lpstr>Questions on Nessus Essentials Report</vt:lpstr>
      <vt:lpstr>Stateful Firewall</vt:lpstr>
      <vt:lpstr>Nmap Scan Result</vt:lpstr>
      <vt:lpstr>Nmap Scan</vt:lpstr>
      <vt:lpstr>Questions On iptables Tool</vt:lpstr>
      <vt:lpstr>Bring Your Own Device (BYOD) Security Policy</vt:lpstr>
      <vt:lpstr>Security Policy</vt:lpstr>
      <vt:lpstr>Overview Section of The Security Policy</vt:lpstr>
      <vt:lpstr>Purpose Section of The Security Policy</vt:lpstr>
      <vt:lpstr>Scope Section of The Security Policy</vt:lpstr>
      <vt:lpstr>Policy Section of The Security Policy</vt:lpstr>
      <vt:lpstr> Policy Compliance Section of The Security Policy</vt:lpstr>
      <vt:lpstr> Related Standards, policies, and processes Section of The Security Policy</vt:lpstr>
      <vt:lpstr> Definitions and Terms Section of The Security Policy</vt:lpstr>
      <vt:lpstr>Questions On Security Policies</vt:lpstr>
      <vt:lpstr> Multi-factor Authentication, Asymmetric Key Encryption, and Password Policy Enforcement</vt:lpstr>
      <vt:lpstr>User1 logon Screen</vt:lpstr>
      <vt:lpstr>File Encryption</vt:lpstr>
      <vt:lpstr>File Decryption</vt:lpstr>
      <vt:lpstr>Account Lockout Screen</vt:lpstr>
      <vt:lpstr>Home Security System</vt:lpstr>
      <vt:lpstr>Passive Buzzer Breadboard Layout</vt:lpstr>
      <vt:lpstr>Passive Buzzer System Output</vt:lpstr>
      <vt:lpstr>Active Buzzer Breadboard Layout</vt:lpstr>
      <vt:lpstr>Active Buzzer System Output</vt:lpstr>
      <vt:lpstr>Light Control System</vt:lpstr>
      <vt:lpstr>2-Light Breadboard Layout</vt:lpstr>
      <vt:lpstr>2-Light Control Web Interface</vt:lpstr>
      <vt:lpstr>3-Light Breadboard Layout (challenge)</vt:lpstr>
      <vt:lpstr>3-Light Breadboard Layout (challenge)</vt:lpstr>
      <vt:lpstr>Challenges In The Project</vt:lpstr>
      <vt:lpstr>Career Skills Obtained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SEC285 Final Project</dc:title>
  <dc:creator>Kim ..</dc:creator>
  <cp:lastModifiedBy>Kim ..</cp:lastModifiedBy>
  <cp:revision>208</cp:revision>
  <dcterms:created xsi:type="dcterms:W3CDTF">2020-10-13T00:18:13Z</dcterms:created>
  <dcterms:modified xsi:type="dcterms:W3CDTF">2020-12-26T08:32:08Z</dcterms:modified>
</cp:coreProperties>
</file>