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4"/>
  </p:sldMasterIdLst>
  <p:notesMasterIdLst>
    <p:notesMasterId r:id="rId39"/>
  </p:notesMasterIdLst>
  <p:sldIdLst>
    <p:sldId id="262" r:id="rId5"/>
    <p:sldId id="259" r:id="rId6"/>
    <p:sldId id="263" r:id="rId7"/>
    <p:sldId id="257" r:id="rId8"/>
    <p:sldId id="264" r:id="rId9"/>
    <p:sldId id="265" r:id="rId10"/>
    <p:sldId id="266" r:id="rId11"/>
    <p:sldId id="261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89" r:id="rId36"/>
    <p:sldId id="293" r:id="rId37"/>
    <p:sldId id="292" r:id="rId38"/>
  </p:sldIdLst>
  <p:sldSz cx="12192000" cy="6858000"/>
  <p:notesSz cx="6858000" cy="93138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.." initials="K." lastIdx="1" clrIdx="0">
    <p:extLst>
      <p:ext uri="{19B8F6BF-5375-455C-9EA6-DF929625EA0E}">
        <p15:presenceInfo xmlns:p15="http://schemas.microsoft.com/office/powerpoint/2012/main" userId="8a2e5f591a6df3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50" autoAdjust="0"/>
    <p:restoredTop sz="94660"/>
  </p:normalViewPr>
  <p:slideViewPr>
    <p:cSldViewPr snapToGrid="0">
      <p:cViewPr>
        <p:scale>
          <a:sx n="50" d="100"/>
          <a:sy n="50" d="100"/>
        </p:scale>
        <p:origin x="126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B1B9D-5FD8-46B1-A173-F00497598741}" type="datetimeFigureOut">
              <a:rPr lang="en-US" smtClean="0"/>
              <a:t>4/23/2021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42BC-A7BD-4276-975D-6351998F7C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3442AB9-C8CA-420F-B42A-18C2D699071B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95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DFFBC-BDEB-417F-BF84-663A45C20646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01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8071AC1-DFE2-4CEB-A839-7F430962ACC4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5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F9C0F-A549-4116-ADE7-EA08C05540C8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3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7C9EEE4F-EA2D-4584-9DE7-EC300D9E7B04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993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BE59C-38C6-435B-909F-6BC5D2F90092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142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B3F88-5DA5-47A3-A95A-FEF6AF43E84E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32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3716-29F6-49DE-A213-3937CA580F20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725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B02A8-9935-43BE-936D-943169608636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5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18B405-B3F7-4586-BE59-DF6DE834F5F3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7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76EAD-3739-455C-929C-D58B69B73424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9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DBAC8D9-C124-4B74-9CB9-474FDD0AD4C5}" type="datetime1">
              <a:rPr lang="en-US" smtClean="0"/>
              <a:t>4/23/2021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068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BF3D65BA-1C65-40FB-92EF-83951BDC1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 descr="A circuit board digital representations with numbers and lines">
            <a:extLst>
              <a:ext uri="{FF2B5EF4-FFF2-40B4-BE49-F238E27FC236}">
                <a16:creationId xmlns:a16="http://schemas.microsoft.com/office/drawing/2014/main" id="{1A3477DC-B338-4F74-BC24-AFDF096E5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09"/>
          <a:stretch/>
        </p:blipFill>
        <p:spPr>
          <a:xfrm>
            <a:off x="446533" y="723898"/>
            <a:ext cx="7485100" cy="5666665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ADF52CCA-FCDD-49A0-BFFC-3BD41F1B8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DBA70-3C88-4960-B0D4-84FCD42B1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6681" y="1526530"/>
            <a:ext cx="3334251" cy="1978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Data Structures and algorithms </a:t>
            </a:r>
            <a:b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en-US" sz="28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CEIS</a:t>
            </a:r>
            <a:r>
              <a:rPr lang="en-US" sz="2800" b="1" dirty="0">
                <a:solidFill>
                  <a:srgbClr val="0070C0"/>
                </a:solidFill>
                <a:latin typeface="+mn-lt"/>
                <a:cs typeface="Aharoni" panose="02010803020104030203" pitchFamily="2" charset="-79"/>
              </a:rPr>
              <a:t>295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3254AA-54D7-42C3-86C1-E80F6DF9C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865224"/>
            <a:ext cx="3081576" cy="173365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Kimberly Hernandez</a:t>
            </a:r>
          </a:p>
          <a:p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DeVry University</a:t>
            </a:r>
          </a:p>
          <a:p>
            <a:r>
              <a:rPr lang="en-US" b="1" dirty="0">
                <a:solidFill>
                  <a:srgbClr val="0070C0"/>
                </a:solidFill>
                <a:cs typeface="Aharoni" panose="02010803020104030203" pitchFamily="2" charset="-79"/>
              </a:rPr>
              <a:t>04/19/21</a:t>
            </a:r>
          </a:p>
          <a:p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Kurt Diesch</a:t>
            </a:r>
          </a:p>
          <a:p>
            <a:endParaRPr lang="en-US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341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390BC6-3E96-4910-8D2B-4ADC424D0D04}"/>
              </a:ext>
            </a:extLst>
          </p:cNvPr>
          <p:cNvSpPr/>
          <p:nvPr/>
        </p:nvSpPr>
        <p:spPr>
          <a:xfrm>
            <a:off x="158610" y="761169"/>
            <a:ext cx="6559751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35AB36-5099-4EF2-9574-6C0F3AF528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0905" y="841530"/>
            <a:ext cx="6559751" cy="490266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LinkedListActualSpeed.py Python Code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672AEDCE-5EA6-4FB2-984C-D3797F10A0E4}"/>
              </a:ext>
            </a:extLst>
          </p:cNvPr>
          <p:cNvSpPr txBox="1"/>
          <p:nvPr/>
        </p:nvSpPr>
        <p:spPr>
          <a:xfrm>
            <a:off x="900148" y="1427898"/>
            <a:ext cx="5076676" cy="20934797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3/11/2021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LinkedList import LinkedList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# Use this library to time the code executions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# Use to generate random numbers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          # Use to terminate the application early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print("Kimberly Hernandez")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 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date.today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ClientData.csv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'ClientData.csv'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as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line.split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(',')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int( s[0] ) # Convert the default string to an int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s[1]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s[2]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client object using the data from the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phone, email)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clients.append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many client objects do we have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an LinkedList object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LinkedList()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1: Printer Queue or Call Queue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Printer Queue or Call Queue"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the client records to the back LinkedList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my_linked_list.add_last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 records to the end: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remove records from the front of the LinkedList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my_linked_list.remove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remove records from the front: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2: Customer Service Center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answer.lower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!= "y":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sys.exit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            # End the application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Customer Service Center"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clients back to LinkedList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my_linked_list.add_last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randomly display 1000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my_linked_list.search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display random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3: Call Center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answer.lower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!= "y":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sys.exit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            # End the application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Call Center"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records, randomly display 1000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and randomly remove 1000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my_linked_list.add_last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+=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random records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my_linked_list.search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Remove random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my_linked_list.remove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add, display, and remove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A3B03F-C3D9-4D8A-BF58-5AE22D6F3891}"/>
              </a:ext>
            </a:extLst>
          </p:cNvPr>
          <p:cNvSpPr txBox="1"/>
          <p:nvPr/>
        </p:nvSpPr>
        <p:spPr>
          <a:xfrm>
            <a:off x="6046034" y="2824747"/>
            <a:ext cx="614596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>
                    <a:alpha val="80000"/>
                  </a:srgbClr>
                </a:solidFill>
              </a:rPr>
              <a:t>Read records into application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>
                    <a:alpha val="80000"/>
                  </a:srgbClr>
                </a:solidFill>
              </a:rPr>
              <a:t>Test process speeds of: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>
                    <a:alpha val="80000"/>
                  </a:srgbClr>
                </a:solidFill>
              </a:rPr>
              <a:t>Records that are </a:t>
            </a:r>
            <a:r>
              <a:rPr lang="en-US" dirty="0">
                <a:solidFill>
                  <a:srgbClr val="0070C0"/>
                </a:solidFill>
              </a:rPr>
              <a:t>added</a:t>
            </a:r>
            <a:r>
              <a:rPr lang="en-US" dirty="0">
                <a:solidFill>
                  <a:srgbClr val="0070C0">
                    <a:alpha val="80000"/>
                  </a:srgbClr>
                </a:solidFill>
              </a:rPr>
              <a:t> to the end of data structure.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>
                    <a:alpha val="80000"/>
                  </a:srgbClr>
                </a:solidFill>
              </a:rPr>
              <a:t>Records that are removed from beginning of data structure.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>
                    <a:alpha val="80000"/>
                  </a:srgbClr>
                </a:solidFill>
              </a:rPr>
              <a:t>Records displayed randomly.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>
                    <a:alpha val="80000"/>
                  </a:srgbClr>
                </a:solidFill>
              </a:rPr>
              <a:t>Records that are added, randomly displayed, and randomly removed.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4AAF72-554A-4F79-92B1-9D43463230A9}"/>
              </a:ext>
            </a:extLst>
          </p:cNvPr>
          <p:cNvSpPr txBox="1"/>
          <p:nvPr/>
        </p:nvSpPr>
        <p:spPr>
          <a:xfrm>
            <a:off x="6046034" y="2001953"/>
            <a:ext cx="61234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0"/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Working with </a:t>
            </a:r>
            <a:r>
              <a:rPr lang="en-US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a </a:t>
            </a:r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ClientData.csv file to test LinkedList data structure to: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8C44D-E273-436A-8A71-956D364F1793}"/>
              </a:ext>
            </a:extLst>
          </p:cNvPr>
          <p:cNvSpPr txBox="1"/>
          <p:nvPr/>
        </p:nvSpPr>
        <p:spPr>
          <a:xfrm>
            <a:off x="6939615" y="6016213"/>
            <a:ext cx="471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Screenshots on next slide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30060-2B8E-418D-A504-143791F65F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50321" y="-152049"/>
            <a:ext cx="7291358" cy="7660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>
              <a:spcBef>
                <a:spcPct val="0"/>
              </a:spcBef>
            </a:pPr>
            <a:r>
              <a:rPr lang="en-US" sz="38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Screenshots of Running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9E723D-F557-468C-894E-FBE38F020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250" t="60912" r="7604"/>
          <a:stretch/>
        </p:blipFill>
        <p:spPr>
          <a:xfrm>
            <a:off x="64167" y="1883146"/>
            <a:ext cx="4042611" cy="24590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E4BCFF-C75B-46FF-B1CA-F554A33B4C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15" t="70709" r="12664" b="-1"/>
          <a:stretch/>
        </p:blipFill>
        <p:spPr>
          <a:xfrm>
            <a:off x="4170945" y="2121022"/>
            <a:ext cx="4251160" cy="22352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AF16F3-4AC4-426A-A1E4-7786002BA5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448" t="69213" r="13947"/>
          <a:stretch/>
        </p:blipFill>
        <p:spPr>
          <a:xfrm>
            <a:off x="8518357" y="2245894"/>
            <a:ext cx="3609476" cy="2110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157121-8928-441D-B577-A99E147B160B}"/>
              </a:ext>
            </a:extLst>
          </p:cNvPr>
          <p:cNvSpPr txBox="1"/>
          <p:nvPr/>
        </p:nvSpPr>
        <p:spPr>
          <a:xfrm>
            <a:off x="0" y="152085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1: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F8D57-AD27-4073-9BB8-DFEBF774C16D}"/>
              </a:ext>
            </a:extLst>
          </p:cNvPr>
          <p:cNvSpPr txBox="1"/>
          <p:nvPr/>
        </p:nvSpPr>
        <p:spPr>
          <a:xfrm>
            <a:off x="4106778" y="1720912"/>
            <a:ext cx="2646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2: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4C61F-076D-4EF9-8670-4D5944868B86}"/>
              </a:ext>
            </a:extLst>
          </p:cNvPr>
          <p:cNvSpPr txBox="1"/>
          <p:nvPr/>
        </p:nvSpPr>
        <p:spPr>
          <a:xfrm>
            <a:off x="8486272" y="1920968"/>
            <a:ext cx="21175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3: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EF7B20-0614-494D-ABCD-F846C2721A00}"/>
              </a:ext>
            </a:extLst>
          </p:cNvPr>
          <p:cNvSpPr txBox="1"/>
          <p:nvPr/>
        </p:nvSpPr>
        <p:spPr>
          <a:xfrm>
            <a:off x="3352800" y="5785295"/>
            <a:ext cx="5826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Compared unsorted and sorted speeds of an ArrayList to LinkedList speeds on next slide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2A8F-8C13-4B83-B7AD-FEACF64BA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76987" y="-210915"/>
            <a:ext cx="4238023" cy="799403"/>
          </a:xfrm>
        </p:spPr>
        <p:txBody>
          <a:bodyPr>
            <a:normAutofit/>
          </a:bodyPr>
          <a:lstStyle/>
          <a:p>
            <a:pPr lvl="0"/>
            <a:r>
              <a:rPr lang="en-US" sz="35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 of Speeds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E46516-698A-4E10-B36A-29D1AB2A96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0708" y="1556084"/>
            <a:ext cx="10050583" cy="3064041"/>
          </a:xfrm>
          <a:prstGeom prst="rect">
            <a:avLst/>
          </a:prstGeom>
          <a:effectLst>
            <a:outerShdw blurRad="152400" dist="317500" dir="5400000" sx="90000" sy="-19000" rotWithShape="0">
              <a:schemeClr val="accent5">
                <a:alpha val="69000"/>
              </a:scheme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rcuit board digital representations with numbers and lines">
            <a:extLst>
              <a:ext uri="{FF2B5EF4-FFF2-40B4-BE49-F238E27FC236}">
                <a16:creationId xmlns:a16="http://schemas.microsoft.com/office/drawing/2014/main" id="{D8CCD98B-8AE7-4A1C-9BE0-C7376BB2B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b="11018"/>
          <a:stretch/>
        </p:blipFill>
        <p:spPr>
          <a:xfrm>
            <a:off x="20" y="-75514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9B179DA3-47BD-419B-B7F6-8F59C27F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98829"/>
            <a:ext cx="11029616" cy="651639"/>
          </a:xfrm>
        </p:spPr>
        <p:txBody>
          <a:bodyPr>
            <a:no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Speed Test for queue abstract data type</a:t>
            </a:r>
            <a:endParaRPr lang="en-US" sz="2200" b="1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A2B34F-B1D0-4499-B5E4-6BBC094D6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494" y="1970633"/>
            <a:ext cx="7233509" cy="45051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An Abstract data type (ADT) is </a:t>
            </a:r>
            <a:r>
              <a:rPr lang="en-US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operations and values that are already created or set. 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A Queue is a first-in-last-out ADT and is used with a LinkedList or an ArrayList.</a:t>
            </a:r>
          </a:p>
          <a:p>
            <a:r>
              <a:rPr lang="en-US" dirty="0">
                <a:solidFill>
                  <a:srgbClr val="0070C0"/>
                </a:solidFill>
              </a:rPr>
              <a:t>A Call.py code is created and is used for a Call object on main with the ‘ClientData.csv’ file.</a:t>
            </a:r>
          </a:p>
          <a:p>
            <a:r>
              <a:rPr lang="en-US" dirty="0">
                <a:solidFill>
                  <a:srgbClr val="0070C0"/>
                </a:solidFill>
              </a:rPr>
              <a:t>On main, an 'Automatic Call Distributor' simulation code is created to take the user input of how many seconds to run it.</a:t>
            </a:r>
          </a:p>
          <a:p>
            <a:r>
              <a:rPr lang="en-US" dirty="0">
                <a:solidFill>
                  <a:srgbClr val="0070C0"/>
                </a:solidFill>
              </a:rPr>
              <a:t>This simulation will enqueue and dequeue calls.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Enqueue adds calls to the end of the queue.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Dequeue removes and returns calls from front of the queue.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B29FF6-3316-40DA-9951-6954C624B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645" y="2469477"/>
            <a:ext cx="4038861" cy="329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4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733DBDA-4BE0-4FEC-8E89-89F1D4FBB903}"/>
              </a:ext>
            </a:extLst>
          </p:cNvPr>
          <p:cNvSpPr/>
          <p:nvPr/>
        </p:nvSpPr>
        <p:spPr>
          <a:xfrm>
            <a:off x="45682" y="809145"/>
            <a:ext cx="6176753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540E-B5CE-43A9-A890-FCB1E99A4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4987" y="752795"/>
            <a:ext cx="5418141" cy="8103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0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Call.py 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C1F076DF-8CAD-4CDE-A65C-9E491F39EE92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222433" y="1475874"/>
            <a:ext cx="3839203" cy="415184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Attributes include: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call_id</a:t>
            </a:r>
            <a:endParaRPr lang="en-US" sz="1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customer_name</a:t>
            </a:r>
            <a:endParaRPr lang="en-US" sz="1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customer_phone</a:t>
            </a:r>
            <a:endParaRPr lang="en-US" sz="1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call_date</a:t>
            </a:r>
            <a:endParaRPr lang="en-US" sz="1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call_time</a:t>
            </a:r>
            <a:endParaRPr lang="en-US" sz="18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CF99E3-50F6-4297-BE96-93C48E16E5E6}"/>
              </a:ext>
            </a:extLst>
          </p:cNvPr>
          <p:cNvSpPr txBox="1"/>
          <p:nvPr/>
        </p:nvSpPr>
        <p:spPr>
          <a:xfrm>
            <a:off x="172119" y="1475874"/>
            <a:ext cx="5923882" cy="5342789"/>
          </a:xfrm>
          <a:prstGeom prst="rect">
            <a:avLst/>
          </a:prstGeom>
          <a:noFill/>
          <a:ln w="3172" cap="flat">
            <a:solidFill>
              <a:schemeClr val="accent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03/18/21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time import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strftime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Used for current date and time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 Call: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init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=0,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customer_name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="Unknown",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customer_phone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self.client_id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self.customer_name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customer_name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self.customer_phone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customer_phone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self.call_date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strftime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("%m/%d/%Y")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self.call_time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strftime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("%H:%M")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#str __str__() method is automatically called when you print the object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str(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self.client_id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+ ", " +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self.customer_name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\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"\n\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tPhone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 " +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self.customer_phone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\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    "\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tDate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/Time: " +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self.call_date</a:t>
            </a:r>
            <a:r>
              <a:rPr lang="en-US" sz="15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"@ " + </a:t>
            </a:r>
            <a:r>
              <a:rPr lang="en-US" sz="150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self.call_time</a:t>
            </a:r>
            <a:endParaRPr lang="en-US" sz="15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DA89ED-4DAA-44DC-A5FC-508D87A25734}"/>
              </a:ext>
            </a:extLst>
          </p:cNvPr>
          <p:cNvSpPr txBox="1"/>
          <p:nvPr/>
        </p:nvSpPr>
        <p:spPr>
          <a:xfrm>
            <a:off x="8944804" y="2357173"/>
            <a:ext cx="2486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Behaviors include: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__str__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5C1B307-C9FC-4F17-A38F-DC6C0C1647D1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283116" y="1997887"/>
            <a:ext cx="4764504" cy="3716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Simulation of Queue abstract data type: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Ask user how many times to repeat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On each loop: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Randomly generate a number from 1 to 3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If 1, add call to queue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If 2, remove call from queue</a:t>
            </a:r>
          </a:p>
          <a:p>
            <a:pPr marL="1200150" lvl="2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If 3, do nothing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CB194BD-8705-4F62-89B9-2375C6E382E1}"/>
              </a:ext>
            </a:extLst>
          </p:cNvPr>
          <p:cNvSpPr txBox="1"/>
          <p:nvPr/>
        </p:nvSpPr>
        <p:spPr>
          <a:xfrm>
            <a:off x="807701" y="1277977"/>
            <a:ext cx="6336584" cy="6130923"/>
          </a:xfrm>
          <a:prstGeom prst="rect">
            <a:avLst/>
          </a:prstGeom>
          <a:noFill/>
          <a:ln w="3172" cap="flat">
            <a:solidFill>
              <a:schemeClr val="accent2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03/18/2021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Queue import Queue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Call import Call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#To pause the application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#To generate random numbers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#Display authors name and the date in the output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 ("Name:", "Kimberly Hernandez")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 ("Date:",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date.today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calls = []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call records into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"ClientData.csv"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as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commas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line.split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(',')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int(s[0])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s[1]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s[2]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call object based on the data from the line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a_call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Call(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customer_phone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Call object to the list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a_call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Queue object for our calls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Queue()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call_number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0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is the simulation?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seconds = int(input("How many seconds do you want to simulate? "))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Run the simulation for the given number of seconds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range(seconds):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print("-" * 40)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time.sleep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(2)   #Pause the application for the # of given seconds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random_event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(1, 3)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Do the event based on the random number generated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random_event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== 1: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print("Call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recieved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. Caller added to the queue.")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calls_waiting.enqueue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 calls[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call_number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 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call_number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+=1          # Set up the next call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print("\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tNumber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of calls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waitingin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queue:",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calls_waiting.get_length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elif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random_event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== 2: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print("Call sent to representative for service.")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calls_waiting.get_length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&gt; 0: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print("Caller Information:")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calls_waiting.dequeue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else: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    print("The call waiting queue is empty.")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print("\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tNumber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of calls waiting in queue:",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calls_waiting.get_length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else: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print("Nothing happened during this second in time.")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print("\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tNumber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of calls waiting in queue:",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calls_waiting.get_length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print("\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nThe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'Automatic Call Distributor' simulation has completed. ")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spcBef>
                <a:spcPts val="0"/>
              </a:spcBef>
              <a:spcAft>
                <a:spcPts val="6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C3C88-C98D-4E9D-AF07-72806670D814}"/>
              </a:ext>
            </a:extLst>
          </p:cNvPr>
          <p:cNvSpPr/>
          <p:nvPr/>
        </p:nvSpPr>
        <p:spPr>
          <a:xfrm>
            <a:off x="30860" y="642232"/>
            <a:ext cx="7860632" cy="63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F6FCD-D9DE-45F4-BA27-160BF356B0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377716" y="282278"/>
            <a:ext cx="8677785" cy="135565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AutomaticCallDistributor.py Python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47C2-CF25-48BB-9FBB-D62643F1D54B}"/>
              </a:ext>
            </a:extLst>
          </p:cNvPr>
          <p:cNvSpPr txBox="1"/>
          <p:nvPr/>
        </p:nvSpPr>
        <p:spPr>
          <a:xfrm>
            <a:off x="8400018" y="6074266"/>
            <a:ext cx="253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 next slide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A7E01-233F-4894-A525-4E2D373EEA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63599" y="-128337"/>
            <a:ext cx="7264802" cy="802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5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 of Running Code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55041F-AABF-43AA-A8DE-0FF3B975C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066" t="40024" r="-732"/>
          <a:stretch/>
        </p:blipFill>
        <p:spPr>
          <a:xfrm>
            <a:off x="3312199" y="1373439"/>
            <a:ext cx="5567602" cy="411112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rcuit board digital representations with numbers and lines">
            <a:extLst>
              <a:ext uri="{FF2B5EF4-FFF2-40B4-BE49-F238E27FC236}">
                <a16:creationId xmlns:a16="http://schemas.microsoft.com/office/drawing/2014/main" id="{62680045-DBC5-4602-8571-66E3C65E2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b="110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C4FD65F-4B07-4E85-BD10-BE50B8A24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22926"/>
            <a:ext cx="11029616" cy="71675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Speed Test for Sorting Algorithms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BB3845-4106-4A71-A432-3B154B8E4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9022" y="2122400"/>
            <a:ext cx="3416445" cy="3794494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2DD9D11-1BC6-48BE-BB19-881167FB5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532" y="1753849"/>
            <a:ext cx="7882489" cy="510414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When data is stored in a sorted manner it can optimize searching.</a:t>
            </a:r>
          </a:p>
          <a:p>
            <a:r>
              <a:rPr lang="en-US" dirty="0">
                <a:solidFill>
                  <a:srgbClr val="0070C0"/>
                </a:solidFill>
              </a:rPr>
              <a:t>The following sorting algorithms are tested: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Bubble Sort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Selection Sort </a:t>
            </a:r>
            <a:endParaRPr lang="en-US" sz="1800" dirty="0">
              <a:solidFill>
                <a:srgbClr val="0070C0"/>
              </a:solidFill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Insertion Sort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Shell Sort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Quicksort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Merge Sort </a:t>
            </a:r>
            <a:endParaRPr lang="en-US" sz="1800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Client.py is updated.</a:t>
            </a:r>
          </a:p>
          <a:p>
            <a:r>
              <a:rPr lang="en-US" dirty="0">
                <a:solidFill>
                  <a:srgbClr val="0070C0"/>
                </a:solidFill>
              </a:rPr>
              <a:t>These sorting algorithms are used on datasets that include 100 records, 1000 records, 10000 records, and 100000 records. (Screenshot of </a:t>
            </a:r>
            <a:r>
              <a:rPr lang="en-US" dirty="0" err="1">
                <a:solidFill>
                  <a:srgbClr val="0070C0"/>
                </a:solidFill>
              </a:rPr>
              <a:t>MergeSort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Speeds are compared.</a:t>
            </a:r>
          </a:p>
        </p:txBody>
      </p:sp>
    </p:spTree>
    <p:extLst>
      <p:ext uri="{BB962C8B-B14F-4D97-AF65-F5344CB8AC3E}">
        <p14:creationId xmlns:p14="http://schemas.microsoft.com/office/powerpoint/2010/main" val="1404758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C3C5A6-9A1D-4FC2-B8B1-8A0420E95D15}"/>
              </a:ext>
            </a:extLst>
          </p:cNvPr>
          <p:cNvSpPr/>
          <p:nvPr/>
        </p:nvSpPr>
        <p:spPr>
          <a:xfrm>
            <a:off x="459730" y="771044"/>
            <a:ext cx="6531581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B0DDE0-D67D-400B-91E3-189111D449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933" y="647942"/>
            <a:ext cx="6087172" cy="9252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Client.py 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4FCE6748-ECC6-446D-A838-3FFF599EE418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991309" y="1912040"/>
            <a:ext cx="2669661" cy="25276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u="sng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Attributes include: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client_id</a:t>
            </a:r>
            <a:endParaRPr lang="en-US" sz="1700" dirty="0">
              <a:solidFill>
                <a:srgbClr val="0070C0">
                  <a:alpha val="8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first_name</a:t>
            </a:r>
            <a:endParaRPr lang="en-US" sz="1700" dirty="0">
              <a:solidFill>
                <a:srgbClr val="0070C0">
                  <a:alpha val="8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last_name</a:t>
            </a:r>
            <a:endParaRPr lang="en-US" sz="1700" dirty="0">
              <a:solidFill>
                <a:srgbClr val="0070C0">
                  <a:alpha val="8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__phone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__email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4E448D-A520-40F1-8F53-F4BFE9539BE5}"/>
              </a:ext>
            </a:extLst>
          </p:cNvPr>
          <p:cNvSpPr txBox="1"/>
          <p:nvPr/>
        </p:nvSpPr>
        <p:spPr>
          <a:xfrm>
            <a:off x="632279" y="1437773"/>
            <a:ext cx="6186481" cy="672920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3/25/2021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 Client: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=0,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="Unknown", phone="Unknown", email="Unknown"):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phone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email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classes that compare objects must implement __eq__ and 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 method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#__lt__ means "less than" and it must return a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#__le__ means "less than or equal to" and it must return a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#__eq__ means "equals" and it must return a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 " +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 " +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&lt;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__le__(self,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 " +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 " +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this_full_name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&lt;=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other_full_name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__eq__(self,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==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", " +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Getters and Setters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self.__phone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phone):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phone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self.__email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email):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email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0640C8-EDC7-4CD5-948F-A5E5A59FB10C}"/>
              </a:ext>
            </a:extLst>
          </p:cNvPr>
          <p:cNvSpPr txBox="1"/>
          <p:nvPr/>
        </p:nvSpPr>
        <p:spPr>
          <a:xfrm>
            <a:off x="9448412" y="2028617"/>
            <a:ext cx="290763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u="sng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Behaviors include: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lt</a:t>
            </a: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__le__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__eq__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__str__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CF93F7-7D9D-456D-AC3A-45A0EF3294B1}"/>
              </a:ext>
            </a:extLst>
          </p:cNvPr>
          <p:cNvSpPr txBox="1"/>
          <p:nvPr/>
        </p:nvSpPr>
        <p:spPr>
          <a:xfrm>
            <a:off x="8346610" y="4801047"/>
            <a:ext cx="256673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getters and setters of Client.py are seen in code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8598D4-C992-486F-80AD-BACEA390ECB4}"/>
              </a:ext>
            </a:extLst>
          </p:cNvPr>
          <p:cNvSpPr/>
          <p:nvPr/>
        </p:nvSpPr>
        <p:spPr>
          <a:xfrm>
            <a:off x="141933" y="809145"/>
            <a:ext cx="7494107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4041A0-CE1E-45B6-8B14-D4FF0A2A2EE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6082" y="839875"/>
            <a:ext cx="6785811" cy="6667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SortingActualSpeed.py 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21C9CA00-EF77-4311-BBEB-98F1ABE48F5A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420393" y="2111792"/>
            <a:ext cx="4771607" cy="38495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Read records into application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Test sorting algorithm speeds with: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Bubble Sort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Selection Sort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Insertion Sort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Shell Sort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Quicksort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Merge Sort </a:t>
            </a: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7B56C292-3043-4BBC-8A28-7E45CB6B0396}"/>
              </a:ext>
            </a:extLst>
          </p:cNvPr>
          <p:cNvSpPr txBox="1"/>
          <p:nvPr/>
        </p:nvSpPr>
        <p:spPr>
          <a:xfrm>
            <a:off x="813191" y="1475874"/>
            <a:ext cx="6151592" cy="6430832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3/25/2021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MergeSort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MergeSort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  # Use this library to time the code executions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print("Kimberly Hernandez")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 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date.today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'ClientData100000.csv'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ClientData.csv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as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line.split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(',')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int( s[0] ) # Convert the default string to an int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s[1]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s[2]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client object using the data from the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phone, email)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clients.append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many client objects do we have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Scenario: Sorting records from a data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Sorting " + str(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+ " Records"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sort the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Call the static sort method in the class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MergeSort.sort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sort {0} records: {1:.6f}".format(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the sorted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clients: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  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52E64-C104-46C5-9215-F14183805439}"/>
              </a:ext>
            </a:extLst>
          </p:cNvPr>
          <p:cNvSpPr txBox="1"/>
          <p:nvPr/>
        </p:nvSpPr>
        <p:spPr>
          <a:xfrm>
            <a:off x="7311482" y="6048855"/>
            <a:ext cx="47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 using </a:t>
            </a:r>
            <a:r>
              <a:rPr 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MergeSort</a:t>
            </a:r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with 100,000 records on next slide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8F6561-9157-4CEF-8976-28EA7E8215FD}"/>
              </a:ext>
            </a:extLst>
          </p:cNvPr>
          <p:cNvSpPr txBox="1"/>
          <p:nvPr/>
        </p:nvSpPr>
        <p:spPr>
          <a:xfrm>
            <a:off x="7252300" y="1563393"/>
            <a:ext cx="4771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0"/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Working with data sets of 100, 1000, 10000, and 100000</a:t>
            </a:r>
            <a:r>
              <a:rPr lang="en-US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 from </a:t>
            </a:r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ClientData.csv files to: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ircuit board digital representations with numbers and lines">
            <a:extLst>
              <a:ext uri="{FF2B5EF4-FFF2-40B4-BE49-F238E27FC236}">
                <a16:creationId xmlns:a16="http://schemas.microsoft.com/office/drawing/2014/main" id="{9A94057B-5A31-4FCF-9194-336BCB6EB2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b="1101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9F6A-4242-432D-977A-97423806E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362579"/>
            <a:ext cx="11029615" cy="28034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amount of data produced as time goes by is endless. </a:t>
            </a:r>
          </a:p>
          <a:p>
            <a:r>
              <a:rPr lang="en-US" dirty="0">
                <a:solidFill>
                  <a:srgbClr val="0070C0"/>
                </a:solidFill>
              </a:rPr>
              <a:t>To optimize data, we can use data structures and algorithms.</a:t>
            </a:r>
          </a:p>
          <a:p>
            <a:r>
              <a:rPr lang="en-US" dirty="0">
                <a:solidFill>
                  <a:srgbClr val="0070C0"/>
                </a:solidFill>
              </a:rPr>
              <a:t>Using data structures, we can organize, store, and manage data;</a:t>
            </a:r>
          </a:p>
          <a:p>
            <a:r>
              <a:rPr lang="en-US" dirty="0">
                <a:solidFill>
                  <a:srgbClr val="0070C0"/>
                </a:solidFill>
              </a:rPr>
              <a:t>And depending on the data structure, we can implement algorithms to handle data more efficiently. </a:t>
            </a:r>
          </a:p>
          <a:p>
            <a:r>
              <a:rPr lang="en-US" dirty="0">
                <a:solidFill>
                  <a:srgbClr val="0070C0"/>
                </a:solidFill>
              </a:rPr>
              <a:t>This is not only important for data handling but also important for the development of computer programs or applications as it can “make or break” them.</a:t>
            </a:r>
          </a:p>
          <a:p>
            <a:r>
              <a:rPr lang="en-US" dirty="0">
                <a:solidFill>
                  <a:srgbClr val="0070C0"/>
                </a:solidFill>
              </a:rPr>
              <a:t>This presentation will cover real-world speeds on </a:t>
            </a:r>
            <a:r>
              <a:rPr lang="en-US" sz="1800" dirty="0">
                <a:solidFill>
                  <a:srgbClr val="0070C0"/>
                </a:solidFill>
                <a:cs typeface="Aharoni" panose="02010803020104030203" pitchFamily="2" charset="-79"/>
              </a:rPr>
              <a:t>‘ClientData.csv’ files </a:t>
            </a:r>
            <a:r>
              <a:rPr lang="en-US" dirty="0">
                <a:solidFill>
                  <a:srgbClr val="0070C0"/>
                </a:solidFill>
              </a:rPr>
              <a:t>using: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150EC9-7E7D-4648-AC38-2A7BCBFB2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04835"/>
            <a:ext cx="11029616" cy="55291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Introduction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6981C1-5EA0-4A0A-962F-D60F6DE4388F}"/>
              </a:ext>
            </a:extLst>
          </p:cNvPr>
          <p:cNvGrpSpPr/>
          <p:nvPr/>
        </p:nvGrpSpPr>
        <p:grpSpPr>
          <a:xfrm>
            <a:off x="3334941" y="5273644"/>
            <a:ext cx="4080950" cy="1381990"/>
            <a:chOff x="4415994" y="4802571"/>
            <a:chExt cx="4080950" cy="184665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31F5199-110E-4927-BAAD-5250EBF7B239}"/>
                </a:ext>
              </a:extLst>
            </p:cNvPr>
            <p:cNvSpPr txBox="1"/>
            <p:nvPr/>
          </p:nvSpPr>
          <p:spPr>
            <a:xfrm>
              <a:off x="4415994" y="4802571"/>
              <a:ext cx="1999796" cy="18466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  <a:latin typeface="+mn-lt"/>
                  <a:ea typeface="+mn-ea"/>
                  <a:cs typeface="+mn-cs"/>
                </a:rPr>
                <a:t> Bubble Sort </a:t>
              </a:r>
            </a:p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  <a:latin typeface="+mn-lt"/>
                  <a:ea typeface="+mn-ea"/>
                  <a:cs typeface="+mn-cs"/>
                </a:rPr>
                <a:t> Selection Sort</a:t>
              </a:r>
            </a:p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  <a:latin typeface="+mn-lt"/>
                  <a:ea typeface="+mn-ea"/>
                  <a:cs typeface="+mn-cs"/>
                </a:rPr>
                <a:t> Insertion Sort</a:t>
              </a:r>
            </a:p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  <a:latin typeface="+mn-lt"/>
                  <a:ea typeface="+mn-ea"/>
                  <a:cs typeface="+mn-cs"/>
                </a:rPr>
                <a:t> Shell Sort</a:t>
              </a:r>
            </a:p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</a:rPr>
                <a:t> </a:t>
              </a: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  <a:latin typeface="+mn-lt"/>
                  <a:ea typeface="+mn-ea"/>
                  <a:cs typeface="+mn-cs"/>
                </a:rPr>
                <a:t>Quicksort</a:t>
              </a:r>
            </a:p>
            <a:p>
              <a:pPr marL="285750"/>
              <a:endParaRPr lang="en-US" sz="16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endParaRPr>
            </a:p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0BCF31-CD90-4B63-91F6-83141FE9FF0C}"/>
                </a:ext>
              </a:extLst>
            </p:cNvPr>
            <p:cNvSpPr txBox="1"/>
            <p:nvPr/>
          </p:nvSpPr>
          <p:spPr>
            <a:xfrm>
              <a:off x="6096000" y="4802571"/>
              <a:ext cx="240094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  <a:latin typeface="+mn-lt"/>
                  <a:ea typeface="+mn-ea"/>
                  <a:cs typeface="+mn-cs"/>
                </a:rPr>
                <a:t> Merge Sort </a:t>
              </a:r>
            </a:p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</a:rPr>
                <a:t> Linear Search</a:t>
              </a:r>
            </a:p>
            <a:p>
              <a:pPr marL="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rgbClr val="0070C0">
                      <a:alpha val="80000"/>
                    </a:srgbClr>
                  </a:solidFill>
                </a:rPr>
                <a:t> Binary Search</a:t>
              </a:r>
              <a:endParaRPr lang="en-US" sz="16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A3DCDBE-A725-43D1-A830-F210C41E2218}"/>
              </a:ext>
            </a:extLst>
          </p:cNvPr>
          <p:cNvSpPr txBox="1"/>
          <p:nvPr/>
        </p:nvSpPr>
        <p:spPr>
          <a:xfrm>
            <a:off x="1191096" y="5247236"/>
            <a:ext cx="2743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 ArrayList</a:t>
            </a:r>
            <a:r>
              <a:rPr lang="en-US" sz="16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 LinkedList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  <a:latin typeface="+mn-lt"/>
                <a:ea typeface="+mn-ea"/>
                <a:cs typeface="+mn-cs"/>
              </a:rPr>
              <a:t> Binary Search Tree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 Queue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4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E7BD-8002-4311-8337-FD46EF87C6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94826" y="-118612"/>
            <a:ext cx="7802347" cy="719589"/>
          </a:xfr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35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 of Running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28311-9116-4EDC-BE66-6E875785B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24" t="52751" r="15498" b="17945"/>
          <a:stretch/>
        </p:blipFill>
        <p:spPr>
          <a:xfrm>
            <a:off x="3350868" y="1964621"/>
            <a:ext cx="5490260" cy="321015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E6B2B63-0FBB-4C4F-8335-AACF332D11A2}"/>
              </a:ext>
            </a:extLst>
          </p:cNvPr>
          <p:cNvSpPr txBox="1"/>
          <p:nvPr/>
        </p:nvSpPr>
        <p:spPr>
          <a:xfrm>
            <a:off x="2194826" y="6066570"/>
            <a:ext cx="7802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/>
            <a:r>
              <a:rPr lang="en-US" sz="20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 comparing all sorting algorithms on next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52CF3B-63BC-4AD7-A84E-CFF5B22509E4}"/>
              </a:ext>
            </a:extLst>
          </p:cNvPr>
          <p:cNvSpPr txBox="1"/>
          <p:nvPr/>
        </p:nvSpPr>
        <p:spPr>
          <a:xfrm>
            <a:off x="3169451" y="1402764"/>
            <a:ext cx="5853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 using </a:t>
            </a:r>
            <a:r>
              <a:rPr 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MergeSort</a:t>
            </a:r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with 100,000 records.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7404-C749-47CF-AB62-D58F4EAC5D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85164" y="-128337"/>
            <a:ext cx="6621671" cy="8038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 of Sorting Speeds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6524CE-0DDF-49FA-9BAD-D11256472E5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81566" y="1373342"/>
            <a:ext cx="7628868" cy="3519791"/>
          </a:xfrm>
          <a:prstGeom prst="rect">
            <a:avLst/>
          </a:prstGeom>
          <a:effectLst>
            <a:outerShdw blurRad="152400" dist="317500" dir="5400000" sx="90000" sy="-19000" rotWithShape="0">
              <a:schemeClr val="accent2">
                <a:alpha val="48000"/>
              </a:scheme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rcuit board digital representations with numbers and lines">
            <a:extLst>
              <a:ext uri="{FF2B5EF4-FFF2-40B4-BE49-F238E27FC236}">
                <a16:creationId xmlns:a16="http://schemas.microsoft.com/office/drawing/2014/main" id="{1A12F9C0-5732-47D1-82A7-EFB602C7CB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b="11018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3580F24-D569-4F75-BBD1-52D96D08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13976"/>
            <a:ext cx="11029616" cy="53465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Speed Test for Searching Algorithms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39EAEA-A0B6-4CBB-98AB-B488633D1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180496"/>
            <a:ext cx="6856838" cy="440018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Linear Search checks each element and </a:t>
            </a:r>
            <a:r>
              <a:rPr lang="en-US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will still go through the entire list returning that the list was exhausted if no elements were found.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  <a:p>
            <a:r>
              <a:rPr lang="en-US" dirty="0">
                <a:solidFill>
                  <a:srgbClr val="0070C0"/>
                </a:solidFill>
              </a:rPr>
              <a:t>Binary Search </a:t>
            </a:r>
            <a:r>
              <a:rPr lang="en-US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splits an array in half checking the middle element and continues this method until a specific element is found if any.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Sorting before a binary search makes this algorithm run more efficiently; without sorting it has a longer runtime.</a:t>
            </a:r>
          </a:p>
          <a:p>
            <a:r>
              <a:rPr lang="en-US" dirty="0">
                <a:solidFill>
                  <a:srgbClr val="0070C0"/>
                </a:solidFill>
              </a:rPr>
              <a:t>Same Client.py is used.</a:t>
            </a:r>
          </a:p>
          <a:p>
            <a:r>
              <a:rPr lang="en-US" dirty="0">
                <a:solidFill>
                  <a:srgbClr val="0070C0"/>
                </a:solidFill>
              </a:rPr>
              <a:t>These searching algorithms are used on datasets that include 100 records, 1000 records, 10000 records, and 100000 records.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Speeds are compared.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16A509-154A-45A5-B582-19619D623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8978" y="2180495"/>
            <a:ext cx="3311830" cy="3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364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E05C20-C31D-4A45-B167-A29C0BF1D01C}"/>
              </a:ext>
            </a:extLst>
          </p:cNvPr>
          <p:cNvSpPr/>
          <p:nvPr/>
        </p:nvSpPr>
        <p:spPr>
          <a:xfrm>
            <a:off x="45682" y="809145"/>
            <a:ext cx="6176753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B3239F-0954-4BA0-A4E4-57AFACEAF5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3" y="826681"/>
            <a:ext cx="6176752" cy="666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Client.py 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D5304D0-C522-4F05-A622-74DADC4100B3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256423" y="2290226"/>
            <a:ext cx="2438400" cy="2470245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Attributes include: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client_id</a:t>
            </a:r>
            <a:endParaRPr lang="en-US" sz="17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first_name</a:t>
            </a:r>
            <a:endParaRPr lang="en-US" sz="17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last_name</a:t>
            </a:r>
            <a:endParaRPr lang="en-US" sz="17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__phone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__email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en-US" sz="800" dirty="0">
              <a:latin typeface="+mn-l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A4CE58-2045-499A-AC9F-950F478072D2}"/>
              </a:ext>
            </a:extLst>
          </p:cNvPr>
          <p:cNvSpPr txBox="1"/>
          <p:nvPr/>
        </p:nvSpPr>
        <p:spPr>
          <a:xfrm>
            <a:off x="45682" y="1475874"/>
            <a:ext cx="5889897" cy="6130923"/>
          </a:xfrm>
          <a:prstGeom prst="rect">
            <a:avLst/>
          </a:prstGeom>
          <a:solidFill>
            <a:schemeClr val="bg1"/>
          </a:solidFill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04/01/2021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class Client: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=0,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="Unknown", phone="Unknown", email="Unknown"):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phone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email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classes that compare objects must implement __eq__ and 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 method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#__lt__ means "less than" and it must return a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#__le__ means "less than or equal to" and it must return a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#__eq__ means "equals" and it must return a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&lt;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__le__(self,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&lt;=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__eq__(self,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== other.__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str(self.__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+ ", " +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", " +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 Getters and Setters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self.__phone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phone):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self.__phone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phone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get_email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self.__email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set_email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(self, email):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self.__email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email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292EDB-FE3E-4EEE-A7A9-7898C88EC540}"/>
              </a:ext>
            </a:extLst>
          </p:cNvPr>
          <p:cNvSpPr txBox="1"/>
          <p:nvPr/>
        </p:nvSpPr>
        <p:spPr>
          <a:xfrm>
            <a:off x="8694823" y="2290227"/>
            <a:ext cx="2342147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u="sng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Behaviors include: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lt</a:t>
            </a: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__eq__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__str__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C8B12F-2951-4EA5-AC0D-B73A72E5DD96}"/>
              </a:ext>
            </a:extLst>
          </p:cNvPr>
          <p:cNvSpPr txBox="1"/>
          <p:nvPr/>
        </p:nvSpPr>
        <p:spPr>
          <a:xfrm>
            <a:off x="7925894" y="4760471"/>
            <a:ext cx="256673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getters and setters of Client.py are seen in code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A1FC95-5FFD-469C-A0E7-76CA1BD46B99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716252" y="3206019"/>
            <a:ext cx="3513221" cy="1893295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Read records into application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Test algorithm speeds of: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Linear Search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Binary 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3C1024-9F6A-463E-97C6-281F8DBD41B7}"/>
              </a:ext>
            </a:extLst>
          </p:cNvPr>
          <p:cNvSpPr txBox="1"/>
          <p:nvPr/>
        </p:nvSpPr>
        <p:spPr>
          <a:xfrm>
            <a:off x="494036" y="1475874"/>
            <a:ext cx="6469059" cy="6130923"/>
          </a:xfrm>
          <a:prstGeom prst="rect">
            <a:avLst/>
          </a:prstGeom>
          <a:solidFill>
            <a:schemeClr val="bg1"/>
          </a:solidFill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04/01/2021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LinearSearch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LinearSearch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Quicksort import Quicksort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      # Use to generate random numbers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  # Use this library to time the code executions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                # Use to exit the application early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print("Kimberly Hernandez")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 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date.today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'ClientData100.csv'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#input_file_name = 'ClientData100000.csv'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ClientData.csv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as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line.split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(',')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int( s[0] ) # Convert the default string to an int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s[1]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s[2]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client object using the data from the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phone, email)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clients.append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many client objects do we have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Scenario: Search for 1000 records from a data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Searching through " + str(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+ " Records"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MUST SORT THE DATA TO DO A BINARY SEARCH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Quicksort.sort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Start and end record numbers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start_record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end_record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start_record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sort the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do a random linear search through the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 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start_record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end_record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result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BinarySearch.search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if result is None: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" was not found.")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else: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print(result)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linear search for" + " " + str(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+ " " + "random records: {0:.6f}".format(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E6689A-A065-4A99-A2B8-ABF4655C271C}"/>
              </a:ext>
            </a:extLst>
          </p:cNvPr>
          <p:cNvSpPr/>
          <p:nvPr/>
        </p:nvSpPr>
        <p:spPr>
          <a:xfrm>
            <a:off x="45682" y="809145"/>
            <a:ext cx="7365771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F05B40-C78B-429A-8730-849B17583D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219" y="809145"/>
            <a:ext cx="7122695" cy="844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SearchingActualSpeed.py Python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6AAA20-01EA-402B-95C1-FD7F4FBC7E02}"/>
              </a:ext>
            </a:extLst>
          </p:cNvPr>
          <p:cNvSpPr txBox="1"/>
          <p:nvPr/>
        </p:nvSpPr>
        <p:spPr>
          <a:xfrm>
            <a:off x="7289912" y="2282689"/>
            <a:ext cx="47716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0"/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Working with data sets of 100, 1000, 10000, and 100000</a:t>
            </a:r>
            <a:r>
              <a:rPr lang="en-US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 from </a:t>
            </a:r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ClientData.csv files to: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DB28B3-026C-40E0-9C13-9239CB1E09C6}"/>
              </a:ext>
            </a:extLst>
          </p:cNvPr>
          <p:cNvSpPr txBox="1"/>
          <p:nvPr/>
        </p:nvSpPr>
        <p:spPr>
          <a:xfrm>
            <a:off x="7116649" y="5725689"/>
            <a:ext cx="4712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 using </a:t>
            </a:r>
            <a:r>
              <a:rPr lang="en-US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MergeSort</a:t>
            </a:r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with 100,000 records on next slide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ED88-283B-42F3-BBFA-DD69C75C41D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0813" y="-112296"/>
            <a:ext cx="7050374" cy="6786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b="1" kern="1200" dirty="0">
                <a:solidFill>
                  <a:srgbClr val="0070C0"/>
                </a:solidFill>
                <a:latin typeface="Abadi" panose="020B0604020104020204" pitchFamily="34" charset="0"/>
              </a:rPr>
              <a:t>Screenshots of Running Code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BB2EC7-127D-4999-A25B-1260C9843694}"/>
              </a:ext>
            </a:extLst>
          </p:cNvPr>
          <p:cNvSpPr txBox="1"/>
          <p:nvPr/>
        </p:nvSpPr>
        <p:spPr>
          <a:xfrm>
            <a:off x="6326848" y="751183"/>
            <a:ext cx="53964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  <a:latin typeface="Abadi" panose="020B0604020104020204" pitchFamily="34" charset="0"/>
              </a:rPr>
              <a:t>Binary Search: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B6248D-6E30-4241-B8DA-6C1910787F1C}"/>
              </a:ext>
            </a:extLst>
          </p:cNvPr>
          <p:cNvSpPr txBox="1"/>
          <p:nvPr/>
        </p:nvSpPr>
        <p:spPr>
          <a:xfrm>
            <a:off x="410730" y="752858"/>
            <a:ext cx="539645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  <a:latin typeface="Abadi" panose="020B0604020104020204" pitchFamily="34" charset="0"/>
              </a:rPr>
              <a:t>Linear Search: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737A950-80CF-434A-8DD9-B7DCB7570E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00" t="72802" b="10984"/>
          <a:stretch/>
        </p:blipFill>
        <p:spPr>
          <a:xfrm>
            <a:off x="6355829" y="1111745"/>
            <a:ext cx="5425441" cy="11113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66D504-D58B-4FF4-8274-7111D39931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00" t="75422" b="9755"/>
          <a:stretch/>
        </p:blipFill>
        <p:spPr>
          <a:xfrm>
            <a:off x="6355828" y="2445036"/>
            <a:ext cx="5425442" cy="10160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09C168B-3654-4FE7-B01E-3DDADFB3F7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00" t="71487" b="12300"/>
          <a:stretch/>
        </p:blipFill>
        <p:spPr>
          <a:xfrm>
            <a:off x="6355827" y="3637983"/>
            <a:ext cx="5425443" cy="11113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040C200-72E0-4F1B-A3EF-25936522738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500" t="72875" b="10912"/>
          <a:stretch/>
        </p:blipFill>
        <p:spPr>
          <a:xfrm>
            <a:off x="6355827" y="4926291"/>
            <a:ext cx="5425444" cy="11113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8538D69-B149-4D31-A4F7-F1FCD5AA18A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500" t="74110" b="9677"/>
          <a:stretch/>
        </p:blipFill>
        <p:spPr>
          <a:xfrm>
            <a:off x="410729" y="1111745"/>
            <a:ext cx="5425445" cy="11113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17014CD-71B1-4702-B380-0A558058F17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500" t="73690" b="11488"/>
          <a:stretch/>
        </p:blipFill>
        <p:spPr>
          <a:xfrm>
            <a:off x="410729" y="2445037"/>
            <a:ext cx="5425445" cy="101602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837F48E-4A84-43A5-8783-584EB3A62E6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500" t="71843" b="11943"/>
          <a:stretch/>
        </p:blipFill>
        <p:spPr>
          <a:xfrm>
            <a:off x="410729" y="3637983"/>
            <a:ext cx="5425445" cy="111139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52282A1-D0FA-4096-A21D-45F4A25D04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500" t="74832" b="8955"/>
          <a:stretch/>
        </p:blipFill>
        <p:spPr>
          <a:xfrm>
            <a:off x="410729" y="4926291"/>
            <a:ext cx="5425446" cy="111139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16448FD-C27A-4834-B5E9-6D6C54217E4E}"/>
              </a:ext>
            </a:extLst>
          </p:cNvPr>
          <p:cNvSpPr txBox="1"/>
          <p:nvPr/>
        </p:nvSpPr>
        <p:spPr>
          <a:xfrm>
            <a:off x="3123451" y="6398437"/>
            <a:ext cx="56213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srgbClr val="0070C0"/>
                </a:solidFill>
                <a:latin typeface="Abadi" panose="020B0604020104020204" pitchFamily="34" charset="0"/>
              </a:rPr>
              <a:t>Table of speeds on next slide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1BB9D-F3CA-458A-8E5B-FBD3841106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79226" y="-113417"/>
            <a:ext cx="9833548" cy="7551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5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 of Searching Speeds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19212-C875-449C-A8FC-6F595AD67B4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02792" y="1815074"/>
            <a:ext cx="9186415" cy="1808798"/>
          </a:xfrm>
          <a:prstGeom prst="rect">
            <a:avLst/>
          </a:prstGeom>
          <a:effectLst>
            <a:outerShdw blurRad="152400" dist="317500" dir="5400000" sx="90000" sy="-19000" rotWithShape="0">
              <a:schemeClr val="accent5"/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ircuit board digital representations with numbers and lines">
            <a:extLst>
              <a:ext uri="{FF2B5EF4-FFF2-40B4-BE49-F238E27FC236}">
                <a16:creationId xmlns:a16="http://schemas.microsoft.com/office/drawing/2014/main" id="{AEED3256-D06B-496E-86B3-137CC0121E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b="11018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1D4C0BF-7050-4507-B769-624C3094A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1870"/>
            <a:ext cx="11029616" cy="716755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Speed Test for Binary search tree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FB48F4-74F0-479F-B801-1594C3F23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725" y="1878262"/>
            <a:ext cx="8064707" cy="45500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Binary search tree is node-based tree where: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 Starting from the root, the left sub-trees node’s keys should be less than or equal to the parent key.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Starting from the root, the right sub-trees node’s keys should be greater than or equal to the parent key.</a:t>
            </a:r>
          </a:p>
          <a:p>
            <a:r>
              <a:rPr lang="en-US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binary search trees are a form of hierarchy in which we can search, insert, or delete data accurately and at quick speeds.</a:t>
            </a:r>
          </a:p>
          <a:p>
            <a:r>
              <a:rPr lang="en-US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Client.py file is used to create a client object using the ‘ClientData.csv’ file.</a:t>
            </a:r>
          </a:p>
          <a:p>
            <a:r>
              <a:rPr lang="en-US" dirty="0">
                <a:solidFill>
                  <a:srgbClr val="0070C0"/>
                </a:solidFill>
              </a:rPr>
              <a:t>Speeds are tested on datasets that include 100 records, 1000 records, 10000 records, and 100000 records.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Then speeds are compared to ArrayList and LinkedList.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1D0C20-F2E1-4E16-9655-D9CC51DBE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432" y="2180495"/>
            <a:ext cx="3311830" cy="3678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47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D6A69A8-7057-4637-AB23-C23A3D1C7298}"/>
              </a:ext>
            </a:extLst>
          </p:cNvPr>
          <p:cNvSpPr/>
          <p:nvPr/>
        </p:nvSpPr>
        <p:spPr>
          <a:xfrm>
            <a:off x="45682" y="809145"/>
            <a:ext cx="8400894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62FB4-11A8-4649-97F1-C0F1923089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82" y="809145"/>
            <a:ext cx="8575259" cy="666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2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BinarySearchTreeActualSpeed.py Python Code</a:t>
            </a: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887EBE89-5111-4FAD-B834-09F70663D1E6}"/>
              </a:ext>
            </a:extLst>
          </p:cNvPr>
          <p:cNvSpPr txBox="1"/>
          <p:nvPr/>
        </p:nvSpPr>
        <p:spPr>
          <a:xfrm>
            <a:off x="341039" y="1475874"/>
            <a:ext cx="6469059" cy="6130923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04/08/21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import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           # Use to time the code executions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author's name and the date in the output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 ("Name:", "Kimberly Hernandez")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 ("Date:",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date.today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records into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"ClientData.csv"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as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line.split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(',')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int(s[0])       # Convert the default string to an int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s[1]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s[2]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client object using the data from the line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phone, email)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clients.append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many client objects do we have?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the binary search tree to test real-world speeds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BinarySearchTree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1: Printer Queue or the Call Queue or Service Queue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Printer Queue or the Call Queue or the Service Queue"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the client records to the binary search tree?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 # .6f means 6 decimal places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remove records from the front (smallest) of the BST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my_bst.remove_minimum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remove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 # .6f means 6 decimal places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2: Customer Service Center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 ("Continue (y/n)?")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answer.lower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!= "y":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sys.exit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             # End the application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Customer Service Center"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clients to Binary Search Tree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randomly display 1000 client records to the binary search tree?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my_bst.search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display 1000 random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 # .6f means 6 decimal places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3: Call Center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 ("Continue (y/n)?")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answer.lower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!= "y":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sys.exit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             # End the application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Call Center"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clients to Binary Search Tree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more client records,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randomly display 1000 records, and randomly remove 1000 records from the BST?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my_bst.insert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+=1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my_bst.search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Remove 1000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my_bst.remove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 records,")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print("display 1000 random records, 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print("and remove 1000 random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 # .6f means 6 decimal places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AA65C2-FFEC-4500-96A3-1E8C3362FC9F}"/>
              </a:ext>
            </a:extLst>
          </p:cNvPr>
          <p:cNvSpPr txBox="1"/>
          <p:nvPr/>
        </p:nvSpPr>
        <p:spPr>
          <a:xfrm>
            <a:off x="7105455" y="1908748"/>
            <a:ext cx="50640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0"/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Working with </a:t>
            </a:r>
            <a:r>
              <a:rPr lang="en-US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a </a:t>
            </a:r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ClientData.csv files to test </a:t>
            </a:r>
            <a:r>
              <a:rPr lang="en-US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Binary Search Tree</a:t>
            </a:r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+mj-lt"/>
                <a:cs typeface="Aldhabi" panose="01000000000000000000" pitchFamily="2" charset="-78"/>
              </a:rPr>
              <a:t> data structure to: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4F8104-0F04-4F40-BAFA-0B0D1CE95A30}"/>
              </a:ext>
            </a:extLst>
          </p:cNvPr>
          <p:cNvSpPr txBox="1">
            <a:spLocks/>
          </p:cNvSpPr>
          <p:nvPr/>
        </p:nvSpPr>
        <p:spPr>
          <a:xfrm>
            <a:off x="7269751" y="2555079"/>
            <a:ext cx="4735467" cy="30162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</a:rPr>
              <a:t>Read records into application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</a:rPr>
              <a:t>Test process speeds of: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</a:rPr>
              <a:t>Records that are added to the end of data structure.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</a:rPr>
              <a:t>Records that are removed from beginning of data structure.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</a:rPr>
              <a:t>Records displayed randomly.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</a:rPr>
              <a:t>Records that are added, randomly displayed, and randomly removed.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AC5AB-15A8-490D-909A-337A324C224B}"/>
              </a:ext>
            </a:extLst>
          </p:cNvPr>
          <p:cNvSpPr txBox="1"/>
          <p:nvPr/>
        </p:nvSpPr>
        <p:spPr>
          <a:xfrm>
            <a:off x="7411445" y="6217616"/>
            <a:ext cx="4452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Screenshots of running code on next slide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F17C1-093F-4D7E-9258-59A654A0A0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8348" y="-108926"/>
            <a:ext cx="7747940" cy="6575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Screenshots of Running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84602E-2038-4204-BDF3-51DDBFCDE2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04" t="42914" r="8099" b="25138"/>
          <a:stretch/>
        </p:blipFill>
        <p:spPr>
          <a:xfrm>
            <a:off x="127937" y="1238998"/>
            <a:ext cx="4339988" cy="21900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A3912F-8A7D-41BD-89BC-B76BB9DE9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96" t="67968" r="13135" b="84"/>
          <a:stretch/>
        </p:blipFill>
        <p:spPr>
          <a:xfrm>
            <a:off x="4467925" y="3024357"/>
            <a:ext cx="3848785" cy="21900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C02DD2-E7FE-416D-A8C1-E37F20F4D9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96" t="68050" r="13770" b="1"/>
          <a:stretch/>
        </p:blipFill>
        <p:spPr>
          <a:xfrm>
            <a:off x="8316710" y="4667998"/>
            <a:ext cx="3771332" cy="21900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7699791-0478-4A94-A7C6-562845E4F920}"/>
              </a:ext>
            </a:extLst>
          </p:cNvPr>
          <p:cNvSpPr txBox="1"/>
          <p:nvPr/>
        </p:nvSpPr>
        <p:spPr>
          <a:xfrm>
            <a:off x="127937" y="83888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1: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53C328-BCAD-4964-A81B-14BF678768C6}"/>
              </a:ext>
            </a:extLst>
          </p:cNvPr>
          <p:cNvSpPr txBox="1"/>
          <p:nvPr/>
        </p:nvSpPr>
        <p:spPr>
          <a:xfrm>
            <a:off x="4467925" y="2624247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2: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8CF079-D9E6-47A3-8FF6-2AEBD84ABA1C}"/>
              </a:ext>
            </a:extLst>
          </p:cNvPr>
          <p:cNvSpPr txBox="1"/>
          <p:nvPr/>
        </p:nvSpPr>
        <p:spPr>
          <a:xfrm>
            <a:off x="8316710" y="4267888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3: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it board digital representations with numbers and lines">
            <a:extLst>
              <a:ext uri="{FF2B5EF4-FFF2-40B4-BE49-F238E27FC236}">
                <a16:creationId xmlns:a16="http://schemas.microsoft.com/office/drawing/2014/main" id="{1CE53F47-74F3-4C24-9C05-0398E3A41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b="11018"/>
          <a:stretch/>
        </p:blipFill>
        <p:spPr>
          <a:xfrm>
            <a:off x="-29919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DFD718-0DE6-42A3-98D9-999AC16B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682" y="681311"/>
            <a:ext cx="11029616" cy="790525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Speed Test for ArrayList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E0DE5-DD9C-4CE4-A73E-11415B2E9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682" y="1963711"/>
            <a:ext cx="7321134" cy="4894289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70C0"/>
                </a:solidFill>
                <a:cs typeface="Aharoni" panose="02010803020104030203" pitchFamily="2" charset="-79"/>
              </a:rPr>
              <a:t>ArrayLists</a:t>
            </a:r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 are much like arrays but are dynamic when elements are stored.</a:t>
            </a:r>
          </a:p>
          <a:p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With </a:t>
            </a:r>
            <a:r>
              <a:rPr lang="en-US" dirty="0" err="1">
                <a:solidFill>
                  <a:srgbClr val="0070C0"/>
                </a:solidFill>
                <a:cs typeface="Aharoni" panose="02010803020104030203" pitchFamily="2" charset="-79"/>
              </a:rPr>
              <a:t>ArrayLists</a:t>
            </a:r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 we can remove, add, or retrieve data.</a:t>
            </a:r>
          </a:p>
          <a:p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Before implementing the ArrayList, import time is used to run “Hello Everyone” 1,000 times to review execution time.</a:t>
            </a:r>
          </a:p>
          <a:p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A Client.py code is created based on UML diagram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Data from ‘ClientData.csv’ file is used for client object.</a:t>
            </a:r>
          </a:p>
          <a:p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On main,  ArrayList is used to test the speed of 3 scenarios with the data unsorted and sorted using quick sort. </a:t>
            </a:r>
          </a:p>
          <a:p>
            <a:pPr lvl="1"/>
            <a:r>
              <a:rPr lang="en-US" dirty="0">
                <a:solidFill>
                  <a:srgbClr val="0070C0"/>
                </a:solidFill>
                <a:cs typeface="Aharoni" panose="02010803020104030203" pitchFamily="2" charset="-79"/>
              </a:rPr>
              <a:t>Speeds are compared.</a:t>
            </a:r>
          </a:p>
          <a:p>
            <a:endParaRPr lang="en-US" sz="1700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6D973D-B21E-4F60-9185-3DEEF7EEC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121" y="2180496"/>
            <a:ext cx="3729346" cy="377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445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43746-AE84-4C59-BB62-ADD6819C6D5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56070" y="0"/>
            <a:ext cx="5051774" cy="6414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6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 of Speeds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920495-E052-43F4-94E4-C3B7812B76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81479" y="1830387"/>
            <a:ext cx="9600955" cy="2602128"/>
          </a:xfrm>
          <a:prstGeom prst="rect">
            <a:avLst/>
          </a:prstGeom>
          <a:effectLst>
            <a:outerShdw blurRad="152400" dist="317500" dir="5400000" sx="90000" sy="-19000" rotWithShape="0">
              <a:schemeClr val="accent2">
                <a:alpha val="72000"/>
              </a:schemeClr>
            </a:outerShd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5F127-C88C-46EB-9E6A-F57D503E81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353681"/>
            <a:ext cx="10993549" cy="147501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Final Analysis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17E2E2-3303-42C5-99DD-1B727307FC19}"/>
              </a:ext>
            </a:extLst>
          </p:cNvPr>
          <p:cNvSpPr txBox="1"/>
          <p:nvPr/>
        </p:nvSpPr>
        <p:spPr>
          <a:xfrm>
            <a:off x="8532426" y="3108252"/>
            <a:ext cx="33795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 when adding, displaying, and removing records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 Scenario is </a:t>
            </a:r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#1 </a:t>
            </a: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pulling records from the front.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B1226C-3C14-4505-BA89-B7CA9FAA5F54}"/>
              </a:ext>
            </a:extLst>
          </p:cNvPr>
          <p:cNvSpPr txBox="1"/>
          <p:nvPr/>
        </p:nvSpPr>
        <p:spPr>
          <a:xfrm>
            <a:off x="476551" y="3108252"/>
            <a:ext cx="383866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 when retrieving random records.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 when adding, displaying, and removing random records.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 scenario is #</a:t>
            </a:r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1, </a:t>
            </a: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which adding records was fast in this case.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1D7EE-3832-458B-8825-99CD306B205D}"/>
              </a:ext>
            </a:extLst>
          </p:cNvPr>
          <p:cNvSpPr txBox="1"/>
          <p:nvPr/>
        </p:nvSpPr>
        <p:spPr>
          <a:xfrm>
            <a:off x="4653783" y="3108252"/>
            <a:ext cx="37181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Slow altogether when unsorted.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Extremely slow when sorted and pulling records off the front.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Best scenario is #</a:t>
            </a:r>
            <a:r>
              <a:rPr lang="en-US" sz="28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2, </a:t>
            </a:r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when sorted and displaying random records.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4FAB76-7C8E-4E5D-9841-25C182F87FC3}"/>
              </a:ext>
            </a:extLst>
          </p:cNvPr>
          <p:cNvSpPr/>
          <p:nvPr/>
        </p:nvSpPr>
        <p:spPr>
          <a:xfrm>
            <a:off x="1054854" y="2582368"/>
            <a:ext cx="2132029" cy="3597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E8D5BC0-5A79-4920-9D85-872B77056DAD}"/>
              </a:ext>
            </a:extLst>
          </p:cNvPr>
          <p:cNvSpPr/>
          <p:nvPr/>
        </p:nvSpPr>
        <p:spPr>
          <a:xfrm>
            <a:off x="5048019" y="2582368"/>
            <a:ext cx="2132029" cy="3597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3576E0-CD45-4194-B763-E824CCF09B79}"/>
              </a:ext>
            </a:extLst>
          </p:cNvPr>
          <p:cNvSpPr/>
          <p:nvPr/>
        </p:nvSpPr>
        <p:spPr>
          <a:xfrm>
            <a:off x="9041184" y="2582368"/>
            <a:ext cx="2132029" cy="35976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15062-8E8C-4B5B-B85C-095DFA7E8694}"/>
              </a:ext>
            </a:extLst>
          </p:cNvPr>
          <p:cNvSpPr txBox="1"/>
          <p:nvPr/>
        </p:nvSpPr>
        <p:spPr>
          <a:xfrm>
            <a:off x="1054854" y="2566246"/>
            <a:ext cx="2132029" cy="37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LinkedList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8502B9-36F3-4CA9-B320-3E7586132144}"/>
              </a:ext>
            </a:extLst>
          </p:cNvPr>
          <p:cNvSpPr txBox="1"/>
          <p:nvPr/>
        </p:nvSpPr>
        <p:spPr>
          <a:xfrm>
            <a:off x="5048018" y="2562371"/>
            <a:ext cx="2132029" cy="37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ArrayList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18DEB8-1E0B-43A1-9357-1BFFECC74BF6}"/>
              </a:ext>
            </a:extLst>
          </p:cNvPr>
          <p:cNvSpPr txBox="1"/>
          <p:nvPr/>
        </p:nvSpPr>
        <p:spPr>
          <a:xfrm>
            <a:off x="9041182" y="2573629"/>
            <a:ext cx="2132029" cy="377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Binary Search Tree</a:t>
            </a:r>
          </a:p>
        </p:txBody>
      </p:sp>
    </p:spTree>
    <p:extLst>
      <p:ext uri="{BB962C8B-B14F-4D97-AF65-F5344CB8AC3E}">
        <p14:creationId xmlns:p14="http://schemas.microsoft.com/office/powerpoint/2010/main" val="314764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CD6976D5-0916-4CA0-926A-5FC254F0D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06" y="0"/>
            <a:ext cx="7571045" cy="6858000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4835804-9FDE-40C9-8DFA-6A6C20391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472" y="-920"/>
            <a:ext cx="3204775" cy="89031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Challenges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13A77A6-9F45-4FCF-921A-EE086155D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0517" y="-460"/>
            <a:ext cx="9144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7A30D73-0B22-4FA7-B27B-C5C45FE2F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9" y="2560620"/>
            <a:ext cx="4581144" cy="914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7703770-F483-46D1-9DA2-7C82EFEA6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537" y="889396"/>
            <a:ext cx="7485013" cy="545226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One challenge that occurred was an </a:t>
            </a:r>
            <a:r>
              <a:rPr lang="en-US" dirty="0">
                <a:solidFill>
                  <a:srgbClr val="FFFF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indentation error causing the code to break.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This was due to indentation or spacing of the code being off. (see </a:t>
            </a:r>
            <a:r>
              <a:rPr lang="en-US" sz="2200" dirty="0">
                <a:solidFill>
                  <a:srgbClr val="FFFF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1st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 image)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fter corrected the code ran without issues.</a:t>
            </a:r>
          </a:p>
          <a:p>
            <a:pPr marL="324000" lvl="1" indent="0">
              <a:buNone/>
            </a:pPr>
            <a:endParaRPr lang="en-US" sz="1800" dirty="0">
              <a:solidFill>
                <a:srgbClr val="FFFFFF"/>
              </a:solidFill>
              <a:effectLst/>
              <a:latin typeface="Aharoni" panose="02010803020104030203" pitchFamily="2" charset="-79"/>
              <a:ea typeface="Times New Roman" panose="02020603050405020304" pitchFamily="18" charset="0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Another issue faced was </a:t>
            </a:r>
            <a:r>
              <a:rPr lang="en-US" dirty="0">
                <a:solidFill>
                  <a:srgbClr val="FFFFFF"/>
                </a:solidFill>
                <a:effectLst/>
                <a:latin typeface="Aharoni" panose="02010803020104030203" pitchFamily="2" charset="-79"/>
                <a:ea typeface="Times New Roman" panose="02020603050405020304" pitchFamily="18" charset="0"/>
                <a:cs typeface="Aharoni" panose="02010803020104030203" pitchFamily="2" charset="-79"/>
              </a:rPr>
              <a:t>a value error.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was due to one space on line 26 that needed to be removed and the issue was fixed. (see </a:t>
            </a:r>
            <a:r>
              <a:rPr lang="en-US" sz="2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1st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image)</a:t>
            </a:r>
          </a:p>
          <a:p>
            <a:pPr marL="324000" lvl="1" indent="0">
              <a:buNone/>
            </a:pPr>
            <a:endParaRPr lang="en-US" sz="1800" dirty="0">
              <a:solidFill>
                <a:srgbClr val="FFFFFF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Last issue was records not being removed when code executed.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was due to line </a:t>
            </a:r>
            <a:r>
              <a:rPr lang="en-US" sz="2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123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and line</a:t>
            </a:r>
            <a:r>
              <a:rPr lang="en-US" sz="2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131 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being the same. (</a:t>
            </a:r>
            <a:r>
              <a:rPr lang="en-US" sz="2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n-US" sz="2200" baseline="300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nd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image)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my_array_list.remove_at(random_num) was added on line </a:t>
            </a:r>
            <a:r>
              <a:rPr lang="en-US" sz="22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132</a:t>
            </a:r>
            <a:r>
              <a:rPr lang="en-US" sz="1800" dirty="0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; when ran the records deleted.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5825B4-1C38-4A82-BED2-D1301ED9650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3978" r="336" b="-5621"/>
          <a:stretch/>
        </p:blipFill>
        <p:spPr bwMode="auto">
          <a:xfrm>
            <a:off x="-29682" y="-920"/>
            <a:ext cx="4560199" cy="4346848"/>
          </a:xfrm>
          <a:prstGeom prst="rect">
            <a:avLst/>
          </a:prstGeom>
          <a:noFill/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FD535BE-2B49-44E8-8F87-301C30B8E30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" r="7581" b="820"/>
          <a:stretch/>
        </p:blipFill>
        <p:spPr bwMode="auto">
          <a:xfrm>
            <a:off x="146339" y="4345929"/>
            <a:ext cx="4237701" cy="22347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6782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rcuit board digital representations with numbers and lines">
            <a:extLst>
              <a:ext uri="{FF2B5EF4-FFF2-40B4-BE49-F238E27FC236}">
                <a16:creationId xmlns:a16="http://schemas.microsoft.com/office/drawing/2014/main" id="{D467E82F-305E-41FA-A856-A58392889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r="55648" b="11018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F85D0A-81C4-469E-B0D5-B83F26093419}"/>
              </a:ext>
            </a:extLst>
          </p:cNvPr>
          <p:cNvSpPr txBox="1">
            <a:spLocks/>
          </p:cNvSpPr>
          <p:nvPr/>
        </p:nvSpPr>
        <p:spPr>
          <a:xfrm>
            <a:off x="3682872" y="2906174"/>
            <a:ext cx="4826256" cy="10456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Career skills</a:t>
            </a:r>
            <a:endParaRPr lang="en-US" sz="4000" dirty="0">
              <a:solidFill>
                <a:srgbClr val="0070C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5EB3CA-2B8F-4625-87B9-2B43FD8A4E14}"/>
              </a:ext>
            </a:extLst>
          </p:cNvPr>
          <p:cNvGrpSpPr/>
          <p:nvPr/>
        </p:nvGrpSpPr>
        <p:grpSpPr>
          <a:xfrm>
            <a:off x="1627377" y="401825"/>
            <a:ext cx="8937245" cy="6054340"/>
            <a:chOff x="1586925" y="893591"/>
            <a:chExt cx="8937245" cy="525069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77DDC62-F2DE-408C-95E8-5459EC019002}"/>
                </a:ext>
              </a:extLst>
            </p:cNvPr>
            <p:cNvSpPr/>
            <p:nvPr/>
          </p:nvSpPr>
          <p:spPr>
            <a:xfrm>
              <a:off x="4671764" y="893591"/>
              <a:ext cx="2665699" cy="1923635"/>
            </a:xfrm>
            <a:custGeom>
              <a:avLst/>
              <a:gdLst>
                <a:gd name="connsiteX0" fmla="*/ 0 w 1923635"/>
                <a:gd name="connsiteY0" fmla="*/ 1250363 h 1923635"/>
                <a:gd name="connsiteX1" fmla="*/ 480909 w 1923635"/>
                <a:gd name="connsiteY1" fmla="*/ 1250363 h 1923635"/>
                <a:gd name="connsiteX2" fmla="*/ 480909 w 1923635"/>
                <a:gd name="connsiteY2" fmla="*/ 0 h 1923635"/>
                <a:gd name="connsiteX3" fmla="*/ 1442726 w 1923635"/>
                <a:gd name="connsiteY3" fmla="*/ 0 h 1923635"/>
                <a:gd name="connsiteX4" fmla="*/ 1442726 w 1923635"/>
                <a:gd name="connsiteY4" fmla="*/ 1250363 h 1923635"/>
                <a:gd name="connsiteX5" fmla="*/ 1923635 w 1923635"/>
                <a:gd name="connsiteY5" fmla="*/ 1250363 h 1923635"/>
                <a:gd name="connsiteX6" fmla="*/ 961818 w 1923635"/>
                <a:gd name="connsiteY6" fmla="*/ 1923635 h 1923635"/>
                <a:gd name="connsiteX7" fmla="*/ 0 w 1923635"/>
                <a:gd name="connsiteY7" fmla="*/ 1250363 h 192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635" h="1923635">
                  <a:moveTo>
                    <a:pt x="0" y="1250363"/>
                  </a:moveTo>
                  <a:lnTo>
                    <a:pt x="480909" y="1250363"/>
                  </a:lnTo>
                  <a:lnTo>
                    <a:pt x="480909" y="0"/>
                  </a:lnTo>
                  <a:lnTo>
                    <a:pt x="1442726" y="0"/>
                  </a:lnTo>
                  <a:lnTo>
                    <a:pt x="1442726" y="1250363"/>
                  </a:lnTo>
                  <a:lnTo>
                    <a:pt x="1923635" y="1250363"/>
                  </a:lnTo>
                  <a:lnTo>
                    <a:pt x="961818" y="1923635"/>
                  </a:lnTo>
                  <a:lnTo>
                    <a:pt x="0" y="12503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9141" tIns="78232" rIns="559141" bIns="414868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Programming – Using Python in Spyder IDE.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F631C7D-29B0-4D83-B6AF-F246D56E1D69}"/>
                </a:ext>
              </a:extLst>
            </p:cNvPr>
            <p:cNvSpPr/>
            <p:nvPr/>
          </p:nvSpPr>
          <p:spPr>
            <a:xfrm>
              <a:off x="8062206" y="2467679"/>
              <a:ext cx="2461964" cy="2102524"/>
            </a:xfrm>
            <a:custGeom>
              <a:avLst/>
              <a:gdLst>
                <a:gd name="connsiteX0" fmla="*/ 0 w 1923635"/>
                <a:gd name="connsiteY0" fmla="*/ 1250363 h 1923635"/>
                <a:gd name="connsiteX1" fmla="*/ 480909 w 1923635"/>
                <a:gd name="connsiteY1" fmla="*/ 1250363 h 1923635"/>
                <a:gd name="connsiteX2" fmla="*/ 480909 w 1923635"/>
                <a:gd name="connsiteY2" fmla="*/ 0 h 1923635"/>
                <a:gd name="connsiteX3" fmla="*/ 1442726 w 1923635"/>
                <a:gd name="connsiteY3" fmla="*/ 0 h 1923635"/>
                <a:gd name="connsiteX4" fmla="*/ 1442726 w 1923635"/>
                <a:gd name="connsiteY4" fmla="*/ 1250363 h 1923635"/>
                <a:gd name="connsiteX5" fmla="*/ 1923635 w 1923635"/>
                <a:gd name="connsiteY5" fmla="*/ 1250363 h 1923635"/>
                <a:gd name="connsiteX6" fmla="*/ 961818 w 1923635"/>
                <a:gd name="connsiteY6" fmla="*/ 1923635 h 1923635"/>
                <a:gd name="connsiteX7" fmla="*/ 0 w 1923635"/>
                <a:gd name="connsiteY7" fmla="*/ 1250363 h 192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635" h="1923635">
                  <a:moveTo>
                    <a:pt x="673272" y="0"/>
                  </a:moveTo>
                  <a:lnTo>
                    <a:pt x="673272" y="480909"/>
                  </a:lnTo>
                  <a:lnTo>
                    <a:pt x="1923635" y="480909"/>
                  </a:lnTo>
                  <a:lnTo>
                    <a:pt x="1923635" y="1442726"/>
                  </a:lnTo>
                  <a:lnTo>
                    <a:pt x="673272" y="1442726"/>
                  </a:lnTo>
                  <a:lnTo>
                    <a:pt x="673272" y="1923635"/>
                  </a:lnTo>
                  <a:lnTo>
                    <a:pt x="0" y="961818"/>
                  </a:lnTo>
                  <a:lnTo>
                    <a:pt x="673272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4868" tIns="559141" rIns="78232" bIns="55914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Troubleshooting -  Fixing errors that occurred.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AB4D0-E9C0-49F3-8A66-9BF65BBE3D91}"/>
                </a:ext>
              </a:extLst>
            </p:cNvPr>
            <p:cNvSpPr/>
            <p:nvPr/>
          </p:nvSpPr>
          <p:spPr>
            <a:xfrm>
              <a:off x="4773632" y="4041757"/>
              <a:ext cx="2461964" cy="2102524"/>
            </a:xfrm>
            <a:custGeom>
              <a:avLst/>
              <a:gdLst>
                <a:gd name="connsiteX0" fmla="*/ 0 w 1923635"/>
                <a:gd name="connsiteY0" fmla="*/ 1250363 h 1923635"/>
                <a:gd name="connsiteX1" fmla="*/ 480909 w 1923635"/>
                <a:gd name="connsiteY1" fmla="*/ 1250363 h 1923635"/>
                <a:gd name="connsiteX2" fmla="*/ 480909 w 1923635"/>
                <a:gd name="connsiteY2" fmla="*/ 0 h 1923635"/>
                <a:gd name="connsiteX3" fmla="*/ 1442726 w 1923635"/>
                <a:gd name="connsiteY3" fmla="*/ 0 h 1923635"/>
                <a:gd name="connsiteX4" fmla="*/ 1442726 w 1923635"/>
                <a:gd name="connsiteY4" fmla="*/ 1250363 h 1923635"/>
                <a:gd name="connsiteX5" fmla="*/ 1923635 w 1923635"/>
                <a:gd name="connsiteY5" fmla="*/ 1250363 h 1923635"/>
                <a:gd name="connsiteX6" fmla="*/ 961818 w 1923635"/>
                <a:gd name="connsiteY6" fmla="*/ 1923635 h 1923635"/>
                <a:gd name="connsiteX7" fmla="*/ 0 w 1923635"/>
                <a:gd name="connsiteY7" fmla="*/ 1250363 h 192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635" h="1923635">
                  <a:moveTo>
                    <a:pt x="1923635" y="673272"/>
                  </a:moveTo>
                  <a:lnTo>
                    <a:pt x="1442726" y="673272"/>
                  </a:lnTo>
                  <a:lnTo>
                    <a:pt x="1442726" y="1923635"/>
                  </a:lnTo>
                  <a:lnTo>
                    <a:pt x="480909" y="1923635"/>
                  </a:lnTo>
                  <a:lnTo>
                    <a:pt x="480909" y="673272"/>
                  </a:lnTo>
                  <a:lnTo>
                    <a:pt x="0" y="673272"/>
                  </a:lnTo>
                  <a:lnTo>
                    <a:pt x="961817" y="0"/>
                  </a:lnTo>
                  <a:lnTo>
                    <a:pt x="1923635" y="67327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59141" tIns="414869" rIns="559142" bIns="78232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Problem solving -  Determining which data structure is optimal under different scenarios.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CB77B0F-BDB3-4501-9BAA-ADD1A3A7B315}"/>
                </a:ext>
              </a:extLst>
            </p:cNvPr>
            <p:cNvSpPr/>
            <p:nvPr/>
          </p:nvSpPr>
          <p:spPr>
            <a:xfrm>
              <a:off x="1586925" y="2467679"/>
              <a:ext cx="2461964" cy="2102524"/>
            </a:xfrm>
            <a:custGeom>
              <a:avLst/>
              <a:gdLst>
                <a:gd name="connsiteX0" fmla="*/ 0 w 1923635"/>
                <a:gd name="connsiteY0" fmla="*/ 1250363 h 1923635"/>
                <a:gd name="connsiteX1" fmla="*/ 480909 w 1923635"/>
                <a:gd name="connsiteY1" fmla="*/ 1250363 h 1923635"/>
                <a:gd name="connsiteX2" fmla="*/ 480909 w 1923635"/>
                <a:gd name="connsiteY2" fmla="*/ 0 h 1923635"/>
                <a:gd name="connsiteX3" fmla="*/ 1442726 w 1923635"/>
                <a:gd name="connsiteY3" fmla="*/ 0 h 1923635"/>
                <a:gd name="connsiteX4" fmla="*/ 1442726 w 1923635"/>
                <a:gd name="connsiteY4" fmla="*/ 1250363 h 1923635"/>
                <a:gd name="connsiteX5" fmla="*/ 1923635 w 1923635"/>
                <a:gd name="connsiteY5" fmla="*/ 1250363 h 1923635"/>
                <a:gd name="connsiteX6" fmla="*/ 961818 w 1923635"/>
                <a:gd name="connsiteY6" fmla="*/ 1923635 h 1923635"/>
                <a:gd name="connsiteX7" fmla="*/ 0 w 1923635"/>
                <a:gd name="connsiteY7" fmla="*/ 1250363 h 1923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23635" h="1923635">
                  <a:moveTo>
                    <a:pt x="1250363" y="1923635"/>
                  </a:moveTo>
                  <a:lnTo>
                    <a:pt x="1250363" y="1442726"/>
                  </a:lnTo>
                  <a:lnTo>
                    <a:pt x="0" y="1442726"/>
                  </a:lnTo>
                  <a:lnTo>
                    <a:pt x="0" y="480909"/>
                  </a:lnTo>
                  <a:lnTo>
                    <a:pt x="1250363" y="480909"/>
                  </a:lnTo>
                  <a:lnTo>
                    <a:pt x="1250363" y="0"/>
                  </a:lnTo>
                  <a:lnTo>
                    <a:pt x="1923635" y="961817"/>
                  </a:lnTo>
                  <a:lnTo>
                    <a:pt x="1250363" y="192363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32" tIns="559141" rIns="414868" bIns="559141" numCol="1" spcCol="1270" anchor="ctr" anchorCtr="0">
              <a:noAutofit/>
            </a:bodyPr>
            <a:lstStyle/>
            <a:p>
              <a:pPr marL="0" lvl="0" indent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/>
                <a:t>Software – Using Excel and PowerPoint.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9020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30A04-45FC-447C-B9BC-6608CAA0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976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BD5B-2F4B-4B36-AF57-A5E088CBD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01" y="1888461"/>
            <a:ext cx="7067227" cy="442178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Using data structures and algorithms we can optimize data, as well as the development of computer programs or applications.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Without these data structures, programs and applications can run poorly or even cause data to be meaningless.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This project presented real-world speeds of data structures and algorithms. </a:t>
            </a:r>
          </a:p>
          <a:p>
            <a:r>
              <a:rPr lang="en-US" sz="2000" dirty="0">
                <a:solidFill>
                  <a:srgbClr val="0070C0"/>
                </a:solidFill>
              </a:rPr>
              <a:t>Thank you!</a:t>
            </a:r>
          </a:p>
        </p:txBody>
      </p:sp>
      <p:pic>
        <p:nvPicPr>
          <p:cNvPr id="4" name="Picture 3" descr="A circuit board digital representations with numbers and lines">
            <a:extLst>
              <a:ext uri="{FF2B5EF4-FFF2-40B4-BE49-F238E27FC236}">
                <a16:creationId xmlns:a16="http://schemas.microsoft.com/office/drawing/2014/main" id="{87B87F94-5E00-411C-B25C-12D520B59E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56" r="14947" b="1"/>
          <a:stretch/>
        </p:blipFill>
        <p:spPr>
          <a:xfrm>
            <a:off x="7645285" y="2098011"/>
            <a:ext cx="3683001" cy="4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97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CC7DE8-9DDB-447F-88C5-34872269C323}"/>
              </a:ext>
            </a:extLst>
          </p:cNvPr>
          <p:cNvSpPr/>
          <p:nvPr/>
        </p:nvSpPr>
        <p:spPr>
          <a:xfrm>
            <a:off x="510131" y="963874"/>
            <a:ext cx="5909480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1137B49-5E0F-480B-BB3D-C31EF77188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81789" y="1062824"/>
            <a:ext cx="5766162" cy="56777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en-US" sz="3100" kern="1200" dirty="0" err="1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TimeProcess.pY</a:t>
            </a:r>
            <a:r>
              <a:rPr lang="en-US" sz="31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2FC4489-4FD2-4277-8AA4-307A4350D167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7299007" y="1751034"/>
            <a:ext cx="3761697" cy="1879785"/>
          </a:xfrm>
        </p:spPr>
        <p:txBody>
          <a:bodyPr vert="horz" lIns="91440" tIns="45720" rIns="91440" bIns="45720" rtlCol="0">
            <a:normAutofit/>
          </a:bodyPr>
          <a:lstStyle/>
          <a:p>
            <a:pPr marL="40005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Testing process speed of displaying “Hello Everyone” 1,000 times.</a:t>
            </a:r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2DB8ED91-CFD9-421D-B38F-C82632FC0077}"/>
              </a:ext>
            </a:extLst>
          </p:cNvPr>
          <p:cNvSpPr txBox="1"/>
          <p:nvPr/>
        </p:nvSpPr>
        <p:spPr>
          <a:xfrm>
            <a:off x="810996" y="1630603"/>
            <a:ext cx="5307749" cy="4556643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#Date: 3/5/2021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import time    # use time library to time the code executions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# get current time before the process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start_time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# run the process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for </a:t>
            </a: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i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    print( "Hello Everyone!" 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# get current time after the process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time.time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# subtract start time from end time to get time used by process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end_time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 - </a:t>
            </a: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start_time</a:t>
            </a:r>
            <a:endParaRPr lang="en-US" sz="1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50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# Show the result.  Note: .6f means “show six decimal places”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500" b="0" i="0" u="none" strike="noStrike" kern="1200" cap="none" spc="0" baseline="0" dirty="0">
                <a:uFillTx/>
                <a:latin typeface="Calibri"/>
              </a:rPr>
              <a:t>print("\</a:t>
            </a: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nSeconds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 run 1000 times: {:.6f}".format(</a:t>
            </a:r>
            <a:r>
              <a:rPr lang="en-US" sz="1500" b="0" i="0" u="none" strike="noStrike" kern="1200" cap="none" spc="0" baseline="0" dirty="0" err="1">
                <a:uFillTx/>
                <a:latin typeface="Calibri"/>
              </a:rPr>
              <a:t>total_time</a:t>
            </a:r>
            <a:r>
              <a:rPr lang="en-US" sz="1500" b="0" i="0" u="none" strike="noStrike" kern="1200" cap="none" spc="0" baseline="0" dirty="0">
                <a:uFillTx/>
                <a:latin typeface="Calibri"/>
              </a:rPr>
              <a:t>))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C118AC-AEF0-4CB7-A96C-1E291C291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09" t="72750" r="13837" b="2588"/>
          <a:stretch/>
        </p:blipFill>
        <p:spPr>
          <a:xfrm>
            <a:off x="6972308" y="3441550"/>
            <a:ext cx="4665911" cy="20968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141E360-7161-4929-B22B-0EE3F9FEF9E4}"/>
              </a:ext>
            </a:extLst>
          </p:cNvPr>
          <p:cNvSpPr/>
          <p:nvPr/>
        </p:nvSpPr>
        <p:spPr>
          <a:xfrm>
            <a:off x="285645" y="780517"/>
            <a:ext cx="6279607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A33297-0A5C-4F85-92DA-AD8441F7F40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645" y="780517"/>
            <a:ext cx="6469060" cy="9110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40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Client.py 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C8ADCB3-6633-473F-836D-A7531FA0508C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992341" y="1948564"/>
            <a:ext cx="2481616" cy="241087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u="sng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Attributes include: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client_id</a:t>
            </a:r>
            <a:endParaRPr lang="en-US" sz="1700" dirty="0">
              <a:solidFill>
                <a:srgbClr val="0070C0">
                  <a:alpha val="8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first_name</a:t>
            </a:r>
            <a:endParaRPr lang="en-US" sz="1700" dirty="0">
              <a:solidFill>
                <a:srgbClr val="0070C0">
                  <a:alpha val="8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</a:t>
            </a:r>
            <a:r>
              <a:rPr lang="en-US" sz="1700" dirty="0" err="1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last_name</a:t>
            </a:r>
            <a:endParaRPr lang="en-US" sz="1700" dirty="0">
              <a:solidFill>
                <a:srgbClr val="0070C0">
                  <a:alpha val="80000"/>
                </a:srgb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__phone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__email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E01769-C6A8-4A29-BF89-9768F7C9122A}"/>
              </a:ext>
            </a:extLst>
          </p:cNvPr>
          <p:cNvSpPr txBox="1"/>
          <p:nvPr/>
        </p:nvSpPr>
        <p:spPr>
          <a:xfrm>
            <a:off x="383915" y="1447246"/>
            <a:ext cx="6083069" cy="8883870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#Date: 3/5/2021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class Client: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init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__(self,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=0,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="Unknown",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="Unknown", phone="Unknown", email="Unknown"):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self.__phone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phone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self.__email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email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# classes that compare objects must implement __eq__ and 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__ method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#__lt__ means "less than" and it must return a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#__eq__ means "equals" and it must return a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boolean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lt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&lt; other.__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__eq__(self, other):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== other.__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# __str__() method is automatically called when you print the object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__str__(self):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str(self.__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) + ", " +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+ ", " +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# Getters and Setters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get_client_id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set_client_id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client_id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get_first_name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set_first_name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first_name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get_last_name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set_last_name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(self,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self.__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last_name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get_phone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self.__phone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set_phone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(self, phone):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self.__phone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phone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get_email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return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self.__email</a:t>
            </a:r>
            <a:endParaRPr lang="en-US" sz="1050" b="0" i="0" u="none" strike="noStrike" kern="1200" cap="none" spc="0" baseline="0" dirty="0"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def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set_email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(self, email):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uFillTx/>
                <a:latin typeface="Calibri"/>
              </a:rPr>
              <a:t>self.__email</a:t>
            </a:r>
            <a:r>
              <a:rPr lang="en-US" sz="1050" b="0" i="0" u="none" strike="noStrike" kern="1200" cap="none" spc="0" baseline="0" dirty="0">
                <a:uFillTx/>
                <a:latin typeface="Calibri"/>
              </a:rPr>
              <a:t> = 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B6961D-E87B-490F-A2E9-4D5D3FD834EA}"/>
              </a:ext>
            </a:extLst>
          </p:cNvPr>
          <p:cNvSpPr txBox="1"/>
          <p:nvPr/>
        </p:nvSpPr>
        <p:spPr>
          <a:xfrm>
            <a:off x="9473957" y="1972075"/>
            <a:ext cx="2566736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u="sng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Behaviors include: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__eq__</a:t>
            </a:r>
          </a:p>
          <a:p>
            <a:pPr marL="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__str__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819C9B-4C6E-40C9-9961-6654EADFF38F}"/>
              </a:ext>
            </a:extLst>
          </p:cNvPr>
          <p:cNvSpPr txBox="1"/>
          <p:nvPr/>
        </p:nvSpPr>
        <p:spPr>
          <a:xfrm>
            <a:off x="8006104" y="4663258"/>
            <a:ext cx="256673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getters and setters of Client.py are seen in code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7BC2F80-3F4E-4F5B-95FD-C842D89BB3E5}"/>
              </a:ext>
            </a:extLst>
          </p:cNvPr>
          <p:cNvSpPr/>
          <p:nvPr/>
        </p:nvSpPr>
        <p:spPr>
          <a:xfrm>
            <a:off x="249306" y="761169"/>
            <a:ext cx="6167536" cy="666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65407-2D59-40C9-B7EA-B2A601BEC2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4258" y="935109"/>
            <a:ext cx="6077210" cy="4927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ArrayListActualSpeed.py Python Code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D53052BD-BB0C-4C0B-8B8B-1244AECA7316}"/>
              </a:ext>
            </a:extLst>
          </p:cNvPr>
          <p:cNvSpPr txBox="1">
            <a:spLocks noGrp="1"/>
          </p:cNvSpPr>
          <p:nvPr>
            <p:ph type="body" sz="half" idx="2"/>
          </p:nvPr>
        </p:nvSpPr>
        <p:spPr>
          <a:xfrm>
            <a:off x="6631316" y="2354334"/>
            <a:ext cx="5329025" cy="3016206"/>
          </a:xfrm>
        </p:spPr>
        <p:txBody>
          <a:bodyPr vert="horz" lIns="91440" tIns="45720" rIns="91440" bIns="45720" rtlCol="0">
            <a:noAutofit/>
          </a:bodyPr>
          <a:lstStyle/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Read records into application</a:t>
            </a:r>
          </a:p>
          <a:p>
            <a:pPr marL="285750" lvl="0" indent="-2286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Test process speeds of (sorted):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Records that are added to the end of data structure. 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Records that are removed from beginning of data structure.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Records displayed randomly.</a:t>
            </a:r>
          </a:p>
          <a:p>
            <a:pPr marL="742950"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70C0">
                    <a:alpha val="80000"/>
                  </a:srgbClr>
                </a:solidFill>
              </a:rPr>
              <a:t>Records that are added, randomly displayed, and randomly removed.</a:t>
            </a: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32329908-AC39-48B0-8910-C63787722E38}"/>
              </a:ext>
            </a:extLst>
          </p:cNvPr>
          <p:cNvSpPr txBox="1"/>
          <p:nvPr/>
        </p:nvSpPr>
        <p:spPr>
          <a:xfrm>
            <a:off x="413493" y="1427898"/>
            <a:ext cx="5838741" cy="22462961"/>
          </a:xfrm>
          <a:prstGeom prst="rect">
            <a:avLst/>
          </a:prstGeom>
          <a:noFill/>
          <a:ln w="3172" cap="flat">
            <a:solidFill>
              <a:srgbClr val="000000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#Name: Kimberly Hernandez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#Date: 3/5/2021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ArrayList import ArrayList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Client import Client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Quicksort import Quicksort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from datetime import date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time         # Use this library to time the code executions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random       # Use to generate random numbers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import sys          # Use to terminate the application early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name and date in output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print("Kimberly Hernandez")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print("Date: ",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date.today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clients = []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Read the records from ClientData.csv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into client objects and place the client objects into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'ClientData.csv'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with open(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input_file_name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 as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for line in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infile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Split the line based on the commas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s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line.split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(',')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int( s[0] ) # Convert the default string to an int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s[1]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s[2]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phone = s[3]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email = s[4]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Create a client object using the data from the file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f_name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l_name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phone, email)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# Add the client object to the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clients.append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clt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Sort the clients 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Quicksort.sort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# How many client objects do we have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Create an ArrayList object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ArrayList()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1: Printer Queue or Call Queue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Printer Queue or Call Queue"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the client records to the ArrayList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remove records from the front of the ArrayList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my_array_list.remove_at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(0)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remove records from the front: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2: Customer Service Center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answer.lower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!= "y":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sys.exit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            # End the application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Customer Service Center"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clients back to ArrayList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(clients[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])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randomly display 1000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#print(my_array_list.search(Client(random_num)))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my_array_list.search_sorted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display random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Scenario 3: Call Center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answer = input("Continue (y/n)?")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if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answer.lower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!= "y":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sys.exit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             # End the application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"Scenario: Call Center"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print("-" *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len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section_title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How long does it take to add records, randomly display 1000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and randomly remove 1000 records?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Add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my_array_list.append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current_id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+= 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Display random records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#print(my_array_list.search(Client(random_num)))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print(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my_array_list.search_sorted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(Client(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# Remove random records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for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i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in range(1000):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100001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+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num_records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random.randint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smallest_id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,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largest_id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#print(my_array_list.search(Client(random_num)))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#print(my_array_list.search_sorted(Client(random_num)))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my_array_list.remove_at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random_num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time.time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()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=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end_time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- 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start_time</a:t>
            </a:r>
            <a:endParaRPr lang="en-US" sz="105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print("Seconds to add, display, and remove records: {:.6f}".format(</a:t>
            </a:r>
            <a:r>
              <a:rPr lang="en-US" sz="1050" b="0" i="0" u="none" strike="noStrike" kern="1200" cap="none" spc="0" baseline="0" dirty="0" err="1">
                <a:solidFill>
                  <a:srgbClr val="000000"/>
                </a:solidFill>
                <a:uFillTx/>
                <a:latin typeface="Calibri"/>
              </a:rPr>
              <a:t>total_time</a:t>
            </a: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))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      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05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2B9607-A69E-4DAC-B284-0FDF7DCB55A4}"/>
              </a:ext>
            </a:extLst>
          </p:cNvPr>
          <p:cNvSpPr txBox="1"/>
          <p:nvPr/>
        </p:nvSpPr>
        <p:spPr>
          <a:xfrm>
            <a:off x="6631316" y="1427898"/>
            <a:ext cx="48959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lvl="0"/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Working with </a:t>
            </a:r>
            <a:r>
              <a:rPr lang="en-US" b="1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ClientData.csv file to test </a:t>
            </a:r>
            <a:r>
              <a:rPr lang="en-US" b="1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  <a:r>
              <a:rPr lang="en-US" sz="1800" b="1" dirty="0">
                <a:solidFill>
                  <a:srgbClr val="0070C0">
                    <a:alpha val="80000"/>
                  </a:srgb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rrayList data structure with quicksort algorithm to: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18782B-0DB1-4C27-AE37-B1278F193AEA}"/>
              </a:ext>
            </a:extLst>
          </p:cNvPr>
          <p:cNvSpPr txBox="1"/>
          <p:nvPr/>
        </p:nvSpPr>
        <p:spPr>
          <a:xfrm>
            <a:off x="6939615" y="6016213"/>
            <a:ext cx="4712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Screenshots of running code on next slide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452BBE-57D7-4268-992B-E149C48449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46" t="50111" b="-1"/>
          <a:stretch/>
        </p:blipFill>
        <p:spPr>
          <a:xfrm>
            <a:off x="62780" y="963216"/>
            <a:ext cx="4614751" cy="26469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A525D1-8886-488E-BE6B-9B85AD7F29E4}"/>
              </a:ext>
            </a:extLst>
          </p:cNvPr>
          <p:cNvSpPr txBox="1"/>
          <p:nvPr/>
        </p:nvSpPr>
        <p:spPr>
          <a:xfrm>
            <a:off x="1090595" y="619272"/>
            <a:ext cx="2559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1: Sorted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12E82-C74C-4C7F-B4EE-8812543253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47" t="50000" b="636"/>
          <a:stretch/>
        </p:blipFill>
        <p:spPr>
          <a:xfrm>
            <a:off x="3534993" y="2269586"/>
            <a:ext cx="5085399" cy="28494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FD2359-A071-4783-A3D6-E941761D8524}"/>
              </a:ext>
            </a:extLst>
          </p:cNvPr>
          <p:cNvSpPr txBox="1"/>
          <p:nvPr/>
        </p:nvSpPr>
        <p:spPr>
          <a:xfrm>
            <a:off x="4999090" y="1898826"/>
            <a:ext cx="2590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2: Sorted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10AD186-9E40-4E1C-B90E-8375239B1C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201" t="50137" r="-1"/>
          <a:stretch/>
        </p:blipFill>
        <p:spPr>
          <a:xfrm>
            <a:off x="7157450" y="3610173"/>
            <a:ext cx="4971769" cy="2823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30996A-2C4C-41B5-960C-0D96C7C0BD24}"/>
              </a:ext>
            </a:extLst>
          </p:cNvPr>
          <p:cNvSpPr txBox="1"/>
          <p:nvPr/>
        </p:nvSpPr>
        <p:spPr>
          <a:xfrm>
            <a:off x="8913693" y="3260406"/>
            <a:ext cx="2451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 3: Sorted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29FA91-1181-43FE-87CC-D929B12EC8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77343" y="49088"/>
            <a:ext cx="7365991" cy="49283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5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Screenshots of Running Code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CF533-76CF-4F60-A028-7577D389DEED}"/>
              </a:ext>
            </a:extLst>
          </p:cNvPr>
          <p:cNvSpPr txBox="1"/>
          <p:nvPr/>
        </p:nvSpPr>
        <p:spPr>
          <a:xfrm>
            <a:off x="3314816" y="6488668"/>
            <a:ext cx="595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Compared unsorted and sorted speeds on next slide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F6EEA-EB19-4B8F-8CC3-AF98E3B830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50138" y="0"/>
            <a:ext cx="4291724" cy="5874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 algn="ctr">
              <a:spcBef>
                <a:spcPct val="0"/>
              </a:spcBef>
            </a:pPr>
            <a:r>
              <a:rPr lang="en-US" sz="4000" kern="12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Table of Speeds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9D7A39-B9D4-4B63-93B6-1EA267683B5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4198" y="1401892"/>
            <a:ext cx="9463604" cy="32966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152400" dist="317500" dir="5400000" sx="90000" sy="-19000" rotWithShape="0">
              <a:schemeClr val="accent2">
                <a:alpha val="15000"/>
              </a:scheme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ircuit board digital representations with numbers and lines">
            <a:extLst>
              <a:ext uri="{FF2B5EF4-FFF2-40B4-BE49-F238E27FC236}">
                <a16:creationId xmlns:a16="http://schemas.microsoft.com/office/drawing/2014/main" id="{CFABF8DD-C658-406E-8976-630C7356B5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2000"/>
          </a:blip>
          <a:srcRect t="5956" b="11018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D1C8A-463B-451C-B7DC-41BE35E06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729" y="2265723"/>
            <a:ext cx="10676421" cy="36783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LinkedList is a linear structure that consists of nodes that are linked by pointers.</a:t>
            </a:r>
          </a:p>
          <a:p>
            <a:r>
              <a:rPr lang="en-US" dirty="0">
                <a:solidFill>
                  <a:srgbClr val="0070C0"/>
                </a:solidFill>
              </a:rPr>
              <a:t>Is also dynamic and used with stacks and queues for easy insertion and deletion.</a:t>
            </a:r>
          </a:p>
          <a:p>
            <a:r>
              <a:rPr lang="en-US" dirty="0">
                <a:solidFill>
                  <a:srgbClr val="0070C0"/>
                </a:solidFill>
              </a:rPr>
              <a:t>Can traverse one way with a singly-LinkedList and traverse back with a doubly-LinkedList.</a:t>
            </a:r>
          </a:p>
          <a:p>
            <a:r>
              <a:rPr lang="en-US" dirty="0">
                <a:solidFill>
                  <a:srgbClr val="0070C0"/>
                </a:solidFill>
              </a:rPr>
              <a:t>The same Client.py file is used to create a client object using the data from ‘ClientData.csv’ file.</a:t>
            </a:r>
          </a:p>
          <a:p>
            <a:r>
              <a:rPr lang="en-US" dirty="0">
                <a:solidFill>
                  <a:srgbClr val="0070C0"/>
                </a:solidFill>
              </a:rPr>
              <a:t>On main, LinkedList is used to test the speed of 3 scenarios. </a:t>
            </a:r>
          </a:p>
          <a:p>
            <a:pPr lvl="1"/>
            <a:r>
              <a:rPr lang="en-US" sz="1800" dirty="0">
                <a:solidFill>
                  <a:srgbClr val="0070C0"/>
                </a:solidFill>
              </a:rPr>
              <a:t>Speeds are then compared to ArrayList speeds.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29E4FE-5031-4BC6-8BB0-26495E587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913974"/>
            <a:ext cx="11029616" cy="534661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Speed Test for LinkedList Data Structure</a:t>
            </a:r>
          </a:p>
        </p:txBody>
      </p:sp>
    </p:spTree>
    <p:extLst>
      <p:ext uri="{BB962C8B-B14F-4D97-AF65-F5344CB8AC3E}">
        <p14:creationId xmlns:p14="http://schemas.microsoft.com/office/powerpoint/2010/main" val="313090579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A7F0652-397B-4F71-B75E-207A80EB2786}">
  <ds:schemaRefs>
    <ds:schemaRef ds:uri="16c05727-aa75-4e4a-9b5f-8a80a1165891"/>
    <ds:schemaRef ds:uri="http://purl.org/dc/elements/1.1/"/>
    <ds:schemaRef ds:uri="http://purl.org/dc/dcmitype/"/>
    <ds:schemaRef ds:uri="http://schemas.microsoft.com/office/2006/metadata/properties"/>
    <ds:schemaRef ds:uri="71af3243-3dd4-4a8d-8c0d-dd76da1f02a5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1CAB62D-49E5-4271-85C6-1466970BAB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5A32ED2-6DBA-4E14-851E-DE5772C902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1453</TotalTime>
  <Words>8113</Words>
  <Application>Microsoft Office PowerPoint</Application>
  <PresentationFormat>Widescreen</PresentationFormat>
  <Paragraphs>1108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Abadi</vt:lpstr>
      <vt:lpstr>Aharoni</vt:lpstr>
      <vt:lpstr>Arial</vt:lpstr>
      <vt:lpstr>Calibri</vt:lpstr>
      <vt:lpstr>Gill Sans MT</vt:lpstr>
      <vt:lpstr>Wingdings 2</vt:lpstr>
      <vt:lpstr>Dividend</vt:lpstr>
      <vt:lpstr>Data Structures and algorithms  – CEIS295</vt:lpstr>
      <vt:lpstr>Introduction</vt:lpstr>
      <vt:lpstr>Speed Test for ArrayList Data Structure</vt:lpstr>
      <vt:lpstr>TimeProcess.pY Python Code</vt:lpstr>
      <vt:lpstr>Client.py Python Code</vt:lpstr>
      <vt:lpstr>ArrayListActualSpeed.py Python Code</vt:lpstr>
      <vt:lpstr>Screenshots of Running Code</vt:lpstr>
      <vt:lpstr>Table of Speeds</vt:lpstr>
      <vt:lpstr>Speed Test for LinkedList Data Structure</vt:lpstr>
      <vt:lpstr>LinkedListActualSpeed.py Python Code</vt:lpstr>
      <vt:lpstr>Screenshots of Running Code</vt:lpstr>
      <vt:lpstr>Table of Speeds</vt:lpstr>
      <vt:lpstr>Speed Test for queue abstract data type</vt:lpstr>
      <vt:lpstr>Call.py Python Code</vt:lpstr>
      <vt:lpstr>AutomaticCallDistributor.py Python Code</vt:lpstr>
      <vt:lpstr>Screenshot of Running Code</vt:lpstr>
      <vt:lpstr>Speed Test for Sorting Algorithms</vt:lpstr>
      <vt:lpstr>Client.py Python Code</vt:lpstr>
      <vt:lpstr>SortingActualSpeed.py Python Code</vt:lpstr>
      <vt:lpstr>Screenshot of Running Code</vt:lpstr>
      <vt:lpstr>Table of Sorting Speeds</vt:lpstr>
      <vt:lpstr>Speed Test for Searching Algorithms</vt:lpstr>
      <vt:lpstr>Client.py Python Code</vt:lpstr>
      <vt:lpstr>SearchingActualSpeed.py Python Code</vt:lpstr>
      <vt:lpstr>Screenshots of Running Code</vt:lpstr>
      <vt:lpstr>Table of Searching Speeds</vt:lpstr>
      <vt:lpstr>Speed Test for Binary search tree</vt:lpstr>
      <vt:lpstr>BinarySearchTreeActualSpeed.py Python Code</vt:lpstr>
      <vt:lpstr>Screenshots of Running Code</vt:lpstr>
      <vt:lpstr>Table of Speeds</vt:lpstr>
      <vt:lpstr>Final Analysis </vt:lpstr>
      <vt:lpstr>Challenges</vt:lpstr>
      <vt:lpstr>PowerPoint Presentation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Structures and algorithms  – CEIS295</dc:title>
  <dc:creator>Kim ..</dc:creator>
  <cp:lastModifiedBy>Kim ..</cp:lastModifiedBy>
  <cp:revision>296</cp:revision>
  <cp:lastPrinted>2021-04-23T17:49:55Z</cp:lastPrinted>
  <dcterms:created xsi:type="dcterms:W3CDTF">2021-04-19T19:41:37Z</dcterms:created>
  <dcterms:modified xsi:type="dcterms:W3CDTF">2021-04-24T08:12:41Z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