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3" r:id="rId3"/>
    <p:sldId id="260" r:id="rId4"/>
    <p:sldId id="257" r:id="rId5"/>
    <p:sldId id="258" r:id="rId6"/>
    <p:sldId id="261" r:id="rId7"/>
    <p:sldId id="262" r:id="rId8"/>
    <p:sldId id="263" r:id="rId9"/>
    <p:sldId id="264" r:id="rId10"/>
    <p:sldId id="265" r:id="rId11"/>
    <p:sldId id="267" r:id="rId12"/>
    <p:sldId id="266" r:id="rId13"/>
    <p:sldId id="268" r:id="rId14"/>
    <p:sldId id="269" r:id="rId15"/>
    <p:sldId id="270" r:id="rId16"/>
    <p:sldId id="271" r:id="rId17"/>
    <p:sldId id="272" r:id="rId18"/>
    <p:sldId id="273" r:id="rId19"/>
    <p:sldId id="274" r:id="rId20"/>
    <p:sldId id="275" r:id="rId21"/>
    <p:sldId id="276" r:id="rId22"/>
    <p:sldId id="277" r:id="rId23"/>
    <p:sldId id="278" r:id="rId24"/>
    <p:sldId id="285" r:id="rId25"/>
    <p:sldId id="279" r:id="rId26"/>
    <p:sldId id="280" r:id="rId27"/>
    <p:sldId id="281" r:id="rId28"/>
    <p:sldId id="282" r:id="rId29"/>
    <p:sldId id="284"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 initials="K." lastIdx="2" clrIdx="0">
    <p:extLst>
      <p:ext uri="{19B8F6BF-5375-455C-9EA6-DF929625EA0E}">
        <p15:presenceInfo xmlns:p15="http://schemas.microsoft.com/office/powerpoint/2012/main" userId="8a2e5f591a6df36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3333" autoAdjust="0"/>
    <p:restoredTop sz="94660"/>
  </p:normalViewPr>
  <p:slideViewPr>
    <p:cSldViewPr snapToGrid="0">
      <p:cViewPr>
        <p:scale>
          <a:sx n="40" d="100"/>
          <a:sy n="40" d="100"/>
        </p:scale>
        <p:origin x="-300" y="6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7105E43A-37A7-46F0-ABE4-5D57FAFD04A6}" type="datetimeFigureOut">
              <a:rPr lang="en-US" smtClean="0"/>
              <a:t>12/23/2020</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97EA5AA9-0136-4B31-8FC8-1D0556350F83}" type="slidenum">
              <a:rPr lang="en-US" smtClean="0"/>
              <a:t>‹#›</a:t>
            </a:fld>
            <a:endParaRPr lang="en-US"/>
          </a:p>
        </p:txBody>
      </p:sp>
    </p:spTree>
    <p:extLst>
      <p:ext uri="{BB962C8B-B14F-4D97-AF65-F5344CB8AC3E}">
        <p14:creationId xmlns:p14="http://schemas.microsoft.com/office/powerpoint/2010/main" val="601346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05E43A-37A7-46F0-ABE4-5D57FAFD04A6}" type="datetimeFigureOut">
              <a:rPr lang="en-US" smtClean="0"/>
              <a:t>12/23/2020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EA5AA9-0136-4B31-8FC8-1D0556350F83}" type="slidenum">
              <a:rPr lang="en-US" smtClean="0"/>
              <a:t>‹#›</a:t>
            </a:fld>
            <a:endParaRPr lang="en-US"/>
          </a:p>
        </p:txBody>
      </p:sp>
    </p:spTree>
    <p:extLst>
      <p:ext uri="{BB962C8B-B14F-4D97-AF65-F5344CB8AC3E}">
        <p14:creationId xmlns:p14="http://schemas.microsoft.com/office/powerpoint/2010/main" val="4069700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05E43A-37A7-46F0-ABE4-5D57FAFD04A6}" type="datetimeFigureOut">
              <a:rPr lang="en-US" smtClean="0"/>
              <a:t>12/23/2020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EA5AA9-0136-4B31-8FC8-1D0556350F83}" type="slidenum">
              <a:rPr lang="en-US" smtClean="0"/>
              <a:t>‹#›</a:t>
            </a:fld>
            <a:endParaRPr lang="en-US"/>
          </a:p>
        </p:txBody>
      </p:sp>
    </p:spTree>
    <p:extLst>
      <p:ext uri="{BB962C8B-B14F-4D97-AF65-F5344CB8AC3E}">
        <p14:creationId xmlns:p14="http://schemas.microsoft.com/office/powerpoint/2010/main" val="2868380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05E43A-37A7-46F0-ABE4-5D57FAFD04A6}" type="datetimeFigureOut">
              <a:rPr lang="en-US" smtClean="0"/>
              <a:t>12/23/2020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EA5AA9-0136-4B31-8FC8-1D0556350F83}"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8572869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05E43A-37A7-46F0-ABE4-5D57FAFD04A6}" type="datetimeFigureOut">
              <a:rPr lang="en-US" smtClean="0"/>
              <a:t>12/23/2020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EA5AA9-0136-4B31-8FC8-1D0556350F83}" type="slidenum">
              <a:rPr lang="en-US" smtClean="0"/>
              <a:t>‹#›</a:t>
            </a:fld>
            <a:endParaRPr lang="en-US"/>
          </a:p>
        </p:txBody>
      </p:sp>
    </p:spTree>
    <p:extLst>
      <p:ext uri="{BB962C8B-B14F-4D97-AF65-F5344CB8AC3E}">
        <p14:creationId xmlns:p14="http://schemas.microsoft.com/office/powerpoint/2010/main" val="3483184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105E43A-37A7-46F0-ABE4-5D57FAFD04A6}" type="datetimeFigureOut">
              <a:rPr lang="en-US" smtClean="0"/>
              <a:t>12/23/2020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EA5AA9-0136-4B31-8FC8-1D0556350F83}" type="slidenum">
              <a:rPr lang="en-US" smtClean="0"/>
              <a:t>‹#›</a:t>
            </a:fld>
            <a:endParaRPr lang="en-US"/>
          </a:p>
        </p:txBody>
      </p:sp>
    </p:spTree>
    <p:extLst>
      <p:ext uri="{BB962C8B-B14F-4D97-AF65-F5344CB8AC3E}">
        <p14:creationId xmlns:p14="http://schemas.microsoft.com/office/powerpoint/2010/main" val="1422410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105E43A-37A7-46F0-ABE4-5D57FAFD04A6}" type="datetimeFigureOut">
              <a:rPr lang="en-US" smtClean="0"/>
              <a:t>12/23/2020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EA5AA9-0136-4B31-8FC8-1D0556350F83}" type="slidenum">
              <a:rPr lang="en-US" smtClean="0"/>
              <a:t>‹#›</a:t>
            </a:fld>
            <a:endParaRPr lang="en-US"/>
          </a:p>
        </p:txBody>
      </p:sp>
    </p:spTree>
    <p:extLst>
      <p:ext uri="{BB962C8B-B14F-4D97-AF65-F5344CB8AC3E}">
        <p14:creationId xmlns:p14="http://schemas.microsoft.com/office/powerpoint/2010/main" val="12877196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05E43A-37A7-46F0-ABE4-5D57FAFD04A6}" type="datetimeFigureOut">
              <a:rPr lang="en-US" smtClean="0"/>
              <a:t>12/23/2020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EA5AA9-0136-4B31-8FC8-1D0556350F83}" type="slidenum">
              <a:rPr lang="en-US" smtClean="0"/>
              <a:t>‹#›</a:t>
            </a:fld>
            <a:endParaRPr lang="en-US"/>
          </a:p>
        </p:txBody>
      </p:sp>
    </p:spTree>
    <p:extLst>
      <p:ext uri="{BB962C8B-B14F-4D97-AF65-F5344CB8AC3E}">
        <p14:creationId xmlns:p14="http://schemas.microsoft.com/office/powerpoint/2010/main" val="26589960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05E43A-37A7-46F0-ABE4-5D57FAFD04A6}" type="datetimeFigureOut">
              <a:rPr lang="en-US" smtClean="0"/>
              <a:t>12/23/2020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EA5AA9-0136-4B31-8FC8-1D0556350F83}" type="slidenum">
              <a:rPr lang="en-US" smtClean="0"/>
              <a:t>‹#›</a:t>
            </a:fld>
            <a:endParaRPr lang="en-US"/>
          </a:p>
        </p:txBody>
      </p:sp>
    </p:spTree>
    <p:extLst>
      <p:ext uri="{BB962C8B-B14F-4D97-AF65-F5344CB8AC3E}">
        <p14:creationId xmlns:p14="http://schemas.microsoft.com/office/powerpoint/2010/main" val="3575078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05E43A-37A7-46F0-ABE4-5D57FAFD04A6}" type="datetimeFigureOut">
              <a:rPr lang="en-US" smtClean="0"/>
              <a:t>12/23/2020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EA5AA9-0136-4B31-8FC8-1D0556350F83}" type="slidenum">
              <a:rPr lang="en-US" smtClean="0"/>
              <a:t>‹#›</a:t>
            </a:fld>
            <a:endParaRPr lang="en-US"/>
          </a:p>
        </p:txBody>
      </p:sp>
    </p:spTree>
    <p:extLst>
      <p:ext uri="{BB962C8B-B14F-4D97-AF65-F5344CB8AC3E}">
        <p14:creationId xmlns:p14="http://schemas.microsoft.com/office/powerpoint/2010/main" val="1360208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05E43A-37A7-46F0-ABE4-5D57FAFD04A6}" type="datetimeFigureOut">
              <a:rPr lang="en-US" smtClean="0"/>
              <a:t>12/23/2020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EA5AA9-0136-4B31-8FC8-1D0556350F83}" type="slidenum">
              <a:rPr lang="en-US" smtClean="0"/>
              <a:t>‹#›</a:t>
            </a:fld>
            <a:endParaRPr lang="en-US"/>
          </a:p>
        </p:txBody>
      </p:sp>
    </p:spTree>
    <p:extLst>
      <p:ext uri="{BB962C8B-B14F-4D97-AF65-F5344CB8AC3E}">
        <p14:creationId xmlns:p14="http://schemas.microsoft.com/office/powerpoint/2010/main" val="1426505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105E43A-37A7-46F0-ABE4-5D57FAFD04A6}" type="datetimeFigureOut">
              <a:rPr lang="en-US" smtClean="0"/>
              <a:t>12/23/2020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EA5AA9-0136-4B31-8FC8-1D0556350F83}" type="slidenum">
              <a:rPr lang="en-US" smtClean="0"/>
              <a:t>‹#›</a:t>
            </a:fld>
            <a:endParaRPr lang="en-US"/>
          </a:p>
        </p:txBody>
      </p:sp>
    </p:spTree>
    <p:extLst>
      <p:ext uri="{BB962C8B-B14F-4D97-AF65-F5344CB8AC3E}">
        <p14:creationId xmlns:p14="http://schemas.microsoft.com/office/powerpoint/2010/main" val="1385546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105E43A-37A7-46F0-ABE4-5D57FAFD04A6}" type="datetimeFigureOut">
              <a:rPr lang="en-US" smtClean="0"/>
              <a:t>12/23/2020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EA5AA9-0136-4B31-8FC8-1D0556350F83}" type="slidenum">
              <a:rPr lang="en-US" smtClean="0"/>
              <a:t>‹#›</a:t>
            </a:fld>
            <a:endParaRPr lang="en-US"/>
          </a:p>
        </p:txBody>
      </p:sp>
    </p:spTree>
    <p:extLst>
      <p:ext uri="{BB962C8B-B14F-4D97-AF65-F5344CB8AC3E}">
        <p14:creationId xmlns:p14="http://schemas.microsoft.com/office/powerpoint/2010/main" val="1767658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105E43A-37A7-46F0-ABE4-5D57FAFD04A6}" type="datetimeFigureOut">
              <a:rPr lang="en-US" smtClean="0"/>
              <a:t>12/23/2020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EA5AA9-0136-4B31-8FC8-1D0556350F83}" type="slidenum">
              <a:rPr lang="en-US" smtClean="0"/>
              <a:t>‹#›</a:t>
            </a:fld>
            <a:endParaRPr lang="en-US"/>
          </a:p>
        </p:txBody>
      </p:sp>
    </p:spTree>
    <p:extLst>
      <p:ext uri="{BB962C8B-B14F-4D97-AF65-F5344CB8AC3E}">
        <p14:creationId xmlns:p14="http://schemas.microsoft.com/office/powerpoint/2010/main" val="3379774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05E43A-37A7-46F0-ABE4-5D57FAFD04A6}" type="datetimeFigureOut">
              <a:rPr lang="en-US" smtClean="0"/>
              <a:t>12/23/2020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EA5AA9-0136-4B31-8FC8-1D0556350F83}" type="slidenum">
              <a:rPr lang="en-US" smtClean="0"/>
              <a:t>‹#›</a:t>
            </a:fld>
            <a:endParaRPr lang="en-US"/>
          </a:p>
        </p:txBody>
      </p:sp>
    </p:spTree>
    <p:extLst>
      <p:ext uri="{BB962C8B-B14F-4D97-AF65-F5344CB8AC3E}">
        <p14:creationId xmlns:p14="http://schemas.microsoft.com/office/powerpoint/2010/main" val="14910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05E43A-37A7-46F0-ABE4-5D57FAFD04A6}" type="datetimeFigureOut">
              <a:rPr lang="en-US" smtClean="0"/>
              <a:t>12/23/2020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EA5AA9-0136-4B31-8FC8-1D0556350F83}" type="slidenum">
              <a:rPr lang="en-US" smtClean="0"/>
              <a:t>‹#›</a:t>
            </a:fld>
            <a:endParaRPr lang="en-US"/>
          </a:p>
        </p:txBody>
      </p:sp>
    </p:spTree>
    <p:extLst>
      <p:ext uri="{BB962C8B-B14F-4D97-AF65-F5344CB8AC3E}">
        <p14:creationId xmlns:p14="http://schemas.microsoft.com/office/powerpoint/2010/main" val="3764965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05E43A-37A7-46F0-ABE4-5D57FAFD04A6}" type="datetimeFigureOut">
              <a:rPr lang="en-US" smtClean="0"/>
              <a:t>12/23/2020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EA5AA9-0136-4B31-8FC8-1D0556350F83}" type="slidenum">
              <a:rPr lang="en-US" smtClean="0"/>
              <a:t>‹#›</a:t>
            </a:fld>
            <a:endParaRPr lang="en-US"/>
          </a:p>
        </p:txBody>
      </p:sp>
    </p:spTree>
    <p:extLst>
      <p:ext uri="{BB962C8B-B14F-4D97-AF65-F5344CB8AC3E}">
        <p14:creationId xmlns:p14="http://schemas.microsoft.com/office/powerpoint/2010/main" val="1182825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105E43A-37A7-46F0-ABE4-5D57FAFD04A6}" type="datetimeFigureOut">
              <a:rPr lang="en-US" smtClean="0"/>
              <a:t>12/23/2020</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7EA5AA9-0136-4B31-8FC8-1D0556350F83}" type="slidenum">
              <a:rPr lang="en-US" smtClean="0"/>
              <a:t>‹#›</a:t>
            </a:fld>
            <a:endParaRPr lang="en-US"/>
          </a:p>
        </p:txBody>
      </p:sp>
    </p:spTree>
    <p:extLst>
      <p:ext uri="{BB962C8B-B14F-4D97-AF65-F5344CB8AC3E}">
        <p14:creationId xmlns:p14="http://schemas.microsoft.com/office/powerpoint/2010/main" val="1558959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8.png"/><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9.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9.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51224-E886-40EF-B0B5-1581720F3545}"/>
              </a:ext>
            </a:extLst>
          </p:cNvPr>
          <p:cNvSpPr>
            <a:spLocks noGrp="1"/>
          </p:cNvSpPr>
          <p:nvPr>
            <p:ph type="ctrTitle"/>
          </p:nvPr>
        </p:nvSpPr>
        <p:spPr>
          <a:xfrm>
            <a:off x="2504051" y="2183936"/>
            <a:ext cx="3169919" cy="1076251"/>
          </a:xfrm>
        </p:spPr>
        <p:txBody>
          <a:bodyPr>
            <a:noAutofit/>
          </a:bodyPr>
          <a:lstStyle/>
          <a:p>
            <a:pPr algn="ctr"/>
            <a:r>
              <a:rPr lang="en-US" sz="5600" b="1" dirty="0">
                <a:latin typeface="Abadi Extra Light" panose="020B0204020104020204" pitchFamily="34" charset="0"/>
              </a:rPr>
              <a:t>CEIS 101</a:t>
            </a:r>
          </a:p>
        </p:txBody>
      </p:sp>
      <p:sp>
        <p:nvSpPr>
          <p:cNvPr id="3" name="Subtitle 2">
            <a:extLst>
              <a:ext uri="{FF2B5EF4-FFF2-40B4-BE49-F238E27FC236}">
                <a16:creationId xmlns:a16="http://schemas.microsoft.com/office/drawing/2014/main" id="{C63EC4FB-D7DA-453F-AB52-365E987C5CDA}"/>
              </a:ext>
            </a:extLst>
          </p:cNvPr>
          <p:cNvSpPr>
            <a:spLocks noGrp="1"/>
          </p:cNvSpPr>
          <p:nvPr>
            <p:ph type="subTitle" idx="1"/>
          </p:nvPr>
        </p:nvSpPr>
        <p:spPr>
          <a:xfrm>
            <a:off x="6095999" y="2518044"/>
            <a:ext cx="4890867" cy="742143"/>
          </a:xfrm>
        </p:spPr>
        <p:txBody>
          <a:bodyPr>
            <a:normAutofit/>
          </a:bodyPr>
          <a:lstStyle/>
          <a:p>
            <a:pPr algn="ctr"/>
            <a:r>
              <a:rPr lang="en-US" sz="3000" b="1" dirty="0">
                <a:solidFill>
                  <a:schemeClr val="tx1"/>
                </a:solidFill>
                <a:latin typeface="Abadi Extra Light" panose="020B0204020104020204" pitchFamily="34" charset="0"/>
                <a:cs typeface="Aparajita" panose="02020603050405020304" pitchFamily="18" charset="0"/>
              </a:rPr>
              <a:t>I</a:t>
            </a:r>
            <a:r>
              <a:rPr lang="en-US" sz="2400" b="1" dirty="0">
                <a:solidFill>
                  <a:schemeClr val="tx1"/>
                </a:solidFill>
                <a:latin typeface="Abadi Extra Light" panose="020B0204020104020204" pitchFamily="34" charset="0"/>
                <a:cs typeface="Aparajita" panose="02020603050405020304" pitchFamily="18" charset="0"/>
              </a:rPr>
              <a:t>o</a:t>
            </a:r>
            <a:r>
              <a:rPr lang="en-US" sz="3000" b="1" dirty="0">
                <a:solidFill>
                  <a:schemeClr val="tx1"/>
                </a:solidFill>
                <a:latin typeface="Abadi Extra Light" panose="020B0204020104020204" pitchFamily="34" charset="0"/>
                <a:cs typeface="Aparajita" panose="02020603050405020304" pitchFamily="18" charset="0"/>
              </a:rPr>
              <a:t>T Home Security System</a:t>
            </a:r>
          </a:p>
          <a:p>
            <a:endParaRPr lang="en-US" dirty="0">
              <a:latin typeface="+mj-lt"/>
            </a:endParaRPr>
          </a:p>
          <a:p>
            <a:pPr marL="12700">
              <a:lnSpc>
                <a:spcPts val="2000"/>
              </a:lnSpc>
            </a:pPr>
            <a:endParaRPr lang="en-US" b="1" dirty="0">
              <a:latin typeface="+mj-lt"/>
              <a:cs typeface="Calibri" panose="020F0502020204030204" pitchFamily="34" charset="0"/>
            </a:endParaRPr>
          </a:p>
          <a:p>
            <a:endParaRPr lang="en-US" dirty="0"/>
          </a:p>
        </p:txBody>
      </p:sp>
      <p:sp>
        <p:nvSpPr>
          <p:cNvPr id="4" name="TextBox 3">
            <a:extLst>
              <a:ext uri="{FF2B5EF4-FFF2-40B4-BE49-F238E27FC236}">
                <a16:creationId xmlns:a16="http://schemas.microsoft.com/office/drawing/2014/main" id="{2A0FC7B3-4BB6-4A69-A5C5-5A851C197BA4}"/>
              </a:ext>
            </a:extLst>
          </p:cNvPr>
          <p:cNvSpPr txBox="1"/>
          <p:nvPr/>
        </p:nvSpPr>
        <p:spPr>
          <a:xfrm>
            <a:off x="2377442" y="5257562"/>
            <a:ext cx="3887372" cy="1600438"/>
          </a:xfrm>
          <a:prstGeom prst="rect">
            <a:avLst/>
          </a:prstGeom>
          <a:noFill/>
        </p:spPr>
        <p:txBody>
          <a:bodyPr wrap="square" rtlCol="0">
            <a:spAutoFit/>
          </a:bodyPr>
          <a:lstStyle/>
          <a:p>
            <a:r>
              <a:rPr lang="en-US" sz="2000" dirty="0">
                <a:latin typeface="Abadi" panose="020B0604020104020204" pitchFamily="34" charset="0"/>
                <a:cs typeface="Aparajita" panose="020B0502040204020203" pitchFamily="18" charset="0"/>
              </a:rPr>
              <a:t>Kimberly Hernandez</a:t>
            </a:r>
          </a:p>
          <a:p>
            <a:r>
              <a:rPr lang="en-US" sz="2000" dirty="0">
                <a:latin typeface="Abadi" panose="020B0604020104020204" pitchFamily="34" charset="0"/>
                <a:cs typeface="Aparajita" panose="020B0502040204020203" pitchFamily="18" charset="0"/>
              </a:rPr>
              <a:t>DeVry University CEIS 101</a:t>
            </a:r>
          </a:p>
          <a:p>
            <a:r>
              <a:rPr lang="en-US" sz="2000" dirty="0">
                <a:latin typeface="Abadi" panose="020B0604020104020204" pitchFamily="34" charset="0"/>
                <a:cs typeface="Aparajita" panose="020B0502040204020203" pitchFamily="18" charset="0"/>
              </a:rPr>
              <a:t>12/16/19</a:t>
            </a:r>
          </a:p>
          <a:p>
            <a:r>
              <a:rPr lang="en-US" sz="2000" dirty="0">
                <a:latin typeface="Abadi" panose="020B0604020104020204" pitchFamily="34" charset="0"/>
                <a:cs typeface="Aparajita" panose="020B0502040204020203" pitchFamily="18" charset="0"/>
              </a:rPr>
              <a:t>Gina Cooper</a:t>
            </a:r>
          </a:p>
          <a:p>
            <a:endParaRPr lang="en-US" dirty="0"/>
          </a:p>
        </p:txBody>
      </p:sp>
      <p:cxnSp>
        <p:nvCxnSpPr>
          <p:cNvPr id="6" name="Straight Connector 5">
            <a:extLst>
              <a:ext uri="{FF2B5EF4-FFF2-40B4-BE49-F238E27FC236}">
                <a16:creationId xmlns:a16="http://schemas.microsoft.com/office/drawing/2014/main" id="{83B3E101-D167-4F39-8BCF-E5C62C97CEF7}"/>
              </a:ext>
            </a:extLst>
          </p:cNvPr>
          <p:cNvCxnSpPr>
            <a:cxnSpLocks/>
          </p:cNvCxnSpPr>
          <p:nvPr/>
        </p:nvCxnSpPr>
        <p:spPr>
          <a:xfrm>
            <a:off x="5927187" y="1172857"/>
            <a:ext cx="0" cy="3432516"/>
          </a:xfrm>
          <a:prstGeom prst="line">
            <a:avLst/>
          </a:prstGeom>
          <a:ln>
            <a:solidFill>
              <a:schemeClr val="tx2"/>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95177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F5AD4-4DA4-4223-886C-9C40B3EECE2E}"/>
              </a:ext>
            </a:extLst>
          </p:cNvPr>
          <p:cNvSpPr>
            <a:spLocks noGrp="1"/>
          </p:cNvSpPr>
          <p:nvPr>
            <p:ph type="title"/>
          </p:nvPr>
        </p:nvSpPr>
        <p:spPr>
          <a:xfrm>
            <a:off x="2414642" y="943680"/>
            <a:ext cx="7323199" cy="1427414"/>
          </a:xfrm>
        </p:spPr>
        <p:txBody>
          <a:bodyPr>
            <a:normAutofit fontScale="90000"/>
          </a:bodyPr>
          <a:lstStyle/>
          <a:p>
            <a:pPr algn="ctr"/>
            <a:br>
              <a:rPr lang="en-US" b="1" dirty="0">
                <a:latin typeface="Abadi Extra Light" panose="020B0204020104020204" pitchFamily="34" charset="0"/>
              </a:rPr>
            </a:br>
            <a:r>
              <a:rPr lang="en-US" sz="4400" b="1" dirty="0">
                <a:latin typeface="Abadi Extra Light" panose="020B0204020104020204" pitchFamily="34" charset="0"/>
              </a:rPr>
              <a:t>Installing the Arduino IDE and Running the Blink Code</a:t>
            </a:r>
            <a:br>
              <a:rPr lang="en-US" b="1" dirty="0">
                <a:latin typeface="Abadi Extra Light" panose="020B0204020104020204" pitchFamily="34" charset="0"/>
              </a:rPr>
            </a:br>
            <a:br>
              <a:rPr lang="en-US" b="1" dirty="0">
                <a:latin typeface="Abadi Extra Light" panose="020B0204020104020204" pitchFamily="34" charset="0"/>
              </a:rPr>
            </a:br>
            <a:endParaRPr lang="en-US" b="1" dirty="0">
              <a:latin typeface="Abadi Extra Light" panose="020B0204020104020204" pitchFamily="34" charset="0"/>
            </a:endParaRPr>
          </a:p>
        </p:txBody>
      </p:sp>
      <p:sp>
        <p:nvSpPr>
          <p:cNvPr id="3" name="Content Placeholder 2">
            <a:extLst>
              <a:ext uri="{FF2B5EF4-FFF2-40B4-BE49-F238E27FC236}">
                <a16:creationId xmlns:a16="http://schemas.microsoft.com/office/drawing/2014/main" id="{D4F38A00-D33A-4828-A026-839F2F829E8B}"/>
              </a:ext>
            </a:extLst>
          </p:cNvPr>
          <p:cNvSpPr>
            <a:spLocks noGrp="1"/>
          </p:cNvSpPr>
          <p:nvPr>
            <p:ph idx="1"/>
          </p:nvPr>
        </p:nvSpPr>
        <p:spPr>
          <a:xfrm>
            <a:off x="1141412" y="2228219"/>
            <a:ext cx="9905999" cy="3562982"/>
          </a:xfrm>
        </p:spPr>
        <p:txBody>
          <a:bodyPr/>
          <a:lstStyle/>
          <a:p>
            <a:r>
              <a:rPr lang="en-US" dirty="0">
                <a:latin typeface="Abadi Extra Light" panose="020B0204020104020204" pitchFamily="34" charset="0"/>
              </a:rPr>
              <a:t>The home security system will use the Arduino IDE program to upload the codes to the Arduino Megaboard and to the circuit. </a:t>
            </a:r>
          </a:p>
          <a:p>
            <a:r>
              <a:rPr lang="en-US" dirty="0">
                <a:latin typeface="Abadi Extra Light" panose="020B0204020104020204" pitchFamily="34" charset="0"/>
              </a:rPr>
              <a:t>The Arduino IDE is installed to my computer and the code is put into the program. (Screenshot on next slide)</a:t>
            </a:r>
          </a:p>
          <a:p>
            <a:r>
              <a:rPr lang="en-US" dirty="0">
                <a:latin typeface="Abadi Extra Light" panose="020B0204020104020204" pitchFamily="34" charset="0"/>
              </a:rPr>
              <a:t>A basic circuit is set up with a 220Ω resistor, LED light, and two male wires.</a:t>
            </a:r>
          </a:p>
          <a:p>
            <a:r>
              <a:rPr lang="en-US" dirty="0">
                <a:latin typeface="Abadi Extra Light" panose="020B0204020104020204" pitchFamily="34" charset="0"/>
              </a:rPr>
              <a:t>Once the code was uploaded the to the Arduino Megaboard the LED light started blinking.</a:t>
            </a:r>
          </a:p>
          <a:p>
            <a:endParaRPr lang="en-US" dirty="0"/>
          </a:p>
        </p:txBody>
      </p:sp>
      <p:sp>
        <p:nvSpPr>
          <p:cNvPr id="4" name="TextBox 3">
            <a:extLst>
              <a:ext uri="{FF2B5EF4-FFF2-40B4-BE49-F238E27FC236}">
                <a16:creationId xmlns:a16="http://schemas.microsoft.com/office/drawing/2014/main" id="{CBF6EB74-2403-4B10-968A-5F964A9D5D87}"/>
              </a:ext>
            </a:extLst>
          </p:cNvPr>
          <p:cNvSpPr txBox="1"/>
          <p:nvPr/>
        </p:nvSpPr>
        <p:spPr>
          <a:xfrm>
            <a:off x="1405989" y="246807"/>
            <a:ext cx="2017306" cy="553998"/>
          </a:xfrm>
          <a:prstGeom prst="rect">
            <a:avLst/>
          </a:prstGeom>
          <a:noFill/>
        </p:spPr>
        <p:txBody>
          <a:bodyPr wrap="square" rtlCol="0">
            <a:spAutoFit/>
          </a:bodyPr>
          <a:lstStyle/>
          <a:p>
            <a:r>
              <a:rPr lang="en-US" sz="3000" b="1" dirty="0">
                <a:latin typeface="Abadi Extra Light" panose="020B0204020104020204" pitchFamily="34" charset="0"/>
              </a:rPr>
              <a:t>Module 3</a:t>
            </a:r>
          </a:p>
        </p:txBody>
      </p:sp>
    </p:spTree>
    <p:extLst>
      <p:ext uri="{BB962C8B-B14F-4D97-AF65-F5344CB8AC3E}">
        <p14:creationId xmlns:p14="http://schemas.microsoft.com/office/powerpoint/2010/main" val="1997541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5299500" y="46249"/>
            <a:ext cx="1593000" cy="1194009"/>
          </a:xfrm>
        </p:spPr>
        <p:txBody>
          <a:bodyPr vert="horz" lIns="91440" tIns="45720" rIns="91440" bIns="45720" rtlCol="0" anchor="ctr">
            <a:normAutofit/>
          </a:bodyPr>
          <a:lstStyle/>
          <a:p>
            <a:r>
              <a:rPr lang="en-US" sz="4000" b="1" dirty="0">
                <a:latin typeface="Abadi Extra Light" panose="020B0204020104020204" pitchFamily="34" charset="0"/>
              </a:rPr>
              <a:t>Code </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4133634" y="924499"/>
            <a:ext cx="3924731" cy="645586"/>
          </a:xfrm>
        </p:spPr>
        <p:txBody>
          <a:bodyPr vert="horz" lIns="91440" tIns="45720" rIns="91440" bIns="45720" rtlCol="0">
            <a:normAutofit/>
          </a:bodyPr>
          <a:lstStyle/>
          <a:p>
            <a:r>
              <a:rPr lang="en-US" sz="2000" dirty="0">
                <a:latin typeface="Abadi Extra Light" panose="020B0204020104020204" pitchFamily="34" charset="0"/>
              </a:rPr>
              <a:t>Screenshot of code in Arduino IDE </a:t>
            </a:r>
          </a:p>
          <a:p>
            <a:pPr indent="-228600">
              <a:buFont typeface="Arial" panose="020B0604020202020204" pitchFamily="34" charset="0"/>
              <a:buChar char="•"/>
            </a:pPr>
            <a:endParaRPr lang="en-US" sz="2000" dirty="0"/>
          </a:p>
          <a:p>
            <a:pPr indent="-228600">
              <a:buFont typeface="Arial" panose="020B0604020202020204" pitchFamily="34" charset="0"/>
              <a:buChar char="•"/>
            </a:pPr>
            <a:endParaRPr lang="en-US" sz="2000" dirty="0"/>
          </a:p>
        </p:txBody>
      </p:sp>
      <p:pic>
        <p:nvPicPr>
          <p:cNvPr id="9" name="Picture 8">
            <a:extLst>
              <a:ext uri="{FF2B5EF4-FFF2-40B4-BE49-F238E27FC236}">
                <a16:creationId xmlns:a16="http://schemas.microsoft.com/office/drawing/2014/main" id="{BCE0E381-8266-470F-9D22-5E56F57B846D}"/>
              </a:ext>
            </a:extLst>
          </p:cNvPr>
          <p:cNvPicPr>
            <a:picLocks noChangeAspect="1"/>
          </p:cNvPicPr>
          <p:nvPr/>
        </p:nvPicPr>
        <p:blipFill>
          <a:blip r:embed="rId2"/>
          <a:stretch>
            <a:fillRect/>
          </a:stretch>
        </p:blipFill>
        <p:spPr>
          <a:xfrm>
            <a:off x="1723370" y="1570085"/>
            <a:ext cx="9115850" cy="5035503"/>
          </a:xfrm>
          <a:prstGeom prst="rect">
            <a:avLst/>
          </a:prstGeom>
        </p:spPr>
      </p:pic>
    </p:spTree>
    <p:extLst>
      <p:ext uri="{BB962C8B-B14F-4D97-AF65-F5344CB8AC3E}">
        <p14:creationId xmlns:p14="http://schemas.microsoft.com/office/powerpoint/2010/main" val="3616443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4932624" y="91326"/>
            <a:ext cx="1908187" cy="862204"/>
          </a:xfrm>
        </p:spPr>
        <p:txBody>
          <a:bodyPr>
            <a:normAutofit/>
          </a:bodyPr>
          <a:lstStyle/>
          <a:p>
            <a:r>
              <a:rPr lang="en-US" sz="4000" b="1" dirty="0">
                <a:latin typeface="Abadi Extra Light" panose="020B0204020104020204" pitchFamily="34" charset="0"/>
              </a:rPr>
              <a:t>Circuit </a:t>
            </a:r>
          </a:p>
        </p:txBody>
      </p:sp>
      <p:sp>
        <p:nvSpPr>
          <p:cNvPr id="7" name="Text Placeholder 6">
            <a:extLst>
              <a:ext uri="{FF2B5EF4-FFF2-40B4-BE49-F238E27FC236}">
                <a16:creationId xmlns:a16="http://schemas.microsoft.com/office/drawing/2014/main" id="{93A4691B-2D9F-4647-9D3E-42EE87623D59}"/>
              </a:ext>
            </a:extLst>
          </p:cNvPr>
          <p:cNvSpPr>
            <a:spLocks noGrp="1"/>
          </p:cNvSpPr>
          <p:nvPr>
            <p:ph type="body" sz="half" idx="2"/>
          </p:nvPr>
        </p:nvSpPr>
        <p:spPr>
          <a:xfrm>
            <a:off x="2799472" y="950070"/>
            <a:ext cx="6174493" cy="862204"/>
          </a:xfrm>
        </p:spPr>
        <p:txBody>
          <a:bodyPr>
            <a:normAutofit/>
          </a:bodyPr>
          <a:lstStyle/>
          <a:p>
            <a:r>
              <a:rPr lang="en-US" sz="2000" dirty="0">
                <a:latin typeface="Abadi Extra Light" panose="020B0204020104020204" pitchFamily="34" charset="0"/>
              </a:rPr>
              <a:t>Arduino and breadboard with LED connected to breadboard</a:t>
            </a:r>
          </a:p>
        </p:txBody>
      </p:sp>
      <p:pic>
        <p:nvPicPr>
          <p:cNvPr id="135" name="Picture 134" descr="A circuit board&#10;&#10;Description automatically generated">
            <a:extLst>
              <a:ext uri="{FF2B5EF4-FFF2-40B4-BE49-F238E27FC236}">
                <a16:creationId xmlns:a16="http://schemas.microsoft.com/office/drawing/2014/main" id="{CADBB279-8905-477C-9E33-9EFEE09F30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7717" y="1623174"/>
            <a:ext cx="6858000" cy="5143500"/>
          </a:xfrm>
          <a:prstGeom prst="rect">
            <a:avLst/>
          </a:prstGeom>
        </p:spPr>
      </p:pic>
    </p:spTree>
    <p:extLst>
      <p:ext uri="{BB962C8B-B14F-4D97-AF65-F5344CB8AC3E}">
        <p14:creationId xmlns:p14="http://schemas.microsoft.com/office/powerpoint/2010/main" val="2301358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F5AD4-4DA4-4223-886C-9C40B3EECE2E}"/>
              </a:ext>
            </a:extLst>
          </p:cNvPr>
          <p:cNvSpPr>
            <a:spLocks noGrp="1"/>
          </p:cNvSpPr>
          <p:nvPr>
            <p:ph type="title"/>
          </p:nvPr>
        </p:nvSpPr>
        <p:spPr>
          <a:xfrm>
            <a:off x="2250379" y="909709"/>
            <a:ext cx="7688059" cy="1139944"/>
          </a:xfrm>
        </p:spPr>
        <p:txBody>
          <a:bodyPr>
            <a:normAutofit fontScale="90000"/>
          </a:bodyPr>
          <a:lstStyle/>
          <a:p>
            <a:pPr algn="ctr"/>
            <a:br>
              <a:rPr lang="en-US" dirty="0"/>
            </a:br>
            <a:r>
              <a:rPr lang="en-US" sz="4400" b="1" dirty="0">
                <a:latin typeface="Abadi Extra Light" panose="020B0204020104020204" pitchFamily="34" charset="0"/>
              </a:rPr>
              <a:t>Setting Up the Home Security System With a Motion Sensor</a:t>
            </a:r>
            <a:br>
              <a:rPr lang="en-US" b="1" dirty="0">
                <a:latin typeface="Abadi Extra Light" panose="020B0204020104020204" pitchFamily="34" charset="0"/>
              </a:rPr>
            </a:br>
            <a:br>
              <a:rPr lang="en-US" b="1" dirty="0">
                <a:latin typeface="Abadi Extra Light" panose="020B0204020104020204" pitchFamily="34" charset="0"/>
              </a:rPr>
            </a:br>
            <a:endParaRPr lang="en-US" b="1" dirty="0">
              <a:latin typeface="Abadi Extra Light" panose="020B0204020104020204" pitchFamily="34" charset="0"/>
            </a:endParaRPr>
          </a:p>
        </p:txBody>
      </p:sp>
      <p:sp>
        <p:nvSpPr>
          <p:cNvPr id="3" name="Content Placeholder 2">
            <a:extLst>
              <a:ext uri="{FF2B5EF4-FFF2-40B4-BE49-F238E27FC236}">
                <a16:creationId xmlns:a16="http://schemas.microsoft.com/office/drawing/2014/main" id="{D4F38A00-D33A-4828-A026-839F2F829E8B}"/>
              </a:ext>
            </a:extLst>
          </p:cNvPr>
          <p:cNvSpPr>
            <a:spLocks noGrp="1"/>
          </p:cNvSpPr>
          <p:nvPr>
            <p:ph idx="1"/>
          </p:nvPr>
        </p:nvSpPr>
        <p:spPr>
          <a:xfrm>
            <a:off x="859630" y="1871002"/>
            <a:ext cx="10472739" cy="4361405"/>
          </a:xfrm>
        </p:spPr>
        <p:txBody>
          <a:bodyPr>
            <a:noAutofit/>
          </a:bodyPr>
          <a:lstStyle/>
          <a:p>
            <a:pPr marL="168275" indent="-168275"/>
            <a:r>
              <a:rPr lang="en-US" dirty="0">
                <a:latin typeface="Abadi Extra Light" panose="020B0204020104020204" pitchFamily="34" charset="0"/>
              </a:rPr>
              <a:t>The motion sensor was added to the circuit set up. </a:t>
            </a:r>
          </a:p>
          <a:p>
            <a:pPr lvl="1"/>
            <a:r>
              <a:rPr lang="en-US" sz="2400" dirty="0">
                <a:latin typeface="Abadi Extra Light" panose="020B0204020104020204" pitchFamily="34" charset="0"/>
              </a:rPr>
              <a:t>Left Image shows motion sensor with LED light and 220Ω resistor.</a:t>
            </a:r>
          </a:p>
          <a:p>
            <a:pPr lvl="1"/>
            <a:r>
              <a:rPr lang="en-US" sz="2400" dirty="0">
                <a:latin typeface="Abadi Extra Light" panose="020B0204020104020204" pitchFamily="34" charset="0"/>
              </a:rPr>
              <a:t>Video on the right shows motion sensor buzzer and 220Ω resistor.</a:t>
            </a:r>
          </a:p>
          <a:p>
            <a:pPr marL="0" indent="-171450"/>
            <a:r>
              <a:rPr lang="en-US" dirty="0">
                <a:latin typeface="Abadi Extra Light" panose="020B0204020104020204" pitchFamily="34" charset="0"/>
              </a:rPr>
              <a:t>Both codes were individually uploaded to the Arduino program at separate times to test both circuits.</a:t>
            </a:r>
          </a:p>
          <a:p>
            <a:pPr marL="457200" lvl="1" indent="-171450"/>
            <a:r>
              <a:rPr lang="en-US" sz="2400" dirty="0">
                <a:latin typeface="Abadi Extra Light" panose="020B0204020104020204" pitchFamily="34" charset="0"/>
              </a:rPr>
              <a:t>When the sensor detected motion, the LED light blinked. (Left image)</a:t>
            </a:r>
          </a:p>
          <a:p>
            <a:pPr marL="457200" lvl="1" indent="-171450"/>
            <a:r>
              <a:rPr lang="en-US" sz="2400" dirty="0">
                <a:latin typeface="Abadi Extra Light" panose="020B0204020104020204" pitchFamily="34" charset="0"/>
              </a:rPr>
              <a:t>When the sensor detected motion, the buzzer emits noise. (Video on the right)</a:t>
            </a:r>
          </a:p>
          <a:p>
            <a:pPr marL="168275" lvl="1" indent="-168275"/>
            <a:r>
              <a:rPr lang="en-US" sz="2400" dirty="0">
                <a:latin typeface="Abadi Extra Light" panose="020B0204020104020204" pitchFamily="34" charset="0"/>
              </a:rPr>
              <a:t>The code is reviewed to see the input and output pin, and how many times the   setup function runs. </a:t>
            </a:r>
          </a:p>
        </p:txBody>
      </p:sp>
      <p:sp>
        <p:nvSpPr>
          <p:cNvPr id="4" name="TextBox 3">
            <a:extLst>
              <a:ext uri="{FF2B5EF4-FFF2-40B4-BE49-F238E27FC236}">
                <a16:creationId xmlns:a16="http://schemas.microsoft.com/office/drawing/2014/main" id="{CBF6EB74-2403-4B10-968A-5F964A9D5D87}"/>
              </a:ext>
            </a:extLst>
          </p:cNvPr>
          <p:cNvSpPr txBox="1"/>
          <p:nvPr/>
        </p:nvSpPr>
        <p:spPr>
          <a:xfrm>
            <a:off x="1377854" y="85662"/>
            <a:ext cx="2017306" cy="553998"/>
          </a:xfrm>
          <a:prstGeom prst="rect">
            <a:avLst/>
          </a:prstGeom>
          <a:noFill/>
        </p:spPr>
        <p:txBody>
          <a:bodyPr wrap="square" rtlCol="0">
            <a:spAutoFit/>
          </a:bodyPr>
          <a:lstStyle/>
          <a:p>
            <a:r>
              <a:rPr lang="en-US" sz="3000" b="1" dirty="0">
                <a:latin typeface="Abadi Extra Light" panose="020B0204020104020204" pitchFamily="34" charset="0"/>
              </a:rPr>
              <a:t>Module 4</a:t>
            </a:r>
          </a:p>
        </p:txBody>
      </p:sp>
    </p:spTree>
    <p:extLst>
      <p:ext uri="{BB962C8B-B14F-4D97-AF65-F5344CB8AC3E}">
        <p14:creationId xmlns:p14="http://schemas.microsoft.com/office/powerpoint/2010/main" val="13289205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4845408" y="385530"/>
            <a:ext cx="1936608" cy="765243"/>
          </a:xfrm>
        </p:spPr>
        <p:txBody>
          <a:bodyPr>
            <a:normAutofit/>
          </a:bodyPr>
          <a:lstStyle/>
          <a:p>
            <a:r>
              <a:rPr lang="en-US" sz="4000" b="1" dirty="0">
                <a:latin typeface="Abadi Extra Light" panose="020B0204020104020204" pitchFamily="34" charset="0"/>
              </a:rPr>
              <a:t>Circuit </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3273984" y="1124102"/>
            <a:ext cx="5079456" cy="440705"/>
          </a:xfrm>
        </p:spPr>
        <p:txBody>
          <a:bodyPr>
            <a:normAutofit fontScale="25000" lnSpcReduction="20000"/>
          </a:bodyPr>
          <a:lstStyle/>
          <a:p>
            <a:r>
              <a:rPr lang="en-US" sz="8000" dirty="0">
                <a:latin typeface="Abadi Extra Light" panose="020B0204020104020204" pitchFamily="34" charset="0"/>
              </a:rPr>
              <a:t>Arduino with breadboard including motion sensor</a:t>
            </a:r>
          </a:p>
          <a:p>
            <a:endParaRPr lang="en-US" dirty="0"/>
          </a:p>
          <a:p>
            <a:endParaRPr lang="en-US" dirty="0"/>
          </a:p>
        </p:txBody>
      </p:sp>
      <p:pic>
        <p:nvPicPr>
          <p:cNvPr id="4" name="Picture 3" descr="A circuit board&#10;&#10;Description automatically generated">
            <a:extLst>
              <a:ext uri="{FF2B5EF4-FFF2-40B4-BE49-F238E27FC236}">
                <a16:creationId xmlns:a16="http://schemas.microsoft.com/office/drawing/2014/main" id="{A36DA064-45B9-415B-9EC9-A3F9929987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103" y="2454330"/>
            <a:ext cx="5594609" cy="3467105"/>
          </a:xfrm>
          <a:prstGeom prst="rect">
            <a:avLst/>
          </a:prstGeom>
        </p:spPr>
      </p:pic>
      <p:pic>
        <p:nvPicPr>
          <p:cNvPr id="5" name="IMG_0835">
            <a:hlinkClick r:id="" action="ppaction://media"/>
            <a:extLst>
              <a:ext uri="{FF2B5EF4-FFF2-40B4-BE49-F238E27FC236}">
                <a16:creationId xmlns:a16="http://schemas.microsoft.com/office/drawing/2014/main" id="{E5A483C4-65B8-4366-A6CC-E2F9AB70B3D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rot="5400000">
            <a:off x="7218435" y="1166972"/>
            <a:ext cx="3467103" cy="6041820"/>
          </a:xfrm>
          <a:prstGeom prst="rect">
            <a:avLst/>
          </a:prstGeom>
        </p:spPr>
      </p:pic>
      <p:sp>
        <p:nvSpPr>
          <p:cNvPr id="8" name="TextBox 7">
            <a:extLst>
              <a:ext uri="{FF2B5EF4-FFF2-40B4-BE49-F238E27FC236}">
                <a16:creationId xmlns:a16="http://schemas.microsoft.com/office/drawing/2014/main" id="{4FBAEE80-78CC-4BE0-BC4A-1584D36B7E02}"/>
              </a:ext>
            </a:extLst>
          </p:cNvPr>
          <p:cNvSpPr txBox="1"/>
          <p:nvPr/>
        </p:nvSpPr>
        <p:spPr>
          <a:xfrm>
            <a:off x="476679" y="2054220"/>
            <a:ext cx="5079456" cy="400110"/>
          </a:xfrm>
          <a:prstGeom prst="rect">
            <a:avLst/>
          </a:prstGeom>
          <a:noFill/>
        </p:spPr>
        <p:txBody>
          <a:bodyPr wrap="square" rtlCol="0">
            <a:spAutoFit/>
          </a:bodyPr>
          <a:lstStyle/>
          <a:p>
            <a:r>
              <a:rPr lang="en-US" sz="2000" dirty="0">
                <a:latin typeface="Abadi Extra Light" panose="020B0204020104020204" pitchFamily="34" charset="0"/>
              </a:rPr>
              <a:t>Motion Sensor With The LED and 220Ω Resistor</a:t>
            </a:r>
          </a:p>
        </p:txBody>
      </p:sp>
      <p:sp>
        <p:nvSpPr>
          <p:cNvPr id="9" name="TextBox 8">
            <a:extLst>
              <a:ext uri="{FF2B5EF4-FFF2-40B4-BE49-F238E27FC236}">
                <a16:creationId xmlns:a16="http://schemas.microsoft.com/office/drawing/2014/main" id="{1FFCB3D0-FC21-4830-9F9A-3395DF81798A}"/>
              </a:ext>
            </a:extLst>
          </p:cNvPr>
          <p:cNvSpPr txBox="1"/>
          <p:nvPr/>
        </p:nvSpPr>
        <p:spPr>
          <a:xfrm>
            <a:off x="6304449" y="2054220"/>
            <a:ext cx="5410872" cy="400110"/>
          </a:xfrm>
          <a:prstGeom prst="rect">
            <a:avLst/>
          </a:prstGeom>
          <a:noFill/>
        </p:spPr>
        <p:txBody>
          <a:bodyPr wrap="square" rtlCol="0">
            <a:spAutoFit/>
          </a:bodyPr>
          <a:lstStyle/>
          <a:p>
            <a:r>
              <a:rPr lang="en-US" sz="2000" dirty="0">
                <a:latin typeface="Abadi Extra Light" panose="020B0204020104020204" pitchFamily="34" charset="0"/>
              </a:rPr>
              <a:t>Motion Sensor With The Buzzer and 220Ω Resistor</a:t>
            </a:r>
          </a:p>
        </p:txBody>
      </p:sp>
    </p:spTree>
    <p:extLst>
      <p:ext uri="{BB962C8B-B14F-4D97-AF65-F5344CB8AC3E}">
        <p14:creationId xmlns:p14="http://schemas.microsoft.com/office/powerpoint/2010/main" val="259299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5328891" y="0"/>
            <a:ext cx="1534206" cy="804535"/>
          </a:xfrm>
        </p:spPr>
        <p:txBody>
          <a:bodyPr>
            <a:normAutofit/>
          </a:bodyPr>
          <a:lstStyle/>
          <a:p>
            <a:r>
              <a:rPr lang="en-US" sz="4000" b="1" dirty="0">
                <a:latin typeface="Abadi Extra Light" panose="020B0204020104020204" pitchFamily="34" charset="0"/>
              </a:rPr>
              <a:t>Code </a:t>
            </a:r>
          </a:p>
        </p:txBody>
      </p:sp>
      <p:sp>
        <p:nvSpPr>
          <p:cNvPr id="7" name="Text Placeholder 6">
            <a:extLst>
              <a:ext uri="{FF2B5EF4-FFF2-40B4-BE49-F238E27FC236}">
                <a16:creationId xmlns:a16="http://schemas.microsoft.com/office/drawing/2014/main" id="{93A4691B-2D9F-4647-9D3E-42EE87623D59}"/>
              </a:ext>
            </a:extLst>
          </p:cNvPr>
          <p:cNvSpPr>
            <a:spLocks noGrp="1"/>
          </p:cNvSpPr>
          <p:nvPr>
            <p:ph type="body" sz="half" idx="2"/>
          </p:nvPr>
        </p:nvSpPr>
        <p:spPr>
          <a:xfrm>
            <a:off x="4009292" y="665400"/>
            <a:ext cx="3734075" cy="747900"/>
          </a:xfrm>
        </p:spPr>
        <p:txBody>
          <a:bodyPr>
            <a:noAutofit/>
          </a:bodyPr>
          <a:lstStyle/>
          <a:p>
            <a:r>
              <a:rPr lang="en-US" sz="2000" dirty="0">
                <a:latin typeface="Abadi Extra Light" panose="020B0204020104020204" pitchFamily="34" charset="0"/>
              </a:rPr>
              <a:t>Screenshot of code in Arduino IDE</a:t>
            </a:r>
          </a:p>
        </p:txBody>
      </p:sp>
      <p:pic>
        <p:nvPicPr>
          <p:cNvPr id="9" name="Picture 8">
            <a:extLst>
              <a:ext uri="{FF2B5EF4-FFF2-40B4-BE49-F238E27FC236}">
                <a16:creationId xmlns:a16="http://schemas.microsoft.com/office/drawing/2014/main" id="{055264C9-EAC9-4E41-8228-04934E7EFF1A}"/>
              </a:ext>
            </a:extLst>
          </p:cNvPr>
          <p:cNvPicPr>
            <a:picLocks noChangeAspect="1"/>
          </p:cNvPicPr>
          <p:nvPr/>
        </p:nvPicPr>
        <p:blipFill>
          <a:blip r:embed="rId2"/>
          <a:stretch>
            <a:fillRect/>
          </a:stretch>
        </p:blipFill>
        <p:spPr>
          <a:xfrm>
            <a:off x="1106340" y="1152256"/>
            <a:ext cx="9979309" cy="5610622"/>
          </a:xfrm>
          <a:prstGeom prst="rect">
            <a:avLst/>
          </a:prstGeom>
        </p:spPr>
      </p:pic>
    </p:spTree>
    <p:extLst>
      <p:ext uri="{BB962C8B-B14F-4D97-AF65-F5344CB8AC3E}">
        <p14:creationId xmlns:p14="http://schemas.microsoft.com/office/powerpoint/2010/main" val="2734454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3799553" y="220318"/>
            <a:ext cx="4592894" cy="833511"/>
          </a:xfrm>
        </p:spPr>
        <p:txBody>
          <a:bodyPr>
            <a:normAutofit/>
          </a:bodyPr>
          <a:lstStyle/>
          <a:p>
            <a:r>
              <a:rPr lang="en-US" sz="4000" b="1" dirty="0">
                <a:latin typeface="Abadi Extra Light" panose="020B0204020104020204" pitchFamily="34" charset="0"/>
              </a:rPr>
              <a:t>Code explanation</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1062745" y="1053829"/>
            <a:ext cx="10066510" cy="5093753"/>
          </a:xfrm>
        </p:spPr>
        <p:txBody>
          <a:bodyPr>
            <a:normAutofit/>
          </a:bodyPr>
          <a:lstStyle/>
          <a:p>
            <a:r>
              <a:rPr lang="en-US" sz="2500" b="1" dirty="0">
                <a:latin typeface="Abadi Extra Light" panose="020B0204020104020204" pitchFamily="34" charset="0"/>
              </a:rPr>
              <a:t>Review the code</a:t>
            </a:r>
          </a:p>
          <a:p>
            <a:r>
              <a:rPr lang="en-US" sz="2000" dirty="0">
                <a:latin typeface="Abadi Extra Light" panose="020B0204020104020204" pitchFamily="34" charset="0"/>
              </a:rPr>
              <a:t>What pin is the input pin? What pin is the output pin? How do you know?</a:t>
            </a:r>
          </a:p>
          <a:p>
            <a:pPr marL="285750" indent="-285750">
              <a:buFont typeface="Arial" panose="020B0604020202020204" pitchFamily="34" charset="0"/>
              <a:buChar char="•"/>
            </a:pPr>
            <a:r>
              <a:rPr lang="en-US" sz="2000" dirty="0">
                <a:latin typeface="Abadi Extra Light" panose="020B0204020104020204" pitchFamily="34" charset="0"/>
              </a:rPr>
              <a:t>The function on line 2 in both codes reads “int </a:t>
            </a:r>
            <a:r>
              <a:rPr lang="en-US" sz="2000" dirty="0" err="1">
                <a:latin typeface="Abadi Extra Light" panose="020B0204020104020204" pitchFamily="34" charset="0"/>
              </a:rPr>
              <a:t>inputPin</a:t>
            </a:r>
            <a:r>
              <a:rPr lang="en-US" sz="2000" dirty="0">
                <a:latin typeface="Abadi Extra Light" panose="020B0204020104020204" pitchFamily="34" charset="0"/>
              </a:rPr>
              <a:t> = 8”, which shows that the input pin is 8.  The sensor’s middle pin is connected using a wire, then that wire is connected to pin 8, and when motion is detected pin 8 receives data through the middle pin from the sensor.  The function on line 8 in the “Motion_Sensor_LED_Wk_4” code reads “</a:t>
            </a:r>
            <a:r>
              <a:rPr lang="en-US" sz="2000" dirty="0" err="1">
                <a:latin typeface="Abadi Extra Light" panose="020B0204020104020204" pitchFamily="34" charset="0"/>
              </a:rPr>
              <a:t>pinMode</a:t>
            </a:r>
            <a:r>
              <a:rPr lang="en-US" sz="2000" dirty="0">
                <a:latin typeface="Abadi Extra Light" panose="020B0204020104020204" pitchFamily="34" charset="0"/>
              </a:rPr>
              <a:t>(</a:t>
            </a:r>
            <a:r>
              <a:rPr lang="en-US" sz="2000" dirty="0" err="1">
                <a:latin typeface="Abadi Extra Light" panose="020B0204020104020204" pitchFamily="34" charset="0"/>
              </a:rPr>
              <a:t>LEDPin</a:t>
            </a:r>
            <a:r>
              <a:rPr lang="en-US" sz="2000" dirty="0">
                <a:latin typeface="Abadi Extra Light" panose="020B0204020104020204" pitchFamily="34" charset="0"/>
              </a:rPr>
              <a:t>, OUTPUT)”, which means the output pin is the LED.  When motion is detected it causes the output, the LED to light up. The function on line 8 in the “Motion_Sensor_Buzzer_Wk4” code reads “</a:t>
            </a:r>
            <a:r>
              <a:rPr lang="en-US" sz="2000" dirty="0" err="1">
                <a:latin typeface="Abadi Extra Light" panose="020B0204020104020204" pitchFamily="34" charset="0"/>
              </a:rPr>
              <a:t>pinMode</a:t>
            </a:r>
            <a:r>
              <a:rPr lang="en-US" sz="2000" dirty="0">
                <a:latin typeface="Abadi Extra Light" panose="020B0204020104020204" pitchFamily="34" charset="0"/>
              </a:rPr>
              <a:t>(</a:t>
            </a:r>
            <a:r>
              <a:rPr lang="en-US" sz="2000" dirty="0" err="1">
                <a:latin typeface="Abadi Extra Light" panose="020B0204020104020204" pitchFamily="34" charset="0"/>
              </a:rPr>
              <a:t>buzzerPin</a:t>
            </a:r>
            <a:r>
              <a:rPr lang="en-US" sz="2000" dirty="0">
                <a:latin typeface="Abadi Extra Light" panose="020B0204020104020204" pitchFamily="34" charset="0"/>
              </a:rPr>
              <a:t>, OUTPUT)”, which means the output pin is the buzzer.  When motion is detected it causes the output, the buzzer to make noise. </a:t>
            </a:r>
          </a:p>
          <a:p>
            <a:r>
              <a:rPr lang="en-US" sz="2000" dirty="0">
                <a:latin typeface="Abadi Extra Light" panose="020B0204020104020204" pitchFamily="34" charset="0"/>
              </a:rPr>
              <a:t>How many times does the Arduino IDE setup() function run?</a:t>
            </a:r>
          </a:p>
          <a:p>
            <a:pPr marL="285750" indent="-285750">
              <a:buFont typeface="Arial" panose="020B0604020202020204" pitchFamily="34" charset="0"/>
              <a:buChar char="•"/>
            </a:pPr>
            <a:r>
              <a:rPr lang="en-US" sz="2000" dirty="0">
                <a:latin typeface="Abadi Extra Light" panose="020B0204020104020204" pitchFamily="34" charset="0"/>
              </a:rPr>
              <a:t>The Arduino IDE setup () function only runs once. </a:t>
            </a:r>
          </a:p>
          <a:p>
            <a:endParaRPr lang="en-US" dirty="0"/>
          </a:p>
          <a:p>
            <a:endParaRPr lang="en-US" dirty="0"/>
          </a:p>
        </p:txBody>
      </p:sp>
    </p:spTree>
    <p:extLst>
      <p:ext uri="{BB962C8B-B14F-4D97-AF65-F5344CB8AC3E}">
        <p14:creationId xmlns:p14="http://schemas.microsoft.com/office/powerpoint/2010/main" val="1010250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F5AD4-4DA4-4223-886C-9C40B3EECE2E}"/>
              </a:ext>
            </a:extLst>
          </p:cNvPr>
          <p:cNvSpPr>
            <a:spLocks noGrp="1"/>
          </p:cNvSpPr>
          <p:nvPr>
            <p:ph type="title"/>
          </p:nvPr>
        </p:nvSpPr>
        <p:spPr>
          <a:xfrm>
            <a:off x="2250379" y="716695"/>
            <a:ext cx="7688059" cy="1139944"/>
          </a:xfrm>
        </p:spPr>
        <p:txBody>
          <a:bodyPr>
            <a:normAutofit fontScale="90000"/>
          </a:bodyPr>
          <a:lstStyle/>
          <a:p>
            <a:pPr algn="ctr"/>
            <a:br>
              <a:rPr lang="en-US" dirty="0"/>
            </a:br>
            <a:r>
              <a:rPr lang="en-US" sz="4400" b="1" dirty="0">
                <a:latin typeface="Abadi Extra Light" panose="020B0204020104020204" pitchFamily="34" charset="0"/>
              </a:rPr>
              <a:t>Data Display</a:t>
            </a:r>
            <a:br>
              <a:rPr lang="en-US" sz="4400" dirty="0"/>
            </a:br>
            <a:br>
              <a:rPr lang="en-US" dirty="0"/>
            </a:br>
            <a:endParaRPr lang="en-US" dirty="0"/>
          </a:p>
        </p:txBody>
      </p:sp>
      <p:sp>
        <p:nvSpPr>
          <p:cNvPr id="3" name="Content Placeholder 2">
            <a:extLst>
              <a:ext uri="{FF2B5EF4-FFF2-40B4-BE49-F238E27FC236}">
                <a16:creationId xmlns:a16="http://schemas.microsoft.com/office/drawing/2014/main" id="{D4F38A00-D33A-4828-A026-839F2F829E8B}"/>
              </a:ext>
            </a:extLst>
          </p:cNvPr>
          <p:cNvSpPr>
            <a:spLocks noGrp="1"/>
          </p:cNvSpPr>
          <p:nvPr>
            <p:ph idx="1"/>
          </p:nvPr>
        </p:nvSpPr>
        <p:spPr>
          <a:xfrm>
            <a:off x="1141410" y="1772529"/>
            <a:ext cx="9905999" cy="4838663"/>
          </a:xfrm>
        </p:spPr>
        <p:txBody>
          <a:bodyPr>
            <a:normAutofit fontScale="92500" lnSpcReduction="10000"/>
          </a:bodyPr>
          <a:lstStyle/>
          <a:p>
            <a:r>
              <a:rPr lang="en-US" dirty="0">
                <a:latin typeface="Abadi Extra Light" panose="020B0204020104020204" pitchFamily="34" charset="0"/>
              </a:rPr>
              <a:t>Monitoring data is important with a home security system as it can track real-time data when the sensor detects motion. </a:t>
            </a:r>
          </a:p>
          <a:p>
            <a:r>
              <a:rPr lang="en-US" dirty="0">
                <a:latin typeface="Abadi Extra Light" panose="020B0204020104020204" pitchFamily="34" charset="0"/>
              </a:rPr>
              <a:t>The home security system’s resistor is replaced with a 10K resistor to see what other data is given when motion is detected by using the serial monitor in the Arduino IDE program.</a:t>
            </a:r>
          </a:p>
          <a:p>
            <a:pPr marL="457200" lvl="1" indent="0">
              <a:buNone/>
            </a:pPr>
            <a:r>
              <a:rPr lang="en-US" dirty="0">
                <a:latin typeface="Abadi Extra Light" panose="020B0204020104020204" pitchFamily="34" charset="0"/>
              </a:rPr>
              <a:t>-When motion is detected the buzzer does not emit noise.</a:t>
            </a:r>
          </a:p>
          <a:p>
            <a:r>
              <a:rPr lang="en-US" dirty="0">
                <a:latin typeface="Abadi Extra Light" panose="020B0204020104020204" pitchFamily="34" charset="0"/>
              </a:rPr>
              <a:t>When motion is detected the serial monitor displays the voltage difference, the count of how many times motion has been detected, and a message to the user. </a:t>
            </a:r>
          </a:p>
          <a:p>
            <a:r>
              <a:rPr lang="en-US" dirty="0">
                <a:latin typeface="Abadi Extra Light" panose="020B0204020104020204" pitchFamily="34" charset="0"/>
              </a:rPr>
              <a:t>The code is reviewed to determine which part of the code prints how many times motion has been detected and when viewing data on the serial monitor how it gives you information on the circuit. </a:t>
            </a:r>
          </a:p>
          <a:p>
            <a:endParaRPr lang="en-US" dirty="0">
              <a:latin typeface="Abadi Extra Light" panose="020B0204020104020204" pitchFamily="34" charset="0"/>
            </a:endParaRPr>
          </a:p>
          <a:p>
            <a:endParaRPr lang="en-US" dirty="0">
              <a:latin typeface="Abadi Extra Light" panose="020B0204020104020204" pitchFamily="34" charset="0"/>
            </a:endParaRPr>
          </a:p>
        </p:txBody>
      </p:sp>
      <p:sp>
        <p:nvSpPr>
          <p:cNvPr id="4" name="TextBox 3">
            <a:extLst>
              <a:ext uri="{FF2B5EF4-FFF2-40B4-BE49-F238E27FC236}">
                <a16:creationId xmlns:a16="http://schemas.microsoft.com/office/drawing/2014/main" id="{CBF6EB74-2403-4B10-968A-5F964A9D5D87}"/>
              </a:ext>
            </a:extLst>
          </p:cNvPr>
          <p:cNvSpPr txBox="1"/>
          <p:nvPr/>
        </p:nvSpPr>
        <p:spPr>
          <a:xfrm>
            <a:off x="1405989" y="246807"/>
            <a:ext cx="2017306" cy="553998"/>
          </a:xfrm>
          <a:prstGeom prst="rect">
            <a:avLst/>
          </a:prstGeom>
          <a:noFill/>
        </p:spPr>
        <p:txBody>
          <a:bodyPr wrap="square" rtlCol="0">
            <a:spAutoFit/>
          </a:bodyPr>
          <a:lstStyle/>
          <a:p>
            <a:r>
              <a:rPr lang="en-US" sz="3000" b="1" dirty="0">
                <a:latin typeface="Abadi Extra Light" panose="020B0204020104020204" pitchFamily="34" charset="0"/>
              </a:rPr>
              <a:t>Module 5</a:t>
            </a:r>
          </a:p>
        </p:txBody>
      </p:sp>
    </p:spTree>
    <p:extLst>
      <p:ext uri="{BB962C8B-B14F-4D97-AF65-F5344CB8AC3E}">
        <p14:creationId xmlns:p14="http://schemas.microsoft.com/office/powerpoint/2010/main" val="1259545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5109740" y="37953"/>
            <a:ext cx="1972515" cy="786446"/>
          </a:xfrm>
        </p:spPr>
        <p:txBody>
          <a:bodyPr>
            <a:normAutofit/>
          </a:bodyPr>
          <a:lstStyle/>
          <a:p>
            <a:r>
              <a:rPr lang="en-US" sz="4000" b="1" dirty="0">
                <a:latin typeface="Abadi Extra Light" panose="020B0204020104020204" pitchFamily="34" charset="0"/>
              </a:rPr>
              <a:t>Circuit</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3974602" y="734304"/>
            <a:ext cx="4242792" cy="493714"/>
          </a:xfrm>
        </p:spPr>
        <p:txBody>
          <a:bodyPr>
            <a:normAutofit fontScale="55000" lnSpcReduction="20000"/>
          </a:bodyPr>
          <a:lstStyle/>
          <a:p>
            <a:r>
              <a:rPr lang="en-US" sz="3600" b="1" dirty="0">
                <a:latin typeface="Abadi Extra Light" panose="020B0204020104020204" pitchFamily="34" charset="0"/>
              </a:rPr>
              <a:t>Motion Sensor Circuit With 10K Resistor</a:t>
            </a:r>
          </a:p>
          <a:p>
            <a:endParaRPr lang="en-US" dirty="0"/>
          </a:p>
          <a:p>
            <a:endParaRPr lang="en-US" dirty="0"/>
          </a:p>
        </p:txBody>
      </p:sp>
      <p:pic>
        <p:nvPicPr>
          <p:cNvPr id="8" name="Picture 7" descr="A circuit board&#10;&#10;Description automatically generated">
            <a:extLst>
              <a:ext uri="{FF2B5EF4-FFF2-40B4-BE49-F238E27FC236}">
                <a16:creationId xmlns:a16="http://schemas.microsoft.com/office/drawing/2014/main" id="{F69B454A-DE2B-4DC4-85A6-CDEDB77498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7173" y="1129544"/>
            <a:ext cx="7297648" cy="5471794"/>
          </a:xfrm>
          <a:prstGeom prst="rect">
            <a:avLst/>
          </a:prstGeom>
        </p:spPr>
      </p:pic>
    </p:spTree>
    <p:extLst>
      <p:ext uri="{BB962C8B-B14F-4D97-AF65-F5344CB8AC3E}">
        <p14:creationId xmlns:p14="http://schemas.microsoft.com/office/powerpoint/2010/main" val="32032768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4192649" y="85844"/>
            <a:ext cx="3806695" cy="800514"/>
          </a:xfrm>
        </p:spPr>
        <p:txBody>
          <a:bodyPr>
            <a:normAutofit/>
          </a:bodyPr>
          <a:lstStyle/>
          <a:p>
            <a:r>
              <a:rPr lang="en-US" sz="4000" b="1" dirty="0">
                <a:latin typeface="Abadi Extra Light" panose="020B0204020104020204" pitchFamily="34" charset="0"/>
              </a:rPr>
              <a:t>Serial monitor </a:t>
            </a:r>
          </a:p>
        </p:txBody>
      </p:sp>
      <p:sp>
        <p:nvSpPr>
          <p:cNvPr id="7" name="Text Placeholder 6">
            <a:extLst>
              <a:ext uri="{FF2B5EF4-FFF2-40B4-BE49-F238E27FC236}">
                <a16:creationId xmlns:a16="http://schemas.microsoft.com/office/drawing/2014/main" id="{93A4691B-2D9F-4647-9D3E-42EE87623D59}"/>
              </a:ext>
            </a:extLst>
          </p:cNvPr>
          <p:cNvSpPr>
            <a:spLocks noGrp="1"/>
          </p:cNvSpPr>
          <p:nvPr>
            <p:ph type="body" sz="half" idx="2"/>
          </p:nvPr>
        </p:nvSpPr>
        <p:spPr>
          <a:xfrm>
            <a:off x="2202072" y="886358"/>
            <a:ext cx="7787850" cy="535917"/>
          </a:xfrm>
        </p:spPr>
        <p:txBody>
          <a:bodyPr>
            <a:noAutofit/>
          </a:bodyPr>
          <a:lstStyle/>
          <a:p>
            <a:r>
              <a:rPr lang="en-US" sz="2000" dirty="0">
                <a:latin typeface="Abadi Extra Light" panose="020B0204020104020204" pitchFamily="34" charset="0"/>
              </a:rPr>
              <a:t>Screenshot of serial monitor showing voltage difference and count of motion detected. </a:t>
            </a:r>
          </a:p>
        </p:txBody>
      </p:sp>
      <p:pic>
        <p:nvPicPr>
          <p:cNvPr id="8" name="Picture 7">
            <a:extLst>
              <a:ext uri="{FF2B5EF4-FFF2-40B4-BE49-F238E27FC236}">
                <a16:creationId xmlns:a16="http://schemas.microsoft.com/office/drawing/2014/main" id="{17874F23-AECC-4F6A-B50B-32454ACC14DD}"/>
              </a:ext>
            </a:extLst>
          </p:cNvPr>
          <p:cNvPicPr>
            <a:picLocks noChangeAspect="1"/>
          </p:cNvPicPr>
          <p:nvPr/>
        </p:nvPicPr>
        <p:blipFill>
          <a:blip r:embed="rId2"/>
          <a:stretch>
            <a:fillRect/>
          </a:stretch>
        </p:blipFill>
        <p:spPr>
          <a:xfrm>
            <a:off x="1261885" y="1422275"/>
            <a:ext cx="9668229" cy="5435725"/>
          </a:xfrm>
          <a:prstGeom prst="rect">
            <a:avLst/>
          </a:prstGeom>
        </p:spPr>
      </p:pic>
    </p:spTree>
    <p:extLst>
      <p:ext uri="{BB962C8B-B14F-4D97-AF65-F5344CB8AC3E}">
        <p14:creationId xmlns:p14="http://schemas.microsoft.com/office/powerpoint/2010/main" val="1907338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DC4A0-7C11-41D6-9ADE-C699D28C87EF}"/>
              </a:ext>
            </a:extLst>
          </p:cNvPr>
          <p:cNvSpPr>
            <a:spLocks noGrp="1"/>
          </p:cNvSpPr>
          <p:nvPr>
            <p:ph type="title"/>
          </p:nvPr>
        </p:nvSpPr>
        <p:spPr>
          <a:xfrm>
            <a:off x="1141412" y="209554"/>
            <a:ext cx="9905998" cy="1478570"/>
          </a:xfrm>
        </p:spPr>
        <p:txBody>
          <a:bodyPr>
            <a:normAutofit/>
          </a:bodyPr>
          <a:lstStyle/>
          <a:p>
            <a:pPr algn="ctr"/>
            <a:r>
              <a:rPr lang="en-US" sz="4000" b="1" dirty="0" err="1">
                <a:latin typeface="Abadi Extra Light" panose="020B0204020104020204" pitchFamily="34" charset="0"/>
              </a:rPr>
              <a:t>I</a:t>
            </a:r>
            <a:r>
              <a:rPr lang="en-US" sz="3200" b="1" dirty="0" err="1">
                <a:latin typeface="Abadi Extra Light" panose="020B0204020104020204" pitchFamily="34" charset="0"/>
              </a:rPr>
              <a:t>o</a:t>
            </a:r>
            <a:r>
              <a:rPr lang="en-US" sz="4000" b="1" dirty="0" err="1">
                <a:latin typeface="Abadi Extra Light" panose="020B0204020104020204" pitchFamily="34" charset="0"/>
              </a:rPr>
              <a:t>t</a:t>
            </a:r>
            <a:r>
              <a:rPr lang="en-US" sz="4000" b="1" dirty="0">
                <a:latin typeface="Abadi Extra Light" panose="020B0204020104020204" pitchFamily="34" charset="0"/>
              </a:rPr>
              <a:t> device Introduction</a:t>
            </a:r>
          </a:p>
        </p:txBody>
      </p:sp>
      <p:sp>
        <p:nvSpPr>
          <p:cNvPr id="3" name="Content Placeholder 2">
            <a:extLst>
              <a:ext uri="{FF2B5EF4-FFF2-40B4-BE49-F238E27FC236}">
                <a16:creationId xmlns:a16="http://schemas.microsoft.com/office/drawing/2014/main" id="{DE3CE9AA-4392-43CE-B9F8-614BC06DD3BC}"/>
              </a:ext>
            </a:extLst>
          </p:cNvPr>
          <p:cNvSpPr>
            <a:spLocks noGrp="1"/>
          </p:cNvSpPr>
          <p:nvPr>
            <p:ph idx="1"/>
          </p:nvPr>
        </p:nvSpPr>
        <p:spPr>
          <a:xfrm>
            <a:off x="1141412" y="1688123"/>
            <a:ext cx="9905999" cy="4855551"/>
          </a:xfrm>
        </p:spPr>
        <p:txBody>
          <a:bodyPr>
            <a:normAutofit lnSpcReduction="10000"/>
          </a:bodyPr>
          <a:lstStyle/>
          <a:p>
            <a:r>
              <a:rPr lang="en-US" dirty="0">
                <a:latin typeface="Abadi Extra Light" panose="020B0204020104020204" pitchFamily="34" charset="0"/>
              </a:rPr>
              <a:t>The IoT (Internet of Things) is growing at a fast rate as devices and applications are being developed every day. </a:t>
            </a:r>
          </a:p>
          <a:p>
            <a:r>
              <a:rPr lang="en-US" dirty="0">
                <a:latin typeface="Abadi Extra Light" panose="020B0204020104020204" pitchFamily="34" charset="0"/>
              </a:rPr>
              <a:t>This project will show the development and fundamentals of an IoT device that simulates a home security system. </a:t>
            </a:r>
          </a:p>
          <a:p>
            <a:r>
              <a:rPr lang="en-US" dirty="0">
                <a:latin typeface="Abadi Extra Light" panose="020B0204020104020204" pitchFamily="34" charset="0"/>
              </a:rPr>
              <a:t>The development includes:</a:t>
            </a:r>
          </a:p>
          <a:p>
            <a:pPr lvl="1"/>
            <a:r>
              <a:rPr lang="en-US" dirty="0">
                <a:latin typeface="Abadi Extra Light" panose="020B0204020104020204" pitchFamily="34" charset="0"/>
              </a:rPr>
              <a:t>Inventory and Organization</a:t>
            </a:r>
          </a:p>
          <a:p>
            <a:pPr lvl="1"/>
            <a:r>
              <a:rPr lang="en-US" dirty="0">
                <a:latin typeface="Abadi Extra Light" panose="020B0204020104020204" pitchFamily="34" charset="0"/>
              </a:rPr>
              <a:t>Planning and Design</a:t>
            </a:r>
          </a:p>
          <a:p>
            <a:pPr lvl="1"/>
            <a:r>
              <a:rPr lang="en-US" dirty="0">
                <a:latin typeface="Abadi Extra Light" panose="020B0204020104020204" pitchFamily="34" charset="0"/>
              </a:rPr>
              <a:t>Installing Arduino IDE and Running the Blink Code</a:t>
            </a:r>
          </a:p>
          <a:p>
            <a:pPr lvl="1"/>
            <a:r>
              <a:rPr lang="en-US" dirty="0">
                <a:latin typeface="Abadi Extra Light" panose="020B0204020104020204" pitchFamily="34" charset="0"/>
              </a:rPr>
              <a:t>Adding the Motion Sensor to the home security system</a:t>
            </a:r>
          </a:p>
          <a:p>
            <a:pPr lvl="1"/>
            <a:r>
              <a:rPr lang="en-US" dirty="0">
                <a:latin typeface="Abadi Extra Light" panose="020B0204020104020204" pitchFamily="34" charset="0"/>
              </a:rPr>
              <a:t>Data Display</a:t>
            </a:r>
          </a:p>
          <a:p>
            <a:pPr lvl="1"/>
            <a:r>
              <a:rPr lang="en-US" dirty="0">
                <a:latin typeface="Abadi Extra Light" panose="020B0204020104020204" pitchFamily="34" charset="0"/>
              </a:rPr>
              <a:t>Networking and Security </a:t>
            </a:r>
          </a:p>
          <a:p>
            <a:pPr lvl="1"/>
            <a:endParaRPr lang="en-US" dirty="0">
              <a:latin typeface="Abadi Extra Light" panose="020B0204020104020204" pitchFamily="34" charset="0"/>
            </a:endParaRPr>
          </a:p>
        </p:txBody>
      </p:sp>
    </p:spTree>
    <p:extLst>
      <p:ext uri="{BB962C8B-B14F-4D97-AF65-F5344CB8AC3E}">
        <p14:creationId xmlns:p14="http://schemas.microsoft.com/office/powerpoint/2010/main" val="22195509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4512399" y="370706"/>
            <a:ext cx="3167202" cy="758311"/>
          </a:xfrm>
        </p:spPr>
        <p:txBody>
          <a:bodyPr>
            <a:normAutofit/>
          </a:bodyPr>
          <a:lstStyle/>
          <a:p>
            <a:r>
              <a:rPr lang="en-US" sz="4000" b="1" dirty="0">
                <a:latin typeface="Abadi Extra Light" panose="020B0204020104020204" pitchFamily="34" charset="0"/>
              </a:rPr>
              <a:t>Data display</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1062745" y="1368167"/>
            <a:ext cx="10066510" cy="5018650"/>
          </a:xfrm>
        </p:spPr>
        <p:txBody>
          <a:bodyPr>
            <a:noAutofit/>
          </a:bodyPr>
          <a:lstStyle/>
          <a:p>
            <a:r>
              <a:rPr lang="en-US" sz="2400" b="1" dirty="0">
                <a:latin typeface="Abadi Extra Light" panose="020B0204020104020204" pitchFamily="34" charset="0"/>
              </a:rPr>
              <a:t>Review the code</a:t>
            </a:r>
          </a:p>
          <a:p>
            <a:r>
              <a:rPr lang="en-US" sz="2000" dirty="0">
                <a:latin typeface="Abadi Extra Light" panose="020B0204020104020204" pitchFamily="34" charset="0"/>
              </a:rPr>
              <a:t>What is the code that displays the count of how many times motion has been detected?</a:t>
            </a:r>
          </a:p>
          <a:p>
            <a:pPr marL="285750" indent="-285750">
              <a:buFont typeface="Arial" panose="020B0604020202020204" pitchFamily="34" charset="0"/>
              <a:buChar char="•"/>
            </a:pPr>
            <a:r>
              <a:rPr lang="en-US" sz="2000" dirty="0">
                <a:latin typeface="Abadi Extra Light" panose="020B0204020104020204" pitchFamily="34" charset="0"/>
              </a:rPr>
              <a:t>The code that displays the count of how many times motion has been detected is “</a:t>
            </a:r>
            <a:r>
              <a:rPr lang="en-US" sz="2000" dirty="0" err="1">
                <a:latin typeface="Abadi Extra Light" panose="020B0204020104020204" pitchFamily="34" charset="0"/>
              </a:rPr>
              <a:t>Serial.println</a:t>
            </a:r>
            <a:r>
              <a:rPr lang="en-US" sz="2000" dirty="0">
                <a:latin typeface="Abadi Extra Light" panose="020B0204020104020204" pitchFamily="34" charset="0"/>
              </a:rPr>
              <a:t>(count)”.</a:t>
            </a:r>
          </a:p>
          <a:p>
            <a:endParaRPr lang="en-US" sz="2000" dirty="0">
              <a:latin typeface="Abadi Extra Light" panose="020B0204020104020204" pitchFamily="34" charset="0"/>
            </a:endParaRPr>
          </a:p>
          <a:p>
            <a:r>
              <a:rPr lang="en-US" sz="2000" dirty="0">
                <a:latin typeface="Abadi Extra Light" panose="020B0204020104020204" pitchFamily="34" charset="0"/>
              </a:rPr>
              <a:t>How can viewing data on the serial monitor give you information about your circuit?</a:t>
            </a:r>
          </a:p>
          <a:p>
            <a:pPr marL="285750" indent="-285750">
              <a:buFont typeface="Arial" panose="020B0604020202020204" pitchFamily="34" charset="0"/>
              <a:buChar char="•"/>
            </a:pPr>
            <a:r>
              <a:rPr lang="en-US" sz="2000" dirty="0">
                <a:latin typeface="Abadi Extra Light" panose="020B0204020104020204" pitchFamily="34" charset="0"/>
              </a:rPr>
              <a:t>When viewing the data from the serial monitor, it prints information on how many times motion has been detected, the calculated voltage difference, and when motion is no longer detected.  The “Time Stamp” option on the bottom of the screen displays the time of each printed information.  Overall, it visually gives you information that your circuit is responding to its’ set up.</a:t>
            </a:r>
          </a:p>
        </p:txBody>
      </p:sp>
    </p:spTree>
    <p:extLst>
      <p:ext uri="{BB962C8B-B14F-4D97-AF65-F5344CB8AC3E}">
        <p14:creationId xmlns:p14="http://schemas.microsoft.com/office/powerpoint/2010/main" val="3578091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F5AD4-4DA4-4223-886C-9C40B3EECE2E}"/>
              </a:ext>
            </a:extLst>
          </p:cNvPr>
          <p:cNvSpPr>
            <a:spLocks noGrp="1"/>
          </p:cNvSpPr>
          <p:nvPr>
            <p:ph type="title"/>
          </p:nvPr>
        </p:nvSpPr>
        <p:spPr>
          <a:xfrm>
            <a:off x="2250381" y="1066799"/>
            <a:ext cx="7688059" cy="1139944"/>
          </a:xfrm>
        </p:spPr>
        <p:txBody>
          <a:bodyPr>
            <a:noAutofit/>
          </a:bodyPr>
          <a:lstStyle/>
          <a:p>
            <a:pPr algn="ctr"/>
            <a:br>
              <a:rPr lang="en-US" sz="4000" b="1" dirty="0">
                <a:latin typeface="Abadi Extra Light" panose="020B0204020104020204" pitchFamily="34" charset="0"/>
              </a:rPr>
            </a:br>
            <a:r>
              <a:rPr lang="en-US" sz="4000" b="1" dirty="0">
                <a:latin typeface="Abadi Extra Light" panose="020B0204020104020204" pitchFamily="34" charset="0"/>
              </a:rPr>
              <a:t>Networking and Security</a:t>
            </a:r>
            <a:br>
              <a:rPr lang="en-US" sz="4000" b="1" dirty="0">
                <a:latin typeface="Abadi Extra Light" panose="020B0204020104020204" pitchFamily="34" charset="0"/>
              </a:rPr>
            </a:br>
            <a:br>
              <a:rPr lang="en-US" sz="4000" b="1" dirty="0">
                <a:latin typeface="Abadi Extra Light" panose="020B0204020104020204" pitchFamily="34" charset="0"/>
              </a:rPr>
            </a:br>
            <a:endParaRPr lang="en-US" sz="4000" b="1" dirty="0">
              <a:latin typeface="Abadi Extra Light" panose="020B0204020104020204" pitchFamily="34" charset="0"/>
            </a:endParaRPr>
          </a:p>
        </p:txBody>
      </p:sp>
      <p:sp>
        <p:nvSpPr>
          <p:cNvPr id="3" name="Content Placeholder 2">
            <a:extLst>
              <a:ext uri="{FF2B5EF4-FFF2-40B4-BE49-F238E27FC236}">
                <a16:creationId xmlns:a16="http://schemas.microsoft.com/office/drawing/2014/main" id="{D4F38A00-D33A-4828-A026-839F2F829E8B}"/>
              </a:ext>
            </a:extLst>
          </p:cNvPr>
          <p:cNvSpPr>
            <a:spLocks noGrp="1"/>
          </p:cNvSpPr>
          <p:nvPr>
            <p:ph idx="1"/>
          </p:nvPr>
        </p:nvSpPr>
        <p:spPr>
          <a:xfrm>
            <a:off x="1143000" y="2242121"/>
            <a:ext cx="9905999" cy="4046137"/>
          </a:xfrm>
        </p:spPr>
        <p:txBody>
          <a:bodyPr>
            <a:normAutofit fontScale="92500" lnSpcReduction="10000"/>
          </a:bodyPr>
          <a:lstStyle/>
          <a:p>
            <a:r>
              <a:rPr lang="en-US" dirty="0">
                <a:latin typeface="Abadi Extra Light" panose="020B0204020104020204" pitchFamily="34" charset="0"/>
              </a:rPr>
              <a:t>By adding an ESP32 to the breadboard gives the home security system the ability to connect to the internet. </a:t>
            </a:r>
          </a:p>
          <a:p>
            <a:r>
              <a:rPr lang="en-US" dirty="0">
                <a:latin typeface="Abadi Extra Light" panose="020B0204020104020204" pitchFamily="34" charset="0"/>
              </a:rPr>
              <a:t> Starting by setting up the Mini-Smart Router WAN port to my household router.</a:t>
            </a:r>
          </a:p>
          <a:p>
            <a:pPr lvl="1"/>
            <a:r>
              <a:rPr lang="en-US" sz="2400" dirty="0">
                <a:latin typeface="Abadi Extra Light" panose="020B0204020104020204" pitchFamily="34" charset="0"/>
              </a:rPr>
              <a:t>Changed the SSID and password for security of the device. </a:t>
            </a:r>
          </a:p>
          <a:p>
            <a:r>
              <a:rPr lang="en-US" dirty="0">
                <a:latin typeface="Abadi Extra Light" panose="020B0204020104020204" pitchFamily="34" charset="0"/>
              </a:rPr>
              <a:t>The LED light was added to the circuit.</a:t>
            </a:r>
          </a:p>
          <a:p>
            <a:r>
              <a:rPr lang="en-US" dirty="0">
                <a:latin typeface="Abadi Extra Light" panose="020B0204020104020204" pitchFamily="34" charset="0"/>
              </a:rPr>
              <a:t>A webpage was created to control the on and off switch for the LED light while connected to the internet.</a:t>
            </a:r>
          </a:p>
          <a:p>
            <a:r>
              <a:rPr lang="en-US" dirty="0">
                <a:latin typeface="Abadi Extra Light" panose="020B0204020104020204" pitchFamily="34" charset="0"/>
              </a:rPr>
              <a:t>Challenge assignment tested successful with ESP32, motion sensor, LED light, and Buzzer connected to the breadboard. </a:t>
            </a:r>
          </a:p>
          <a:p>
            <a:endParaRPr lang="en-US" dirty="0">
              <a:latin typeface="Abadi Extra Light" panose="020B0204020104020204" pitchFamily="34" charset="0"/>
            </a:endParaRPr>
          </a:p>
          <a:p>
            <a:pPr lvl="1"/>
            <a:endParaRPr lang="en-US" dirty="0">
              <a:latin typeface="Abadi Extra Light" panose="020B0204020104020204" pitchFamily="34" charset="0"/>
            </a:endParaRPr>
          </a:p>
          <a:p>
            <a:pPr lvl="1"/>
            <a:endParaRPr lang="en-US" dirty="0">
              <a:latin typeface="Abadi Extra Light" panose="020B0204020104020204" pitchFamily="34" charset="0"/>
            </a:endParaRPr>
          </a:p>
          <a:p>
            <a:pPr lvl="1"/>
            <a:endParaRPr lang="en-US" dirty="0">
              <a:latin typeface="Abadi Extra Light" panose="020B0204020104020204" pitchFamily="34" charset="0"/>
            </a:endParaRPr>
          </a:p>
          <a:p>
            <a:endParaRPr lang="en-US" dirty="0">
              <a:latin typeface="Abadi Extra Light" panose="020B0204020104020204" pitchFamily="34" charset="0"/>
            </a:endParaRPr>
          </a:p>
          <a:p>
            <a:endParaRPr lang="en-US" dirty="0">
              <a:latin typeface="Abadi Extra Light" panose="020B0204020104020204" pitchFamily="34" charset="0"/>
            </a:endParaRPr>
          </a:p>
          <a:p>
            <a:pPr lvl="1"/>
            <a:endParaRPr lang="en-US" dirty="0">
              <a:latin typeface="Abadi Extra Light" panose="020B0204020104020204" pitchFamily="34" charset="0"/>
            </a:endParaRPr>
          </a:p>
        </p:txBody>
      </p:sp>
      <p:sp>
        <p:nvSpPr>
          <p:cNvPr id="4" name="TextBox 3">
            <a:extLst>
              <a:ext uri="{FF2B5EF4-FFF2-40B4-BE49-F238E27FC236}">
                <a16:creationId xmlns:a16="http://schemas.microsoft.com/office/drawing/2014/main" id="{CBF6EB74-2403-4B10-968A-5F964A9D5D87}"/>
              </a:ext>
            </a:extLst>
          </p:cNvPr>
          <p:cNvSpPr txBox="1"/>
          <p:nvPr/>
        </p:nvSpPr>
        <p:spPr>
          <a:xfrm>
            <a:off x="1405989" y="246807"/>
            <a:ext cx="2017306" cy="553998"/>
          </a:xfrm>
          <a:prstGeom prst="rect">
            <a:avLst/>
          </a:prstGeom>
          <a:noFill/>
        </p:spPr>
        <p:txBody>
          <a:bodyPr wrap="square" rtlCol="0">
            <a:spAutoFit/>
          </a:bodyPr>
          <a:lstStyle/>
          <a:p>
            <a:r>
              <a:rPr lang="en-US" sz="3000" b="1" dirty="0">
                <a:latin typeface="Abadi Extra Light" panose="020B0204020104020204" pitchFamily="34" charset="0"/>
              </a:rPr>
              <a:t>Module 6</a:t>
            </a:r>
          </a:p>
        </p:txBody>
      </p:sp>
    </p:spTree>
    <p:extLst>
      <p:ext uri="{BB962C8B-B14F-4D97-AF65-F5344CB8AC3E}">
        <p14:creationId xmlns:p14="http://schemas.microsoft.com/office/powerpoint/2010/main" val="576257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4322538" y="70573"/>
            <a:ext cx="3546920" cy="772378"/>
          </a:xfrm>
        </p:spPr>
        <p:txBody>
          <a:bodyPr>
            <a:normAutofit/>
          </a:bodyPr>
          <a:lstStyle/>
          <a:p>
            <a:r>
              <a:rPr lang="en-US" sz="4000" b="1" dirty="0">
                <a:latin typeface="Abadi Extra Light" panose="020B0204020104020204" pitchFamily="34" charset="0"/>
              </a:rPr>
              <a:t>Router setup</a:t>
            </a:r>
          </a:p>
        </p:txBody>
      </p:sp>
      <p:sp>
        <p:nvSpPr>
          <p:cNvPr id="7" name="Text Placeholder 6">
            <a:extLst>
              <a:ext uri="{FF2B5EF4-FFF2-40B4-BE49-F238E27FC236}">
                <a16:creationId xmlns:a16="http://schemas.microsoft.com/office/drawing/2014/main" id="{93A4691B-2D9F-4647-9D3E-42EE87623D59}"/>
              </a:ext>
            </a:extLst>
          </p:cNvPr>
          <p:cNvSpPr>
            <a:spLocks noGrp="1"/>
          </p:cNvSpPr>
          <p:nvPr>
            <p:ph type="body" sz="half" idx="2"/>
          </p:nvPr>
        </p:nvSpPr>
        <p:spPr>
          <a:xfrm>
            <a:off x="4322538" y="779530"/>
            <a:ext cx="3546920" cy="606256"/>
          </a:xfrm>
        </p:spPr>
        <p:txBody>
          <a:bodyPr>
            <a:noAutofit/>
          </a:bodyPr>
          <a:lstStyle/>
          <a:p>
            <a:r>
              <a:rPr lang="en-US" sz="2000" dirty="0">
                <a:latin typeface="Abadi Extra Light" panose="020B0204020104020204" pitchFamily="34" charset="0"/>
              </a:rPr>
              <a:t>Screenshot of router setup page</a:t>
            </a:r>
          </a:p>
        </p:txBody>
      </p:sp>
      <p:pic>
        <p:nvPicPr>
          <p:cNvPr id="3" name="Picture 2">
            <a:extLst>
              <a:ext uri="{FF2B5EF4-FFF2-40B4-BE49-F238E27FC236}">
                <a16:creationId xmlns:a16="http://schemas.microsoft.com/office/drawing/2014/main" id="{32E44C6D-1DBB-409C-838B-DC74957FE399}"/>
              </a:ext>
            </a:extLst>
          </p:cNvPr>
          <p:cNvPicPr>
            <a:picLocks noChangeAspect="1"/>
          </p:cNvPicPr>
          <p:nvPr/>
        </p:nvPicPr>
        <p:blipFill>
          <a:blip r:embed="rId2"/>
          <a:stretch>
            <a:fillRect/>
          </a:stretch>
        </p:blipFill>
        <p:spPr>
          <a:xfrm>
            <a:off x="1579241" y="1322364"/>
            <a:ext cx="9033517" cy="5078874"/>
          </a:xfrm>
          <a:prstGeom prst="rect">
            <a:avLst/>
          </a:prstGeom>
        </p:spPr>
      </p:pic>
    </p:spTree>
    <p:extLst>
      <p:ext uri="{BB962C8B-B14F-4D97-AF65-F5344CB8AC3E}">
        <p14:creationId xmlns:p14="http://schemas.microsoft.com/office/powerpoint/2010/main" val="1019245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533379" y="1941341"/>
            <a:ext cx="4360856" cy="967154"/>
          </a:xfrm>
        </p:spPr>
        <p:txBody>
          <a:bodyPr>
            <a:normAutofit/>
          </a:bodyPr>
          <a:lstStyle/>
          <a:p>
            <a:r>
              <a:rPr lang="en-US" sz="4000" b="1" dirty="0">
                <a:latin typeface="Abadi Extra Light" panose="020B0204020104020204" pitchFamily="34" charset="0"/>
              </a:rPr>
              <a:t>Circuit (Picture)</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604911" y="3009756"/>
            <a:ext cx="6217793" cy="838488"/>
          </a:xfrm>
        </p:spPr>
        <p:txBody>
          <a:bodyPr/>
          <a:lstStyle/>
          <a:p>
            <a:r>
              <a:rPr lang="en-US" sz="2000" dirty="0">
                <a:latin typeface="Abadi Extra Light" panose="020B0204020104020204" pitchFamily="34" charset="0"/>
              </a:rPr>
              <a:t>Picture of circuit with ESP32 board on breadboard with LED</a:t>
            </a:r>
          </a:p>
          <a:p>
            <a:endParaRPr lang="en-US" dirty="0"/>
          </a:p>
          <a:p>
            <a:endParaRPr lang="en-US" dirty="0"/>
          </a:p>
        </p:txBody>
      </p:sp>
      <p:pic>
        <p:nvPicPr>
          <p:cNvPr id="4" name="Picture 3" descr="A circuit board&#10;&#10;Description automatically generated">
            <a:extLst>
              <a:ext uri="{FF2B5EF4-FFF2-40B4-BE49-F238E27FC236}">
                <a16:creationId xmlns:a16="http://schemas.microsoft.com/office/drawing/2014/main" id="{91031104-5A7B-4641-BDF7-949457C83C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191250" y="857250"/>
            <a:ext cx="6858000" cy="5143500"/>
          </a:xfrm>
          <a:prstGeom prst="rect">
            <a:avLst/>
          </a:prstGeom>
        </p:spPr>
      </p:pic>
    </p:spTree>
    <p:extLst>
      <p:ext uri="{BB962C8B-B14F-4D97-AF65-F5344CB8AC3E}">
        <p14:creationId xmlns:p14="http://schemas.microsoft.com/office/powerpoint/2010/main" val="26267977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84E91-BCD7-4890-A205-531D7BC46835}"/>
              </a:ext>
            </a:extLst>
          </p:cNvPr>
          <p:cNvSpPr>
            <a:spLocks noGrp="1"/>
          </p:cNvSpPr>
          <p:nvPr>
            <p:ph type="title"/>
          </p:nvPr>
        </p:nvSpPr>
        <p:spPr>
          <a:xfrm>
            <a:off x="1420837" y="281354"/>
            <a:ext cx="2813538" cy="703384"/>
          </a:xfrm>
        </p:spPr>
        <p:txBody>
          <a:bodyPr>
            <a:normAutofit/>
          </a:bodyPr>
          <a:lstStyle/>
          <a:p>
            <a:pPr algn="ctr"/>
            <a:r>
              <a:rPr lang="en-US" sz="4000" dirty="0">
                <a:latin typeface="Abadi Extra Light" panose="020B0204020104020204" pitchFamily="34" charset="0"/>
              </a:rPr>
              <a:t>Web page</a:t>
            </a:r>
          </a:p>
        </p:txBody>
      </p:sp>
      <p:sp>
        <p:nvSpPr>
          <p:cNvPr id="4" name="Text Placeholder 3">
            <a:extLst>
              <a:ext uri="{FF2B5EF4-FFF2-40B4-BE49-F238E27FC236}">
                <a16:creationId xmlns:a16="http://schemas.microsoft.com/office/drawing/2014/main" id="{ADE8DFF2-D564-4727-9B3B-7A28B301BA99}"/>
              </a:ext>
            </a:extLst>
          </p:cNvPr>
          <p:cNvSpPr>
            <a:spLocks noGrp="1"/>
          </p:cNvSpPr>
          <p:nvPr>
            <p:ph type="body" sz="half" idx="2"/>
          </p:nvPr>
        </p:nvSpPr>
        <p:spPr>
          <a:xfrm>
            <a:off x="1141410" y="1055078"/>
            <a:ext cx="9521901" cy="5521568"/>
          </a:xfrm>
        </p:spPr>
        <p:txBody>
          <a:bodyPr>
            <a:normAutofit fontScale="85000" lnSpcReduction="20000"/>
          </a:bodyPr>
          <a:lstStyle/>
          <a:p>
            <a:pPr marL="342900" indent="-342900">
              <a:buFont typeface="Arial" panose="020B0604020202020204" pitchFamily="34" charset="0"/>
              <a:buChar char="•"/>
            </a:pPr>
            <a:r>
              <a:rPr lang="en-US" sz="2800" dirty="0">
                <a:latin typeface="Abadi Extra Light" panose="020B0204020104020204" pitchFamily="34" charset="0"/>
              </a:rPr>
              <a:t>The webpage was created by:</a:t>
            </a:r>
          </a:p>
          <a:p>
            <a:pPr marL="800100" lvl="1" indent="-342900">
              <a:buFont typeface="Arial" panose="020B0604020202020204" pitchFamily="34" charset="0"/>
              <a:buChar char="•"/>
            </a:pPr>
            <a:r>
              <a:rPr lang="en-US" sz="2800" dirty="0">
                <a:latin typeface="Abadi Extra Light" panose="020B0204020104020204" pitchFamily="34" charset="0"/>
              </a:rPr>
              <a:t>Installing the esp32 by </a:t>
            </a:r>
            <a:r>
              <a:rPr lang="en-US" sz="2800" dirty="0" err="1">
                <a:latin typeface="Abadi Extra Light" panose="020B0204020104020204" pitchFamily="34" charset="0"/>
              </a:rPr>
              <a:t>Espressif</a:t>
            </a:r>
            <a:r>
              <a:rPr lang="en-US" sz="2800" dirty="0">
                <a:latin typeface="Abadi Extra Light" panose="020B0204020104020204" pitchFamily="34" charset="0"/>
              </a:rPr>
              <a:t> System add-on to the Arduino IDE program</a:t>
            </a:r>
          </a:p>
          <a:p>
            <a:pPr marL="800100" lvl="1" indent="-342900">
              <a:buFont typeface="Arial" panose="020B0604020202020204" pitchFamily="34" charset="0"/>
              <a:buChar char="•"/>
            </a:pPr>
            <a:r>
              <a:rPr lang="en-US" sz="2800" dirty="0">
                <a:latin typeface="Abadi Extra Light" panose="020B0204020104020204" pitchFamily="34" charset="0"/>
              </a:rPr>
              <a:t>Added a Wi-Fi server code to the Arduino IDE program</a:t>
            </a:r>
          </a:p>
          <a:p>
            <a:pPr marL="800100" lvl="1" indent="-342900">
              <a:buFont typeface="Arial" panose="020B0604020202020204" pitchFamily="34" charset="0"/>
              <a:buChar char="•"/>
            </a:pPr>
            <a:r>
              <a:rPr lang="en-US" sz="2800" dirty="0">
                <a:latin typeface="Abadi Extra Light" panose="020B0204020104020204" pitchFamily="34" charset="0"/>
              </a:rPr>
              <a:t>Upload speed is 115200 and the board is DOIT ESP32 DEVKIT V1</a:t>
            </a:r>
          </a:p>
          <a:p>
            <a:pPr marL="800100" lvl="1" indent="-342900">
              <a:buFont typeface="Arial" panose="020B0604020202020204" pitchFamily="34" charset="0"/>
              <a:buChar char="•"/>
            </a:pPr>
            <a:r>
              <a:rPr lang="en-US" sz="2800" dirty="0">
                <a:latin typeface="Abadi Extra Light" panose="020B0204020104020204" pitchFamily="34" charset="0"/>
              </a:rPr>
              <a:t>Select file &gt; Examples &gt; Wi-Fi &gt; Wi-Fi scan on Arduino IDE program</a:t>
            </a:r>
          </a:p>
          <a:p>
            <a:pPr marL="800100" lvl="1" indent="-342900">
              <a:buFont typeface="Arial" panose="020B0604020202020204" pitchFamily="34" charset="0"/>
              <a:buChar char="•"/>
            </a:pPr>
            <a:r>
              <a:rPr lang="en-US" sz="2800" dirty="0">
                <a:latin typeface="Abadi Extra Light" panose="020B0204020104020204" pitchFamily="34" charset="0"/>
              </a:rPr>
              <a:t>Clicked upload </a:t>
            </a:r>
          </a:p>
          <a:p>
            <a:pPr marL="800100" lvl="1" indent="-342900">
              <a:buFont typeface="Arial" panose="020B0604020202020204" pitchFamily="34" charset="0"/>
              <a:buChar char="•"/>
            </a:pPr>
            <a:r>
              <a:rPr lang="en-US" sz="2800" dirty="0">
                <a:latin typeface="Abadi Extra Light" panose="020B0204020104020204" pitchFamily="34" charset="0"/>
              </a:rPr>
              <a:t>Hold the boot button while it is uploading letting go after the code is done uploading</a:t>
            </a:r>
          </a:p>
          <a:p>
            <a:pPr marL="800100" lvl="1" indent="-342900">
              <a:buFont typeface="Arial" panose="020B0604020202020204" pitchFamily="34" charset="0"/>
              <a:buChar char="•"/>
            </a:pPr>
            <a:r>
              <a:rPr lang="en-US" sz="2800" dirty="0">
                <a:latin typeface="Abadi Extra Light" panose="020B0204020104020204" pitchFamily="34" charset="0"/>
              </a:rPr>
              <a:t>The serial monitor is opened, clicked EN button on the ESP32 and it will display the address.</a:t>
            </a:r>
          </a:p>
          <a:p>
            <a:pPr marL="800100" lvl="1" indent="-342900">
              <a:buFont typeface="Arial" panose="020B0604020202020204" pitchFamily="34" charset="0"/>
              <a:buChar char="•"/>
            </a:pPr>
            <a:r>
              <a:rPr lang="en-US" sz="2800" dirty="0">
                <a:latin typeface="Abadi Extra Light" panose="020B0204020104020204" pitchFamily="34" charset="0"/>
              </a:rPr>
              <a:t>When the address is typed in the web browser the web page is then displayed.</a:t>
            </a:r>
          </a:p>
          <a:p>
            <a:endParaRPr lang="en-US" dirty="0"/>
          </a:p>
        </p:txBody>
      </p:sp>
    </p:spTree>
    <p:extLst>
      <p:ext uri="{BB962C8B-B14F-4D97-AF65-F5344CB8AC3E}">
        <p14:creationId xmlns:p14="http://schemas.microsoft.com/office/powerpoint/2010/main" val="24925131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3207915" y="322557"/>
            <a:ext cx="5776167" cy="744243"/>
          </a:xfrm>
        </p:spPr>
        <p:txBody>
          <a:bodyPr>
            <a:normAutofit/>
          </a:bodyPr>
          <a:lstStyle/>
          <a:p>
            <a:r>
              <a:rPr lang="en-US" sz="4000" b="1" dirty="0">
                <a:latin typeface="Abadi Extra Light" panose="020B0204020104020204" pitchFamily="34" charset="0"/>
              </a:rPr>
              <a:t>Web page (Screenshot)</a:t>
            </a:r>
          </a:p>
        </p:txBody>
      </p:sp>
      <p:sp>
        <p:nvSpPr>
          <p:cNvPr id="7" name="Text Placeholder 6">
            <a:extLst>
              <a:ext uri="{FF2B5EF4-FFF2-40B4-BE49-F238E27FC236}">
                <a16:creationId xmlns:a16="http://schemas.microsoft.com/office/drawing/2014/main" id="{93A4691B-2D9F-4647-9D3E-42EE87623D59}"/>
              </a:ext>
            </a:extLst>
          </p:cNvPr>
          <p:cNvSpPr>
            <a:spLocks noGrp="1"/>
          </p:cNvSpPr>
          <p:nvPr>
            <p:ph type="body" sz="half" idx="2"/>
          </p:nvPr>
        </p:nvSpPr>
        <p:spPr>
          <a:xfrm>
            <a:off x="2903598" y="1066800"/>
            <a:ext cx="6384802" cy="479646"/>
          </a:xfrm>
        </p:spPr>
        <p:txBody>
          <a:bodyPr>
            <a:noAutofit/>
          </a:bodyPr>
          <a:lstStyle/>
          <a:p>
            <a:r>
              <a:rPr lang="en-US" sz="2000" dirty="0">
                <a:latin typeface="Abadi Extra Light" panose="020B0204020104020204" pitchFamily="34" charset="0"/>
              </a:rPr>
              <a:t>Web server screenshot showing turning on and off the light from the web.</a:t>
            </a:r>
          </a:p>
        </p:txBody>
      </p:sp>
      <p:pic>
        <p:nvPicPr>
          <p:cNvPr id="3" name="Picture 2">
            <a:extLst>
              <a:ext uri="{FF2B5EF4-FFF2-40B4-BE49-F238E27FC236}">
                <a16:creationId xmlns:a16="http://schemas.microsoft.com/office/drawing/2014/main" id="{28BE153C-DAC1-4CE0-80FC-6FF54161313F}"/>
              </a:ext>
            </a:extLst>
          </p:cNvPr>
          <p:cNvPicPr>
            <a:picLocks noChangeAspect="1"/>
          </p:cNvPicPr>
          <p:nvPr/>
        </p:nvPicPr>
        <p:blipFill>
          <a:blip r:embed="rId2"/>
          <a:stretch>
            <a:fillRect/>
          </a:stretch>
        </p:blipFill>
        <p:spPr>
          <a:xfrm>
            <a:off x="1903422" y="1546446"/>
            <a:ext cx="8385154" cy="4714347"/>
          </a:xfrm>
          <a:prstGeom prst="rect">
            <a:avLst/>
          </a:prstGeom>
        </p:spPr>
      </p:pic>
    </p:spTree>
    <p:extLst>
      <p:ext uri="{BB962C8B-B14F-4D97-AF65-F5344CB8AC3E}">
        <p14:creationId xmlns:p14="http://schemas.microsoft.com/office/powerpoint/2010/main" val="5995419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8228" y="321386"/>
            <a:ext cx="6555544" cy="969325"/>
          </a:xfrm>
        </p:spPr>
        <p:txBody>
          <a:bodyPr>
            <a:noAutofit/>
          </a:bodyPr>
          <a:lstStyle/>
          <a:p>
            <a:pPr algn="ctr"/>
            <a:r>
              <a:rPr lang="en-US" sz="4000" b="1" dirty="0">
                <a:latin typeface="Abadi Extra Light" panose="020B0204020104020204" pitchFamily="34" charset="0"/>
              </a:rPr>
              <a:t>Challenge Assignment including the buzzer</a:t>
            </a:r>
          </a:p>
        </p:txBody>
      </p:sp>
      <p:pic>
        <p:nvPicPr>
          <p:cNvPr id="6" name="IMG_0886">
            <a:hlinkClick r:id="" action="ppaction://media"/>
            <a:extLst>
              <a:ext uri="{FF2B5EF4-FFF2-40B4-BE49-F238E27FC236}">
                <a16:creationId xmlns:a16="http://schemas.microsoft.com/office/drawing/2014/main" id="{4D211F77-CFC0-46A3-AB29-110CE1849FF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22400" y="1419491"/>
            <a:ext cx="9347200" cy="5257800"/>
          </a:xfrm>
          <a:prstGeom prst="rect">
            <a:avLst/>
          </a:prstGeom>
        </p:spPr>
      </p:pic>
    </p:spTree>
    <p:extLst>
      <p:ext uri="{BB962C8B-B14F-4D97-AF65-F5344CB8AC3E}">
        <p14:creationId xmlns:p14="http://schemas.microsoft.com/office/powerpoint/2010/main" val="64100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CC0C5-8BFF-43E6-9587-E71921937286}"/>
              </a:ext>
            </a:extLst>
          </p:cNvPr>
          <p:cNvSpPr>
            <a:spLocks noGrp="1"/>
          </p:cNvSpPr>
          <p:nvPr>
            <p:ph type="title"/>
          </p:nvPr>
        </p:nvSpPr>
        <p:spPr>
          <a:xfrm>
            <a:off x="1141413" y="0"/>
            <a:ext cx="9905998" cy="1027943"/>
          </a:xfrm>
        </p:spPr>
        <p:txBody>
          <a:bodyPr>
            <a:normAutofit/>
          </a:bodyPr>
          <a:lstStyle/>
          <a:p>
            <a:pPr algn="ctr"/>
            <a:r>
              <a:rPr lang="en-US" sz="4000" b="1" dirty="0">
                <a:latin typeface="Abadi Extra Light" panose="020B0204020104020204" pitchFamily="34" charset="0"/>
              </a:rPr>
              <a:t>Challenges in the project</a:t>
            </a:r>
          </a:p>
        </p:txBody>
      </p:sp>
      <p:sp>
        <p:nvSpPr>
          <p:cNvPr id="6" name="Content Placeholder 5">
            <a:extLst>
              <a:ext uri="{FF2B5EF4-FFF2-40B4-BE49-F238E27FC236}">
                <a16:creationId xmlns:a16="http://schemas.microsoft.com/office/drawing/2014/main" id="{61FBA56A-CD3E-42F5-81A6-5A934446F72E}"/>
              </a:ext>
            </a:extLst>
          </p:cNvPr>
          <p:cNvSpPr>
            <a:spLocks noGrp="1"/>
          </p:cNvSpPr>
          <p:nvPr>
            <p:ph idx="1"/>
          </p:nvPr>
        </p:nvSpPr>
        <p:spPr>
          <a:xfrm>
            <a:off x="1141412" y="1027943"/>
            <a:ext cx="9905999" cy="5577840"/>
          </a:xfrm>
        </p:spPr>
        <p:txBody>
          <a:bodyPr>
            <a:noAutofit/>
          </a:bodyPr>
          <a:lstStyle/>
          <a:p>
            <a:r>
              <a:rPr lang="en-US" dirty="0">
                <a:latin typeface="Abadi Extra Light" panose="020B0204020104020204" pitchFamily="34" charset="0"/>
              </a:rPr>
              <a:t>There were a few challenges that were encountered when working on the home security system:</a:t>
            </a:r>
          </a:p>
          <a:p>
            <a:pPr lvl="1"/>
            <a:r>
              <a:rPr lang="en-US" dirty="0">
                <a:latin typeface="Abadi Extra Light" panose="020B0204020104020204" pitchFamily="34" charset="0"/>
              </a:rPr>
              <a:t>Blink code set LED light flashing at a fast rate-  After a few adjustments to the delay number slowed down the blinking rate.</a:t>
            </a:r>
          </a:p>
          <a:p>
            <a:pPr lvl="1"/>
            <a:r>
              <a:rPr lang="en-US" dirty="0">
                <a:latin typeface="Abadi Extra Light" panose="020B0204020104020204" pitchFamily="34" charset="0"/>
              </a:rPr>
              <a:t>The motion sensor and the sensitivity level - When motion was detected the led light did not respond until a few seconds later.  After adjusting it numerous of times and after several attempts the sensor would respond right when motion was detected, and the light would immediately turn on. </a:t>
            </a:r>
          </a:p>
          <a:p>
            <a:pPr lvl="1"/>
            <a:r>
              <a:rPr lang="en-US" dirty="0">
                <a:latin typeface="Abadi Extra Light" panose="020B0204020104020204" pitchFamily="34" charset="0"/>
              </a:rPr>
              <a:t>Retrieving the address for the webpage - The proper steps were taken to upload code to the circuit, and an error code was  received.  The code was not able to process due to the wrong board was selected under tools.  The board was changed from “Mega 2560” to “ESP32 DEVKIT V1” and the code was able to upload successfully, and then the address was retrieved.</a:t>
            </a:r>
          </a:p>
        </p:txBody>
      </p:sp>
    </p:spTree>
    <p:extLst>
      <p:ext uri="{BB962C8B-B14F-4D97-AF65-F5344CB8AC3E}">
        <p14:creationId xmlns:p14="http://schemas.microsoft.com/office/powerpoint/2010/main" val="22686373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93A13-71EF-46CB-9C7A-48FE1965F0A3}"/>
              </a:ext>
            </a:extLst>
          </p:cNvPr>
          <p:cNvSpPr>
            <a:spLocks noGrp="1"/>
          </p:cNvSpPr>
          <p:nvPr>
            <p:ph type="title"/>
          </p:nvPr>
        </p:nvSpPr>
        <p:spPr>
          <a:xfrm>
            <a:off x="1141413" y="0"/>
            <a:ext cx="9905998" cy="1089698"/>
          </a:xfrm>
        </p:spPr>
        <p:txBody>
          <a:bodyPr>
            <a:normAutofit/>
          </a:bodyPr>
          <a:lstStyle/>
          <a:p>
            <a:pPr algn="ctr"/>
            <a:r>
              <a:rPr lang="en-US" sz="4000" b="1" dirty="0">
                <a:latin typeface="Abadi Extra Light" panose="020B0204020104020204" pitchFamily="34" charset="0"/>
              </a:rPr>
              <a:t>Career skills gained from project</a:t>
            </a:r>
          </a:p>
        </p:txBody>
      </p:sp>
      <p:sp>
        <p:nvSpPr>
          <p:cNvPr id="3" name="Content Placeholder 2">
            <a:extLst>
              <a:ext uri="{FF2B5EF4-FFF2-40B4-BE49-F238E27FC236}">
                <a16:creationId xmlns:a16="http://schemas.microsoft.com/office/drawing/2014/main" id="{433C60EE-B7A3-4ABA-8DE6-B28A183E1178}"/>
              </a:ext>
            </a:extLst>
          </p:cNvPr>
          <p:cNvSpPr>
            <a:spLocks noGrp="1"/>
          </p:cNvSpPr>
          <p:nvPr>
            <p:ph idx="1"/>
          </p:nvPr>
        </p:nvSpPr>
        <p:spPr>
          <a:xfrm>
            <a:off x="1141413" y="883404"/>
            <a:ext cx="9905999" cy="5974596"/>
          </a:xfrm>
        </p:spPr>
        <p:txBody>
          <a:bodyPr>
            <a:normAutofit fontScale="92500" lnSpcReduction="20000"/>
          </a:bodyPr>
          <a:lstStyle/>
          <a:p>
            <a:r>
              <a:rPr lang="en-US" dirty="0">
                <a:latin typeface="Abadi Extra Light" panose="020B0204020104020204" pitchFamily="34" charset="0"/>
              </a:rPr>
              <a:t>With this being the first project of an IoT device conducted several skills were gained.</a:t>
            </a:r>
          </a:p>
          <a:p>
            <a:r>
              <a:rPr lang="en-US" dirty="0">
                <a:latin typeface="Abadi Extra Light" panose="020B0204020104020204" pitchFamily="34" charset="0"/>
              </a:rPr>
              <a:t>Computer skills – Using a computer as a part to develop an IoT device. For example, downloading the Arduino IDE program and running codes to successfully operate the home security system.</a:t>
            </a:r>
          </a:p>
          <a:p>
            <a:r>
              <a:rPr lang="en-US" dirty="0">
                <a:latin typeface="Abadi Extra Light" panose="020B0204020104020204" pitchFamily="34" charset="0"/>
              </a:rPr>
              <a:t>Problem solving skills -  Being able to solve challenges during this project. For example, solving the error code that was displayed when uploading the code for the webpage by using the standardized process.</a:t>
            </a:r>
          </a:p>
          <a:p>
            <a:r>
              <a:rPr lang="en-US" dirty="0">
                <a:latin typeface="Abadi Extra Light" panose="020B0204020104020204" pitchFamily="34" charset="0"/>
              </a:rPr>
              <a:t>Hardware/software skills – By using the hardware in this project such as the Mega 2560 board, ESP32, resistors 220Ω &amp; 10K, buzzer, wires, breadboard.  The software skills gained are from getting hands on experience with the Arduino IDE application. </a:t>
            </a:r>
          </a:p>
          <a:p>
            <a:r>
              <a:rPr lang="en-US" dirty="0">
                <a:latin typeface="Abadi Extra Light" panose="020B0204020104020204" pitchFamily="34" charset="0"/>
              </a:rPr>
              <a:t>Networking/Security skills – By setting up, adding security, and connecting the mini router to the internet, and connecting and controlling the device through the webpage.</a:t>
            </a:r>
          </a:p>
          <a:p>
            <a:r>
              <a:rPr lang="en-US" dirty="0">
                <a:latin typeface="Abadi Extra Light" panose="020B0204020104020204" pitchFamily="34" charset="0"/>
              </a:rPr>
              <a:t>Data analysis skills– Able to look at the difference in voltage difference and count of motion when viewing the serial monitor.  Also viewed change data when adding the 10K resistor.</a:t>
            </a:r>
          </a:p>
          <a:p>
            <a:endParaRPr lang="en-US" dirty="0"/>
          </a:p>
          <a:p>
            <a:endParaRPr lang="en-US" dirty="0"/>
          </a:p>
          <a:p>
            <a:endParaRPr lang="en-US" dirty="0"/>
          </a:p>
        </p:txBody>
      </p:sp>
    </p:spTree>
    <p:extLst>
      <p:ext uri="{BB962C8B-B14F-4D97-AF65-F5344CB8AC3E}">
        <p14:creationId xmlns:p14="http://schemas.microsoft.com/office/powerpoint/2010/main" val="1921458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D9EFF-8B61-4E2C-B8E2-71C4B6BA6493}"/>
              </a:ext>
            </a:extLst>
          </p:cNvPr>
          <p:cNvSpPr>
            <a:spLocks noGrp="1"/>
          </p:cNvSpPr>
          <p:nvPr>
            <p:ph type="title"/>
          </p:nvPr>
        </p:nvSpPr>
        <p:spPr>
          <a:xfrm>
            <a:off x="1141413" y="101600"/>
            <a:ext cx="9905998" cy="1182688"/>
          </a:xfrm>
        </p:spPr>
        <p:txBody>
          <a:bodyPr>
            <a:normAutofit/>
          </a:bodyPr>
          <a:lstStyle/>
          <a:p>
            <a:pPr algn="ctr"/>
            <a:r>
              <a:rPr lang="en-US" sz="4000" b="1" dirty="0">
                <a:latin typeface="Abadi Extra Light" panose="020B0204020104020204" pitchFamily="34" charset="0"/>
              </a:rPr>
              <a:t>Conclusion</a:t>
            </a:r>
          </a:p>
        </p:txBody>
      </p:sp>
      <p:sp>
        <p:nvSpPr>
          <p:cNvPr id="3" name="Content Placeholder 2">
            <a:extLst>
              <a:ext uri="{FF2B5EF4-FFF2-40B4-BE49-F238E27FC236}">
                <a16:creationId xmlns:a16="http://schemas.microsoft.com/office/drawing/2014/main" id="{FD24989A-88D0-4811-B207-E8DACEC29243}"/>
              </a:ext>
            </a:extLst>
          </p:cNvPr>
          <p:cNvSpPr>
            <a:spLocks noGrp="1"/>
          </p:cNvSpPr>
          <p:nvPr>
            <p:ph idx="1"/>
          </p:nvPr>
        </p:nvSpPr>
        <p:spPr>
          <a:xfrm>
            <a:off x="1141413" y="934131"/>
            <a:ext cx="5773737" cy="5662612"/>
          </a:xfrm>
        </p:spPr>
        <p:txBody>
          <a:bodyPr>
            <a:normAutofit/>
          </a:bodyPr>
          <a:lstStyle/>
          <a:p>
            <a:r>
              <a:rPr lang="en-US" dirty="0">
                <a:latin typeface="Abadi Extra Light" panose="020B0204020104020204" pitchFamily="34" charset="0"/>
              </a:rPr>
              <a:t>IoT devices are developed every day and many more to come in future years. </a:t>
            </a:r>
          </a:p>
          <a:p>
            <a:r>
              <a:rPr lang="en-US" dirty="0">
                <a:latin typeface="Abadi Extra Light" panose="020B0204020104020204" pitchFamily="34" charset="0"/>
              </a:rPr>
              <a:t>As an outcome, a simulated home security system was created by using the ESP32, motion sensor, LED light, and a buzzer connected to the breadboard. </a:t>
            </a:r>
          </a:p>
          <a:p>
            <a:r>
              <a:rPr lang="en-US" dirty="0">
                <a:latin typeface="Abadi Extra Light" panose="020B0204020104020204" pitchFamily="34" charset="0"/>
              </a:rPr>
              <a:t>When the sensor detects motion the buzzer emits noise and the LED light is turned on. The LED light is turned off when motion is no longer detected. </a:t>
            </a:r>
          </a:p>
          <a:p>
            <a:endParaRPr lang="en-US" dirty="0"/>
          </a:p>
        </p:txBody>
      </p:sp>
      <p:pic>
        <p:nvPicPr>
          <p:cNvPr id="9" name="IMG_0886">
            <a:hlinkClick r:id="" action="ppaction://media"/>
            <a:extLst>
              <a:ext uri="{FF2B5EF4-FFF2-40B4-BE49-F238E27FC236}">
                <a16:creationId xmlns:a16="http://schemas.microsoft.com/office/drawing/2014/main" id="{49367C4D-9C50-4C57-9D91-2281B460F35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80036" y="2483644"/>
            <a:ext cx="4557486" cy="2563586"/>
          </a:xfrm>
          <a:prstGeom prst="rect">
            <a:avLst/>
          </a:prstGeom>
        </p:spPr>
      </p:pic>
    </p:spTree>
    <p:extLst>
      <p:ext uri="{BB962C8B-B14F-4D97-AF65-F5344CB8AC3E}">
        <p14:creationId xmlns:p14="http://schemas.microsoft.com/office/powerpoint/2010/main" val="126144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1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F5AD4-4DA4-4223-886C-9C40B3EECE2E}"/>
              </a:ext>
            </a:extLst>
          </p:cNvPr>
          <p:cNvSpPr>
            <a:spLocks noGrp="1"/>
          </p:cNvSpPr>
          <p:nvPr>
            <p:ph type="title"/>
          </p:nvPr>
        </p:nvSpPr>
        <p:spPr>
          <a:xfrm>
            <a:off x="2432809" y="408044"/>
            <a:ext cx="7323199" cy="1139944"/>
          </a:xfrm>
        </p:spPr>
        <p:txBody>
          <a:bodyPr>
            <a:normAutofit fontScale="90000"/>
          </a:bodyPr>
          <a:lstStyle/>
          <a:p>
            <a:br>
              <a:rPr lang="en-US" dirty="0"/>
            </a:br>
            <a:r>
              <a:rPr lang="en-US" sz="4400" b="1" dirty="0">
                <a:latin typeface="Abadi Extra Light" panose="020B0204020104020204" pitchFamily="34" charset="0"/>
              </a:rPr>
              <a:t>Inventory and Organization</a:t>
            </a:r>
            <a:br>
              <a:rPr lang="en-US" dirty="0"/>
            </a:br>
            <a:endParaRPr lang="en-US" dirty="0"/>
          </a:p>
        </p:txBody>
      </p:sp>
      <p:sp>
        <p:nvSpPr>
          <p:cNvPr id="3" name="Content Placeholder 2">
            <a:extLst>
              <a:ext uri="{FF2B5EF4-FFF2-40B4-BE49-F238E27FC236}">
                <a16:creationId xmlns:a16="http://schemas.microsoft.com/office/drawing/2014/main" id="{D4F38A00-D33A-4828-A026-839F2F829E8B}"/>
              </a:ext>
            </a:extLst>
          </p:cNvPr>
          <p:cNvSpPr>
            <a:spLocks noGrp="1"/>
          </p:cNvSpPr>
          <p:nvPr>
            <p:ph idx="1"/>
          </p:nvPr>
        </p:nvSpPr>
        <p:spPr>
          <a:xfrm>
            <a:off x="1141410" y="1342843"/>
            <a:ext cx="9905999" cy="5286557"/>
          </a:xfrm>
        </p:spPr>
        <p:txBody>
          <a:bodyPr>
            <a:normAutofit fontScale="77500" lnSpcReduction="20000"/>
          </a:bodyPr>
          <a:lstStyle/>
          <a:p>
            <a:r>
              <a:rPr lang="en-US" sz="3200" dirty="0">
                <a:latin typeface="Abadi Extra Light" panose="020B0204020104020204" pitchFamily="34" charset="0"/>
              </a:rPr>
              <a:t>First step in the development process was to gather inventory from the course materials for the home security system.</a:t>
            </a:r>
          </a:p>
          <a:p>
            <a:r>
              <a:rPr lang="en-US" sz="3200" dirty="0">
                <a:latin typeface="Abadi Extra Light" panose="020B0204020104020204" pitchFamily="34" charset="0"/>
              </a:rPr>
              <a:t>The items needed for the home security system are:</a:t>
            </a:r>
          </a:p>
          <a:p>
            <a:pPr lvl="1">
              <a:tabLst>
                <a:tab pos="1027113" algn="l"/>
              </a:tabLst>
            </a:pPr>
            <a:r>
              <a:rPr lang="en-US" sz="2500" dirty="0">
                <a:latin typeface="Abadi Extra Light" panose="020B0204020104020204" pitchFamily="34" charset="0"/>
              </a:rPr>
              <a:t>Arduino Megaboard</a:t>
            </a:r>
          </a:p>
          <a:p>
            <a:pPr lvl="1"/>
            <a:r>
              <a:rPr lang="en-US" sz="2500" dirty="0">
                <a:latin typeface="Abadi Extra Light" panose="020B0204020104020204" pitchFamily="34" charset="0"/>
              </a:rPr>
              <a:t>Resistor - 220Ω &amp; 10K</a:t>
            </a:r>
          </a:p>
          <a:p>
            <a:pPr lvl="1"/>
            <a:r>
              <a:rPr lang="en-US" sz="2500" dirty="0">
                <a:latin typeface="Abadi Extra Light" panose="020B0204020104020204" pitchFamily="34" charset="0"/>
              </a:rPr>
              <a:t>LED</a:t>
            </a:r>
          </a:p>
          <a:p>
            <a:pPr lvl="1"/>
            <a:r>
              <a:rPr lang="en-US" sz="2500" dirty="0">
                <a:latin typeface="Abadi Extra Light" panose="020B0204020104020204" pitchFamily="34" charset="0"/>
              </a:rPr>
              <a:t>Breadboard</a:t>
            </a:r>
          </a:p>
          <a:p>
            <a:pPr lvl="1"/>
            <a:r>
              <a:rPr lang="en-US" sz="2500" dirty="0">
                <a:latin typeface="Abadi Extra Light" panose="020B0204020104020204" pitchFamily="34" charset="0"/>
              </a:rPr>
              <a:t>Motion Sensor</a:t>
            </a:r>
          </a:p>
          <a:p>
            <a:pPr lvl="1"/>
            <a:r>
              <a:rPr lang="en-US" sz="2500" dirty="0">
                <a:latin typeface="Abadi Extra Light" panose="020B0204020104020204" pitchFamily="34" charset="0"/>
              </a:rPr>
              <a:t>Wire(s)</a:t>
            </a:r>
          </a:p>
          <a:p>
            <a:pPr lvl="1"/>
            <a:r>
              <a:rPr lang="en-US" sz="2500" dirty="0">
                <a:latin typeface="Abadi Extra Light" panose="020B0204020104020204" pitchFamily="34" charset="0"/>
              </a:rPr>
              <a:t>Buzzer</a:t>
            </a:r>
          </a:p>
          <a:p>
            <a:pPr lvl="1"/>
            <a:r>
              <a:rPr lang="en-US" sz="2500" dirty="0">
                <a:latin typeface="Abadi Extra Light" panose="020B0204020104020204" pitchFamily="34" charset="0"/>
              </a:rPr>
              <a:t>Esp32 Board</a:t>
            </a:r>
          </a:p>
          <a:p>
            <a:pPr lvl="1"/>
            <a:r>
              <a:rPr lang="en-US" sz="2500" dirty="0">
                <a:latin typeface="Abadi Extra Light" panose="020B0204020104020204" pitchFamily="34" charset="0"/>
              </a:rPr>
              <a:t>Mini-Smart Router</a:t>
            </a:r>
          </a:p>
          <a:p>
            <a:pPr lvl="1"/>
            <a:r>
              <a:rPr lang="en-US" sz="2500" dirty="0">
                <a:latin typeface="Abadi Extra Light" panose="020B0204020104020204" pitchFamily="34" charset="0"/>
              </a:rPr>
              <a:t>USB - micro USB Cable</a:t>
            </a:r>
          </a:p>
          <a:p>
            <a:pPr lvl="1"/>
            <a:r>
              <a:rPr lang="en-US" sz="2500" dirty="0">
                <a:latin typeface="Abadi Extra Light" panose="020B0204020104020204" pitchFamily="34" charset="0"/>
              </a:rPr>
              <a:t>Images were taken of the inventory needed for this project on next 2 slides</a:t>
            </a:r>
          </a:p>
          <a:p>
            <a:pPr lvl="1"/>
            <a:endParaRPr lang="en-US" sz="2500" dirty="0">
              <a:latin typeface="Abadi Extra Light" panose="020B0204020104020204" pitchFamily="34" charset="0"/>
            </a:endParaRPr>
          </a:p>
          <a:p>
            <a:pPr marL="457200" lvl="1" indent="0">
              <a:buNone/>
            </a:pPr>
            <a:endParaRPr lang="en-US" sz="2100" dirty="0">
              <a:latin typeface="Abadi Extra Light" panose="020B0204020104020204" pitchFamily="34" charset="0"/>
            </a:endParaRPr>
          </a:p>
        </p:txBody>
      </p:sp>
      <p:sp>
        <p:nvSpPr>
          <p:cNvPr id="4" name="TextBox 3">
            <a:extLst>
              <a:ext uri="{FF2B5EF4-FFF2-40B4-BE49-F238E27FC236}">
                <a16:creationId xmlns:a16="http://schemas.microsoft.com/office/drawing/2014/main" id="{CBF6EB74-2403-4B10-968A-5F964A9D5D87}"/>
              </a:ext>
            </a:extLst>
          </p:cNvPr>
          <p:cNvSpPr txBox="1"/>
          <p:nvPr/>
        </p:nvSpPr>
        <p:spPr>
          <a:xfrm>
            <a:off x="1424158" y="101348"/>
            <a:ext cx="2017306" cy="553998"/>
          </a:xfrm>
          <a:prstGeom prst="rect">
            <a:avLst/>
          </a:prstGeom>
          <a:noFill/>
        </p:spPr>
        <p:txBody>
          <a:bodyPr wrap="square" rtlCol="0">
            <a:spAutoFit/>
          </a:bodyPr>
          <a:lstStyle/>
          <a:p>
            <a:r>
              <a:rPr lang="en-US" sz="3000" b="1" dirty="0">
                <a:latin typeface="Abadi Extra Light" panose="020B0204020104020204" pitchFamily="34" charset="0"/>
              </a:rPr>
              <a:t>Module 1</a:t>
            </a:r>
          </a:p>
        </p:txBody>
      </p:sp>
    </p:spTree>
    <p:extLst>
      <p:ext uri="{BB962C8B-B14F-4D97-AF65-F5344CB8AC3E}">
        <p14:creationId xmlns:p14="http://schemas.microsoft.com/office/powerpoint/2010/main" val="3238866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260" name="Picture 2">
            <a:extLst>
              <a:ext uri="{FF2B5EF4-FFF2-40B4-BE49-F238E27FC236}">
                <a16:creationId xmlns:a16="http://schemas.microsoft.com/office/drawing/2014/main" id="{5FF7B57D-FF7B-48B3-9F60-9BCEEECF9E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262" name="Group 217">
            <a:extLst>
              <a:ext uri="{FF2B5EF4-FFF2-40B4-BE49-F238E27FC236}">
                <a16:creationId xmlns:a16="http://schemas.microsoft.com/office/drawing/2014/main" id="{EB95AFDF-FA7D-4311-9C65-6D507D92F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219" name="Group 218">
              <a:extLst>
                <a:ext uri="{FF2B5EF4-FFF2-40B4-BE49-F238E27FC236}">
                  <a16:creationId xmlns:a16="http://schemas.microsoft.com/office/drawing/2014/main" id="{9A5CCD98-20C1-4404-B788-FDA92F8A440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31" name="Rectangle 5">
                <a:extLst>
                  <a:ext uri="{FF2B5EF4-FFF2-40B4-BE49-F238E27FC236}">
                    <a16:creationId xmlns:a16="http://schemas.microsoft.com/office/drawing/2014/main" id="{C1424C76-B5C3-468E-86FA-8D9B269053D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32" name="Freeform 6">
                <a:extLst>
                  <a:ext uri="{FF2B5EF4-FFF2-40B4-BE49-F238E27FC236}">
                    <a16:creationId xmlns:a16="http://schemas.microsoft.com/office/drawing/2014/main" id="{B3922267-72C9-403B-A6DE-7D0A43D554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3" name="Freeform 7">
                <a:extLst>
                  <a:ext uri="{FF2B5EF4-FFF2-40B4-BE49-F238E27FC236}">
                    <a16:creationId xmlns:a16="http://schemas.microsoft.com/office/drawing/2014/main" id="{7276DB68-2E8D-4723-852B-7476DD38FE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4" name="Freeform 8">
                <a:extLst>
                  <a:ext uri="{FF2B5EF4-FFF2-40B4-BE49-F238E27FC236}">
                    <a16:creationId xmlns:a16="http://schemas.microsoft.com/office/drawing/2014/main" id="{0A155711-4993-4D1E-89EA-A397C164F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5" name="Freeform 9">
                <a:extLst>
                  <a:ext uri="{FF2B5EF4-FFF2-40B4-BE49-F238E27FC236}">
                    <a16:creationId xmlns:a16="http://schemas.microsoft.com/office/drawing/2014/main" id="{2AB42136-2551-4CAA-857F-65FA3247B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6" name="Freeform 10">
                <a:extLst>
                  <a:ext uri="{FF2B5EF4-FFF2-40B4-BE49-F238E27FC236}">
                    <a16:creationId xmlns:a16="http://schemas.microsoft.com/office/drawing/2014/main" id="{7C2ADEA1-EA3E-4C0E-A28E-460092F7F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7" name="Freeform 11">
                <a:extLst>
                  <a:ext uri="{FF2B5EF4-FFF2-40B4-BE49-F238E27FC236}">
                    <a16:creationId xmlns:a16="http://schemas.microsoft.com/office/drawing/2014/main" id="{B04584B3-081C-4286-A840-AB5B16B10A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8" name="Freeform 12">
                <a:extLst>
                  <a:ext uri="{FF2B5EF4-FFF2-40B4-BE49-F238E27FC236}">
                    <a16:creationId xmlns:a16="http://schemas.microsoft.com/office/drawing/2014/main" id="{3AB388FD-C246-4936-A041-E0413A1329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9" name="Freeform 13">
                <a:extLst>
                  <a:ext uri="{FF2B5EF4-FFF2-40B4-BE49-F238E27FC236}">
                    <a16:creationId xmlns:a16="http://schemas.microsoft.com/office/drawing/2014/main" id="{57692343-2D12-4F57-836C-945D407B68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0" name="Freeform 14">
                <a:extLst>
                  <a:ext uri="{FF2B5EF4-FFF2-40B4-BE49-F238E27FC236}">
                    <a16:creationId xmlns:a16="http://schemas.microsoft.com/office/drawing/2014/main" id="{062EE710-0210-4840-8698-E0DF1C617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1" name="Freeform 15">
                <a:extLst>
                  <a:ext uri="{FF2B5EF4-FFF2-40B4-BE49-F238E27FC236}">
                    <a16:creationId xmlns:a16="http://schemas.microsoft.com/office/drawing/2014/main" id="{161892F4-6071-40CD-8E18-CDEE0C91B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2" name="Line 16">
                <a:extLst>
                  <a:ext uri="{FF2B5EF4-FFF2-40B4-BE49-F238E27FC236}">
                    <a16:creationId xmlns:a16="http://schemas.microsoft.com/office/drawing/2014/main" id="{3E6BBE44-8D88-407D-B1C6-10C89DD6173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43" name="Freeform 17">
                <a:extLst>
                  <a:ext uri="{FF2B5EF4-FFF2-40B4-BE49-F238E27FC236}">
                    <a16:creationId xmlns:a16="http://schemas.microsoft.com/office/drawing/2014/main" id="{1E90AE6E-328E-4730-825C-B5130F5CF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4" name="Freeform 18">
                <a:extLst>
                  <a:ext uri="{FF2B5EF4-FFF2-40B4-BE49-F238E27FC236}">
                    <a16:creationId xmlns:a16="http://schemas.microsoft.com/office/drawing/2014/main" id="{24EC969F-6E4A-4163-ABDA-4674429A3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5" name="Freeform 19">
                <a:extLst>
                  <a:ext uri="{FF2B5EF4-FFF2-40B4-BE49-F238E27FC236}">
                    <a16:creationId xmlns:a16="http://schemas.microsoft.com/office/drawing/2014/main" id="{1B735C94-B049-42C6-9DEF-5DB70D58CE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6" name="Freeform 20">
                <a:extLst>
                  <a:ext uri="{FF2B5EF4-FFF2-40B4-BE49-F238E27FC236}">
                    <a16:creationId xmlns:a16="http://schemas.microsoft.com/office/drawing/2014/main" id="{051C02E6-1954-478B-AEAE-BF8F36BE94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7" name="Rectangle 21">
                <a:extLst>
                  <a:ext uri="{FF2B5EF4-FFF2-40B4-BE49-F238E27FC236}">
                    <a16:creationId xmlns:a16="http://schemas.microsoft.com/office/drawing/2014/main" id="{6710B1C0-310A-48D0-B824-459D9AFC2FB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48" name="Freeform 22">
                <a:extLst>
                  <a:ext uri="{FF2B5EF4-FFF2-40B4-BE49-F238E27FC236}">
                    <a16:creationId xmlns:a16="http://schemas.microsoft.com/office/drawing/2014/main" id="{1204A606-D9A6-4DC6-9F0E-D516EA1EB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9" name="Freeform 23">
                <a:extLst>
                  <a:ext uri="{FF2B5EF4-FFF2-40B4-BE49-F238E27FC236}">
                    <a16:creationId xmlns:a16="http://schemas.microsoft.com/office/drawing/2014/main" id="{EE569555-0243-4979-A537-C9B4AFD5F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0" name="Freeform 24">
                <a:extLst>
                  <a:ext uri="{FF2B5EF4-FFF2-40B4-BE49-F238E27FC236}">
                    <a16:creationId xmlns:a16="http://schemas.microsoft.com/office/drawing/2014/main" id="{D52A977D-4993-48AF-A792-F2DE09639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1" name="Freeform 25">
                <a:extLst>
                  <a:ext uri="{FF2B5EF4-FFF2-40B4-BE49-F238E27FC236}">
                    <a16:creationId xmlns:a16="http://schemas.microsoft.com/office/drawing/2014/main" id="{93CFF2DC-E52E-4D99-97D5-B0D7B792E5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2" name="Freeform 26">
                <a:extLst>
                  <a:ext uri="{FF2B5EF4-FFF2-40B4-BE49-F238E27FC236}">
                    <a16:creationId xmlns:a16="http://schemas.microsoft.com/office/drawing/2014/main" id="{5E175372-AF09-42A7-B3D0-226C83489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3" name="Freeform 27">
                <a:extLst>
                  <a:ext uri="{FF2B5EF4-FFF2-40B4-BE49-F238E27FC236}">
                    <a16:creationId xmlns:a16="http://schemas.microsoft.com/office/drawing/2014/main" id="{ABF20BA9-F4B2-49EA-A573-578B18977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4" name="Freeform 28">
                <a:extLst>
                  <a:ext uri="{FF2B5EF4-FFF2-40B4-BE49-F238E27FC236}">
                    <a16:creationId xmlns:a16="http://schemas.microsoft.com/office/drawing/2014/main" id="{AA3A7A4B-C811-4E23-8BFD-5823A032D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5" name="Freeform 29">
                <a:extLst>
                  <a:ext uri="{FF2B5EF4-FFF2-40B4-BE49-F238E27FC236}">
                    <a16:creationId xmlns:a16="http://schemas.microsoft.com/office/drawing/2014/main" id="{47537781-F057-4B97-AD8F-12FE9BE59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6" name="Freeform 30">
                <a:extLst>
                  <a:ext uri="{FF2B5EF4-FFF2-40B4-BE49-F238E27FC236}">
                    <a16:creationId xmlns:a16="http://schemas.microsoft.com/office/drawing/2014/main" id="{078883C7-EB52-4BB7-A9A7-F8C046A83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7" name="Freeform 31">
                <a:extLst>
                  <a:ext uri="{FF2B5EF4-FFF2-40B4-BE49-F238E27FC236}">
                    <a16:creationId xmlns:a16="http://schemas.microsoft.com/office/drawing/2014/main" id="{63CCBBF8-5972-4ED3-AB5B-46DC425B1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grpSp>
          <p:nvGrpSpPr>
            <p:cNvPr id="220" name="Group 219">
              <a:extLst>
                <a:ext uri="{FF2B5EF4-FFF2-40B4-BE49-F238E27FC236}">
                  <a16:creationId xmlns:a16="http://schemas.microsoft.com/office/drawing/2014/main" id="{A8C19883-37FB-437C-A3AA-89AA6239D3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221" name="Freeform 32">
                <a:extLst>
                  <a:ext uri="{FF2B5EF4-FFF2-40B4-BE49-F238E27FC236}">
                    <a16:creationId xmlns:a16="http://schemas.microsoft.com/office/drawing/2014/main" id="{AF1753DD-4CEF-45EC-B952-90EA8895D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2" name="Freeform 33">
                <a:extLst>
                  <a:ext uri="{FF2B5EF4-FFF2-40B4-BE49-F238E27FC236}">
                    <a16:creationId xmlns:a16="http://schemas.microsoft.com/office/drawing/2014/main" id="{5B9356DB-C1BE-4D76-8FA7-4FBAA12D1D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3" name="Freeform 34">
                <a:extLst>
                  <a:ext uri="{FF2B5EF4-FFF2-40B4-BE49-F238E27FC236}">
                    <a16:creationId xmlns:a16="http://schemas.microsoft.com/office/drawing/2014/main" id="{C4F59561-572D-42BA-A6FD-F3AFA1A394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4" name="Freeform 35">
                <a:extLst>
                  <a:ext uri="{FF2B5EF4-FFF2-40B4-BE49-F238E27FC236}">
                    <a16:creationId xmlns:a16="http://schemas.microsoft.com/office/drawing/2014/main" id="{BB7A51A1-D509-4494-BAE2-1B96CAD4D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5" name="Freeform 36">
                <a:extLst>
                  <a:ext uri="{FF2B5EF4-FFF2-40B4-BE49-F238E27FC236}">
                    <a16:creationId xmlns:a16="http://schemas.microsoft.com/office/drawing/2014/main" id="{D3FE0B5A-55DE-4E56-8E9B-B92D1DB9A8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6" name="Freeform 37">
                <a:extLst>
                  <a:ext uri="{FF2B5EF4-FFF2-40B4-BE49-F238E27FC236}">
                    <a16:creationId xmlns:a16="http://schemas.microsoft.com/office/drawing/2014/main" id="{F125661C-3A0E-4B6E-B2AB-1B08C89251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7" name="Freeform 38">
                <a:extLst>
                  <a:ext uri="{FF2B5EF4-FFF2-40B4-BE49-F238E27FC236}">
                    <a16:creationId xmlns:a16="http://schemas.microsoft.com/office/drawing/2014/main" id="{39304006-EE77-438A-A0D1-537322356C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8" name="Freeform 39">
                <a:extLst>
                  <a:ext uri="{FF2B5EF4-FFF2-40B4-BE49-F238E27FC236}">
                    <a16:creationId xmlns:a16="http://schemas.microsoft.com/office/drawing/2014/main" id="{C6031DEB-4109-4049-82CF-DD06483A2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9" name="Freeform 40">
                <a:extLst>
                  <a:ext uri="{FF2B5EF4-FFF2-40B4-BE49-F238E27FC236}">
                    <a16:creationId xmlns:a16="http://schemas.microsoft.com/office/drawing/2014/main" id="{65FC2657-18D6-4490-88D6-32E6B1C6FB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0" name="Rectangle 41">
                <a:extLst>
                  <a:ext uri="{FF2B5EF4-FFF2-40B4-BE49-F238E27FC236}">
                    <a16:creationId xmlns:a16="http://schemas.microsoft.com/office/drawing/2014/main" id="{20BEA03B-3EAD-4FA2-BC9D-25A14D635CF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grpSp>
      </p:grpSp>
      <p:sp useBgFill="1">
        <p:nvSpPr>
          <p:cNvPr id="259" name="Rectangle 258">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261"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2144945" y="251805"/>
            <a:ext cx="2803974" cy="1478570"/>
          </a:xfrm>
        </p:spPr>
        <p:txBody>
          <a:bodyPr vert="horz" lIns="91440" tIns="45720" rIns="91440" bIns="45720" rtlCol="0" anchor="ctr">
            <a:normAutofit/>
          </a:bodyPr>
          <a:lstStyle/>
          <a:p>
            <a:r>
              <a:rPr lang="en-US" sz="4000" b="1" dirty="0">
                <a:latin typeface="Abadi Extra Light" panose="020B0204020104020204" pitchFamily="34" charset="0"/>
              </a:rPr>
              <a:t>Inventory</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2129300" y="2341827"/>
            <a:ext cx="3791630" cy="2415646"/>
          </a:xfrm>
        </p:spPr>
        <p:txBody>
          <a:bodyPr vert="horz" lIns="91440" tIns="45720" rIns="91440" bIns="45720" rtlCol="0">
            <a:normAutofit/>
          </a:bodyPr>
          <a:lstStyle/>
          <a:p>
            <a:pPr indent="-228600">
              <a:buFont typeface="Arial" panose="020B0604020202020204" pitchFamily="34" charset="0"/>
              <a:buChar char="•"/>
            </a:pPr>
            <a:r>
              <a:rPr lang="en-US" sz="2400" dirty="0">
                <a:latin typeface="Abadi Extra Light" panose="020B0204020104020204" pitchFamily="34" charset="0"/>
              </a:rPr>
              <a:t>Arduino Starter Kit</a:t>
            </a:r>
          </a:p>
          <a:p>
            <a:pPr indent="-228600">
              <a:buFont typeface="Arial" panose="020B0604020202020204" pitchFamily="34" charset="0"/>
              <a:buChar char="•"/>
            </a:pPr>
            <a:r>
              <a:rPr lang="en-US" sz="2400" dirty="0">
                <a:latin typeface="Abadi Extra Light" panose="020B0204020104020204" pitchFamily="34" charset="0"/>
              </a:rPr>
              <a:t>Mini-Smart Router</a:t>
            </a:r>
          </a:p>
          <a:p>
            <a:pPr indent="-228600">
              <a:buFont typeface="Arial" panose="020B0604020202020204" pitchFamily="34" charset="0"/>
              <a:buChar char="•"/>
            </a:pPr>
            <a:r>
              <a:rPr lang="en-US" sz="2400" dirty="0">
                <a:latin typeface="Abadi Extra Light" panose="020B0204020104020204" pitchFamily="34" charset="0"/>
              </a:rPr>
              <a:t>USB - micro USB Cable</a:t>
            </a:r>
          </a:p>
          <a:p>
            <a:pPr indent="-228600">
              <a:buFont typeface="Arial" panose="020B0604020202020204" pitchFamily="34" charset="0"/>
              <a:buChar char="•"/>
            </a:pPr>
            <a:r>
              <a:rPr lang="en-US" sz="2400" dirty="0">
                <a:latin typeface="Abadi Extra Light" panose="020B0204020104020204" pitchFamily="34" charset="0"/>
              </a:rPr>
              <a:t>Esp32 Board</a:t>
            </a:r>
          </a:p>
          <a:p>
            <a:pPr indent="-228600">
              <a:buFont typeface="Arial" panose="020B0604020202020204" pitchFamily="34" charset="0"/>
              <a:buChar char="•"/>
            </a:pPr>
            <a:endParaRPr lang="en-US" sz="2000" dirty="0"/>
          </a:p>
          <a:p>
            <a:pPr indent="-228600">
              <a:buFont typeface="Arial" panose="020B0604020202020204" pitchFamily="34" charset="0"/>
              <a:buChar char="•"/>
            </a:pPr>
            <a:endParaRPr lang="en-US" sz="2000" dirty="0"/>
          </a:p>
        </p:txBody>
      </p:sp>
      <p:pic>
        <p:nvPicPr>
          <p:cNvPr id="8" name="Picture 7">
            <a:extLst>
              <a:ext uri="{FF2B5EF4-FFF2-40B4-BE49-F238E27FC236}">
                <a16:creationId xmlns:a16="http://schemas.microsoft.com/office/drawing/2014/main" id="{F32058EA-AE64-4405-B413-485D89FFFC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9626" y="152132"/>
            <a:ext cx="4727298" cy="6542975"/>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263" name="Group 262">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64"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65"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66"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67"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68"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69"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70"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71"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72"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73"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74"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75"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76"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77"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78"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79"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80"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81"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82"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83"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84"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85"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86"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87"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88"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89"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90"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spTree>
    <p:extLst>
      <p:ext uri="{BB962C8B-B14F-4D97-AF65-F5344CB8AC3E}">
        <p14:creationId xmlns:p14="http://schemas.microsoft.com/office/powerpoint/2010/main" val="3064618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5FF7B57D-FF7B-48B3-9F60-9BCEEECF9E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14" name="Group 13">
            <a:extLst>
              <a:ext uri="{FF2B5EF4-FFF2-40B4-BE49-F238E27FC236}">
                <a16:creationId xmlns:a16="http://schemas.microsoft.com/office/drawing/2014/main" id="{EB95AFDF-FA7D-4311-9C65-6D507D92F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5" name="Group 14">
              <a:extLst>
                <a:ext uri="{FF2B5EF4-FFF2-40B4-BE49-F238E27FC236}">
                  <a16:creationId xmlns:a16="http://schemas.microsoft.com/office/drawing/2014/main" id="{9A5CCD98-20C1-4404-B788-FDA92F8A440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7" name="Rectangle 5">
                <a:extLst>
                  <a:ext uri="{FF2B5EF4-FFF2-40B4-BE49-F238E27FC236}">
                    <a16:creationId xmlns:a16="http://schemas.microsoft.com/office/drawing/2014/main" id="{C1424C76-B5C3-468E-86FA-8D9B269053D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8" name="Freeform 6">
                <a:extLst>
                  <a:ext uri="{FF2B5EF4-FFF2-40B4-BE49-F238E27FC236}">
                    <a16:creationId xmlns:a16="http://schemas.microsoft.com/office/drawing/2014/main" id="{B3922267-72C9-403B-A6DE-7D0A43D554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9" name="Freeform 7">
                <a:extLst>
                  <a:ext uri="{FF2B5EF4-FFF2-40B4-BE49-F238E27FC236}">
                    <a16:creationId xmlns:a16="http://schemas.microsoft.com/office/drawing/2014/main" id="{7276DB68-2E8D-4723-852B-7476DD38FE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0" name="Freeform 8">
                <a:extLst>
                  <a:ext uri="{FF2B5EF4-FFF2-40B4-BE49-F238E27FC236}">
                    <a16:creationId xmlns:a16="http://schemas.microsoft.com/office/drawing/2014/main" id="{0A155711-4993-4D1E-89EA-A397C164F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1" name="Freeform 9">
                <a:extLst>
                  <a:ext uri="{FF2B5EF4-FFF2-40B4-BE49-F238E27FC236}">
                    <a16:creationId xmlns:a16="http://schemas.microsoft.com/office/drawing/2014/main" id="{2AB42136-2551-4CAA-857F-65FA3247B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2" name="Freeform 10">
                <a:extLst>
                  <a:ext uri="{FF2B5EF4-FFF2-40B4-BE49-F238E27FC236}">
                    <a16:creationId xmlns:a16="http://schemas.microsoft.com/office/drawing/2014/main" id="{7C2ADEA1-EA3E-4C0E-A28E-460092F7F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3" name="Freeform 11">
                <a:extLst>
                  <a:ext uri="{FF2B5EF4-FFF2-40B4-BE49-F238E27FC236}">
                    <a16:creationId xmlns:a16="http://schemas.microsoft.com/office/drawing/2014/main" id="{B04584B3-081C-4286-A840-AB5B16B10A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4" name="Freeform 12">
                <a:extLst>
                  <a:ext uri="{FF2B5EF4-FFF2-40B4-BE49-F238E27FC236}">
                    <a16:creationId xmlns:a16="http://schemas.microsoft.com/office/drawing/2014/main" id="{3AB388FD-C246-4936-A041-E0413A1329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5" name="Freeform 13">
                <a:extLst>
                  <a:ext uri="{FF2B5EF4-FFF2-40B4-BE49-F238E27FC236}">
                    <a16:creationId xmlns:a16="http://schemas.microsoft.com/office/drawing/2014/main" id="{57692343-2D12-4F57-836C-945D407B68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6" name="Freeform 14">
                <a:extLst>
                  <a:ext uri="{FF2B5EF4-FFF2-40B4-BE49-F238E27FC236}">
                    <a16:creationId xmlns:a16="http://schemas.microsoft.com/office/drawing/2014/main" id="{062EE710-0210-4840-8698-E0DF1C617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7" name="Freeform 15">
                <a:extLst>
                  <a:ext uri="{FF2B5EF4-FFF2-40B4-BE49-F238E27FC236}">
                    <a16:creationId xmlns:a16="http://schemas.microsoft.com/office/drawing/2014/main" id="{161892F4-6071-40CD-8E18-CDEE0C91B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8" name="Line 16">
                <a:extLst>
                  <a:ext uri="{FF2B5EF4-FFF2-40B4-BE49-F238E27FC236}">
                    <a16:creationId xmlns:a16="http://schemas.microsoft.com/office/drawing/2014/main" id="{3E6BBE44-8D88-407D-B1C6-10C89DD6173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9" name="Freeform 17">
                <a:extLst>
                  <a:ext uri="{FF2B5EF4-FFF2-40B4-BE49-F238E27FC236}">
                    <a16:creationId xmlns:a16="http://schemas.microsoft.com/office/drawing/2014/main" id="{1E90AE6E-328E-4730-825C-B5130F5CF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0" name="Freeform 18">
                <a:extLst>
                  <a:ext uri="{FF2B5EF4-FFF2-40B4-BE49-F238E27FC236}">
                    <a16:creationId xmlns:a16="http://schemas.microsoft.com/office/drawing/2014/main" id="{24EC969F-6E4A-4163-ABDA-4674429A3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1" name="Freeform 19">
                <a:extLst>
                  <a:ext uri="{FF2B5EF4-FFF2-40B4-BE49-F238E27FC236}">
                    <a16:creationId xmlns:a16="http://schemas.microsoft.com/office/drawing/2014/main" id="{1B735C94-B049-42C6-9DEF-5DB70D58CE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2" name="Freeform 20">
                <a:extLst>
                  <a:ext uri="{FF2B5EF4-FFF2-40B4-BE49-F238E27FC236}">
                    <a16:creationId xmlns:a16="http://schemas.microsoft.com/office/drawing/2014/main" id="{051C02E6-1954-478B-AEAE-BF8F36BE94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3" name="Rectangle 21">
                <a:extLst>
                  <a:ext uri="{FF2B5EF4-FFF2-40B4-BE49-F238E27FC236}">
                    <a16:creationId xmlns:a16="http://schemas.microsoft.com/office/drawing/2014/main" id="{6710B1C0-310A-48D0-B824-459D9AFC2FB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44" name="Freeform 22">
                <a:extLst>
                  <a:ext uri="{FF2B5EF4-FFF2-40B4-BE49-F238E27FC236}">
                    <a16:creationId xmlns:a16="http://schemas.microsoft.com/office/drawing/2014/main" id="{1204A606-D9A6-4DC6-9F0E-D516EA1EB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5" name="Freeform 23">
                <a:extLst>
                  <a:ext uri="{FF2B5EF4-FFF2-40B4-BE49-F238E27FC236}">
                    <a16:creationId xmlns:a16="http://schemas.microsoft.com/office/drawing/2014/main" id="{EE569555-0243-4979-A537-C9B4AFD5F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6" name="Freeform 24">
                <a:extLst>
                  <a:ext uri="{FF2B5EF4-FFF2-40B4-BE49-F238E27FC236}">
                    <a16:creationId xmlns:a16="http://schemas.microsoft.com/office/drawing/2014/main" id="{D52A977D-4993-48AF-A792-F2DE09639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7" name="Freeform 25">
                <a:extLst>
                  <a:ext uri="{FF2B5EF4-FFF2-40B4-BE49-F238E27FC236}">
                    <a16:creationId xmlns:a16="http://schemas.microsoft.com/office/drawing/2014/main" id="{93CFF2DC-E52E-4D99-97D5-B0D7B792E5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8" name="Freeform 26">
                <a:extLst>
                  <a:ext uri="{FF2B5EF4-FFF2-40B4-BE49-F238E27FC236}">
                    <a16:creationId xmlns:a16="http://schemas.microsoft.com/office/drawing/2014/main" id="{5E175372-AF09-42A7-B3D0-226C83489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9" name="Freeform 27">
                <a:extLst>
                  <a:ext uri="{FF2B5EF4-FFF2-40B4-BE49-F238E27FC236}">
                    <a16:creationId xmlns:a16="http://schemas.microsoft.com/office/drawing/2014/main" id="{ABF20BA9-F4B2-49EA-A573-578B18977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0" name="Freeform 28">
                <a:extLst>
                  <a:ext uri="{FF2B5EF4-FFF2-40B4-BE49-F238E27FC236}">
                    <a16:creationId xmlns:a16="http://schemas.microsoft.com/office/drawing/2014/main" id="{AA3A7A4B-C811-4E23-8BFD-5823A032D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1" name="Freeform 29">
                <a:extLst>
                  <a:ext uri="{FF2B5EF4-FFF2-40B4-BE49-F238E27FC236}">
                    <a16:creationId xmlns:a16="http://schemas.microsoft.com/office/drawing/2014/main" id="{47537781-F057-4B97-AD8F-12FE9BE59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2" name="Freeform 30">
                <a:extLst>
                  <a:ext uri="{FF2B5EF4-FFF2-40B4-BE49-F238E27FC236}">
                    <a16:creationId xmlns:a16="http://schemas.microsoft.com/office/drawing/2014/main" id="{078883C7-EB52-4BB7-A9A7-F8C046A83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3" name="Freeform 31">
                <a:extLst>
                  <a:ext uri="{FF2B5EF4-FFF2-40B4-BE49-F238E27FC236}">
                    <a16:creationId xmlns:a16="http://schemas.microsoft.com/office/drawing/2014/main" id="{63CCBBF8-5972-4ED3-AB5B-46DC425B1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grpSp>
          <p:nvGrpSpPr>
            <p:cNvPr id="16" name="Group 15">
              <a:extLst>
                <a:ext uri="{FF2B5EF4-FFF2-40B4-BE49-F238E27FC236}">
                  <a16:creationId xmlns:a16="http://schemas.microsoft.com/office/drawing/2014/main" id="{A8C19883-37FB-437C-A3AA-89AA6239D3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7" name="Freeform 32">
                <a:extLst>
                  <a:ext uri="{FF2B5EF4-FFF2-40B4-BE49-F238E27FC236}">
                    <a16:creationId xmlns:a16="http://schemas.microsoft.com/office/drawing/2014/main" id="{AF1753DD-4CEF-45EC-B952-90EA8895D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8" name="Freeform 33">
                <a:extLst>
                  <a:ext uri="{FF2B5EF4-FFF2-40B4-BE49-F238E27FC236}">
                    <a16:creationId xmlns:a16="http://schemas.microsoft.com/office/drawing/2014/main" id="{5B9356DB-C1BE-4D76-8FA7-4FBAA12D1D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 name="Freeform 34">
                <a:extLst>
                  <a:ext uri="{FF2B5EF4-FFF2-40B4-BE49-F238E27FC236}">
                    <a16:creationId xmlns:a16="http://schemas.microsoft.com/office/drawing/2014/main" id="{C4F59561-572D-42BA-A6FD-F3AFA1A394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 name="Freeform 35">
                <a:extLst>
                  <a:ext uri="{FF2B5EF4-FFF2-40B4-BE49-F238E27FC236}">
                    <a16:creationId xmlns:a16="http://schemas.microsoft.com/office/drawing/2014/main" id="{BB7A51A1-D509-4494-BAE2-1B96CAD4D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 name="Freeform 36">
                <a:extLst>
                  <a:ext uri="{FF2B5EF4-FFF2-40B4-BE49-F238E27FC236}">
                    <a16:creationId xmlns:a16="http://schemas.microsoft.com/office/drawing/2014/main" id="{D3FE0B5A-55DE-4E56-8E9B-B92D1DB9A8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 name="Freeform 37">
                <a:extLst>
                  <a:ext uri="{FF2B5EF4-FFF2-40B4-BE49-F238E27FC236}">
                    <a16:creationId xmlns:a16="http://schemas.microsoft.com/office/drawing/2014/main" id="{F125661C-3A0E-4B6E-B2AB-1B08C89251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 name="Freeform 38">
                <a:extLst>
                  <a:ext uri="{FF2B5EF4-FFF2-40B4-BE49-F238E27FC236}">
                    <a16:creationId xmlns:a16="http://schemas.microsoft.com/office/drawing/2014/main" id="{39304006-EE77-438A-A0D1-537322356C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 name="Freeform 39">
                <a:extLst>
                  <a:ext uri="{FF2B5EF4-FFF2-40B4-BE49-F238E27FC236}">
                    <a16:creationId xmlns:a16="http://schemas.microsoft.com/office/drawing/2014/main" id="{C6031DEB-4109-4049-82CF-DD06483A2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 name="Freeform 40">
                <a:extLst>
                  <a:ext uri="{FF2B5EF4-FFF2-40B4-BE49-F238E27FC236}">
                    <a16:creationId xmlns:a16="http://schemas.microsoft.com/office/drawing/2014/main" id="{65FC2657-18D6-4490-88D6-32E6B1C6FB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6" name="Rectangle 41">
                <a:extLst>
                  <a:ext uri="{FF2B5EF4-FFF2-40B4-BE49-F238E27FC236}">
                    <a16:creationId xmlns:a16="http://schemas.microsoft.com/office/drawing/2014/main" id="{20BEA03B-3EAD-4FA2-BC9D-25A14D635CF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grpSp>
      </p:grpSp>
      <p:sp useBgFill="1">
        <p:nvSpPr>
          <p:cNvPr id="55" name="Rectangle 54">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57"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2080421" y="400617"/>
            <a:ext cx="3486151" cy="1478570"/>
          </a:xfrm>
        </p:spPr>
        <p:txBody>
          <a:bodyPr vert="horz" lIns="91440" tIns="45720" rIns="91440" bIns="45720" rtlCol="0" anchor="ctr">
            <a:normAutofit/>
          </a:bodyPr>
          <a:lstStyle/>
          <a:p>
            <a:r>
              <a:rPr lang="en-US" sz="4000" b="1" dirty="0">
                <a:latin typeface="Abadi Extra Light" panose="020B0204020104020204" pitchFamily="34" charset="0"/>
              </a:rPr>
              <a:t>Organization</a:t>
            </a:r>
          </a:p>
        </p:txBody>
      </p:sp>
      <p:sp>
        <p:nvSpPr>
          <p:cNvPr id="7" name="Text Placeholder 6">
            <a:extLst>
              <a:ext uri="{FF2B5EF4-FFF2-40B4-BE49-F238E27FC236}">
                <a16:creationId xmlns:a16="http://schemas.microsoft.com/office/drawing/2014/main" id="{93A4691B-2D9F-4647-9D3E-42EE87623D59}"/>
              </a:ext>
            </a:extLst>
          </p:cNvPr>
          <p:cNvSpPr>
            <a:spLocks noGrp="1"/>
          </p:cNvSpPr>
          <p:nvPr>
            <p:ph type="body" sz="half" idx="2"/>
          </p:nvPr>
        </p:nvSpPr>
        <p:spPr>
          <a:xfrm>
            <a:off x="2085124" y="1683734"/>
            <a:ext cx="3793787" cy="3965046"/>
          </a:xfrm>
        </p:spPr>
        <p:txBody>
          <a:bodyPr vert="horz" lIns="91440" tIns="45720" rIns="91440" bIns="45720" rtlCol="0">
            <a:noAutofit/>
          </a:bodyPr>
          <a:lstStyle/>
          <a:p>
            <a:pPr indent="-228600">
              <a:buFont typeface="Arial" panose="020B0604020202020204" pitchFamily="34" charset="0"/>
              <a:buChar char="•"/>
            </a:pPr>
            <a:r>
              <a:rPr lang="en-US" sz="2400" dirty="0">
                <a:latin typeface="Abadi Extra Light" panose="020B0204020104020204" pitchFamily="34" charset="0"/>
              </a:rPr>
              <a:t>Arduino Megaboard</a:t>
            </a:r>
          </a:p>
          <a:p>
            <a:pPr indent="-228600">
              <a:buFont typeface="Arial" panose="020B0604020202020204" pitchFamily="34" charset="0"/>
              <a:buChar char="•"/>
            </a:pPr>
            <a:r>
              <a:rPr lang="en-US" sz="2400" dirty="0">
                <a:latin typeface="Abadi Extra Light" panose="020B0204020104020204" pitchFamily="34" charset="0"/>
              </a:rPr>
              <a:t>Resistor - 220Ω &amp; 10K</a:t>
            </a:r>
          </a:p>
          <a:p>
            <a:pPr indent="-228600">
              <a:buFont typeface="Arial" panose="020B0604020202020204" pitchFamily="34" charset="0"/>
              <a:buChar char="•"/>
            </a:pPr>
            <a:r>
              <a:rPr lang="en-US" sz="2400" dirty="0">
                <a:latin typeface="Abadi Extra Light" panose="020B0204020104020204" pitchFamily="34" charset="0"/>
              </a:rPr>
              <a:t>LED</a:t>
            </a:r>
          </a:p>
          <a:p>
            <a:pPr indent="-228600">
              <a:buFont typeface="Arial" panose="020B0604020202020204" pitchFamily="34" charset="0"/>
              <a:buChar char="•"/>
            </a:pPr>
            <a:r>
              <a:rPr lang="en-US" sz="2400" dirty="0">
                <a:latin typeface="Abadi Extra Light" panose="020B0204020104020204" pitchFamily="34" charset="0"/>
              </a:rPr>
              <a:t>Breadboard</a:t>
            </a:r>
          </a:p>
          <a:p>
            <a:pPr indent="-228600">
              <a:buFont typeface="Arial" panose="020B0604020202020204" pitchFamily="34" charset="0"/>
              <a:buChar char="•"/>
            </a:pPr>
            <a:r>
              <a:rPr lang="en-US" sz="2400" dirty="0">
                <a:latin typeface="Abadi Extra Light" panose="020B0204020104020204" pitchFamily="34" charset="0"/>
              </a:rPr>
              <a:t>Motion Sensor</a:t>
            </a:r>
          </a:p>
          <a:p>
            <a:pPr indent="-228600">
              <a:buFont typeface="Arial" panose="020B0604020202020204" pitchFamily="34" charset="0"/>
              <a:buChar char="•"/>
            </a:pPr>
            <a:r>
              <a:rPr lang="en-US" sz="2400" dirty="0">
                <a:latin typeface="Abadi Extra Light" panose="020B0204020104020204" pitchFamily="34" charset="0"/>
              </a:rPr>
              <a:t>Wire(s)</a:t>
            </a:r>
          </a:p>
          <a:p>
            <a:pPr indent="-228600">
              <a:buFont typeface="Arial" panose="020B0604020202020204" pitchFamily="34" charset="0"/>
              <a:buChar char="•"/>
            </a:pPr>
            <a:r>
              <a:rPr lang="en-US" sz="2400" dirty="0">
                <a:latin typeface="Abadi Extra Light" panose="020B0204020104020204" pitchFamily="34" charset="0"/>
              </a:rPr>
              <a:t>Buzzer</a:t>
            </a:r>
          </a:p>
          <a:p>
            <a:pPr indent="-228600">
              <a:buFont typeface="Arial" panose="020B0604020202020204" pitchFamily="34" charset="0"/>
              <a:buChar char="•"/>
            </a:pPr>
            <a:r>
              <a:rPr lang="en-US" sz="2400" dirty="0">
                <a:latin typeface="Abadi Extra Light" panose="020B0204020104020204" pitchFamily="34" charset="0"/>
              </a:rPr>
              <a:t>Esp32 Board</a:t>
            </a:r>
          </a:p>
        </p:txBody>
      </p:sp>
      <p:pic>
        <p:nvPicPr>
          <p:cNvPr id="6" name="Picture 5" descr="A circuit board&#10;&#10;Description automatically generated">
            <a:extLst>
              <a:ext uri="{FF2B5EF4-FFF2-40B4-BE49-F238E27FC236}">
                <a16:creationId xmlns:a16="http://schemas.microsoft.com/office/drawing/2014/main" id="{9B915F49-802A-4176-8D2F-C2250394F4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542721" y="1103051"/>
            <a:ext cx="6288614" cy="4716460"/>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59" name="Group 58">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60"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61"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2"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3"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4"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5"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6"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7"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8"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9"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0"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1"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72"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3"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4"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5"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6"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77"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8"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9"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0"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1"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2"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3"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4"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5"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6"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spTree>
    <p:extLst>
      <p:ext uri="{BB962C8B-B14F-4D97-AF65-F5344CB8AC3E}">
        <p14:creationId xmlns:p14="http://schemas.microsoft.com/office/powerpoint/2010/main" val="1857308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F5AD4-4DA4-4223-886C-9C40B3EECE2E}"/>
              </a:ext>
            </a:extLst>
          </p:cNvPr>
          <p:cNvSpPr>
            <a:spLocks noGrp="1"/>
          </p:cNvSpPr>
          <p:nvPr>
            <p:ph type="title"/>
          </p:nvPr>
        </p:nvSpPr>
        <p:spPr>
          <a:xfrm>
            <a:off x="2432811" y="723568"/>
            <a:ext cx="7323199" cy="1139944"/>
          </a:xfrm>
        </p:spPr>
        <p:txBody>
          <a:bodyPr>
            <a:normAutofit fontScale="90000"/>
          </a:bodyPr>
          <a:lstStyle/>
          <a:p>
            <a:pPr algn="ctr"/>
            <a:br>
              <a:rPr lang="en-US" b="1" dirty="0">
                <a:latin typeface="Abadi Extra Light" panose="020B0204020104020204" pitchFamily="34" charset="0"/>
              </a:rPr>
            </a:br>
            <a:r>
              <a:rPr lang="en-US" sz="4400" b="1" dirty="0">
                <a:latin typeface="Abadi Extra Light" panose="020B0204020104020204" pitchFamily="34" charset="0"/>
              </a:rPr>
              <a:t>Planning and design</a:t>
            </a:r>
            <a:br>
              <a:rPr lang="en-US" b="1" dirty="0">
                <a:latin typeface="Abadi Extra Light" panose="020B0204020104020204" pitchFamily="34" charset="0"/>
              </a:rPr>
            </a:br>
            <a:endParaRPr lang="en-US" b="1" dirty="0">
              <a:latin typeface="Abadi Extra Light" panose="020B0204020104020204" pitchFamily="34" charset="0"/>
            </a:endParaRPr>
          </a:p>
        </p:txBody>
      </p:sp>
      <p:sp>
        <p:nvSpPr>
          <p:cNvPr id="3" name="Content Placeholder 2">
            <a:extLst>
              <a:ext uri="{FF2B5EF4-FFF2-40B4-BE49-F238E27FC236}">
                <a16:creationId xmlns:a16="http://schemas.microsoft.com/office/drawing/2014/main" id="{D4F38A00-D33A-4828-A026-839F2F829E8B}"/>
              </a:ext>
            </a:extLst>
          </p:cNvPr>
          <p:cNvSpPr>
            <a:spLocks noGrp="1"/>
          </p:cNvSpPr>
          <p:nvPr>
            <p:ph idx="1"/>
          </p:nvPr>
        </p:nvSpPr>
        <p:spPr>
          <a:xfrm>
            <a:off x="1141410" y="2129506"/>
            <a:ext cx="9905999" cy="4004926"/>
          </a:xfrm>
        </p:spPr>
        <p:txBody>
          <a:bodyPr>
            <a:normAutofit/>
          </a:bodyPr>
          <a:lstStyle/>
          <a:p>
            <a:r>
              <a:rPr lang="en-US" dirty="0">
                <a:latin typeface="Abadi Extra Light" panose="020B0204020104020204" pitchFamily="34" charset="0"/>
              </a:rPr>
              <a:t>Flowcharts are part of the planning and designing of any IoT device.</a:t>
            </a:r>
          </a:p>
          <a:p>
            <a:r>
              <a:rPr lang="en-US" dirty="0">
                <a:latin typeface="Abadi Extra Light" panose="020B0204020104020204" pitchFamily="34" charset="0"/>
              </a:rPr>
              <a:t>Further research into flowcharts shows an idea of:</a:t>
            </a:r>
          </a:p>
          <a:p>
            <a:pPr lvl="1"/>
            <a:r>
              <a:rPr lang="en-US" dirty="0">
                <a:latin typeface="Abadi Extra Light" panose="020B0204020104020204" pitchFamily="34" charset="0"/>
              </a:rPr>
              <a:t>What companies use flowcharts and why they use flowcharts.</a:t>
            </a:r>
          </a:p>
          <a:p>
            <a:r>
              <a:rPr lang="en-US" dirty="0">
                <a:latin typeface="Abadi Extra Light" panose="020B0204020104020204" pitchFamily="34" charset="0"/>
              </a:rPr>
              <a:t>When planning and designing a flowchart is used to visualize how the home security system will operate.</a:t>
            </a:r>
          </a:p>
          <a:p>
            <a:r>
              <a:rPr lang="en-US" dirty="0">
                <a:latin typeface="Abadi Extra Light" panose="020B0204020104020204" pitchFamily="34" charset="0"/>
              </a:rPr>
              <a:t>The flowchart shows the input, process, and output of the device. </a:t>
            </a:r>
          </a:p>
          <a:p>
            <a:endParaRPr lang="en-US" dirty="0">
              <a:latin typeface="Abadi Extra Light" panose="020B0204020104020204" pitchFamily="34" charset="0"/>
            </a:endParaRPr>
          </a:p>
          <a:p>
            <a:pPr marL="0" indent="0">
              <a:buNone/>
            </a:pPr>
            <a:endParaRPr lang="en-US" dirty="0">
              <a:latin typeface="Abadi Extra Light" panose="020B0204020104020204" pitchFamily="34" charset="0"/>
            </a:endParaRPr>
          </a:p>
          <a:p>
            <a:endParaRPr lang="en-US" dirty="0"/>
          </a:p>
        </p:txBody>
      </p:sp>
      <p:sp>
        <p:nvSpPr>
          <p:cNvPr id="4" name="TextBox 3">
            <a:extLst>
              <a:ext uri="{FF2B5EF4-FFF2-40B4-BE49-F238E27FC236}">
                <a16:creationId xmlns:a16="http://schemas.microsoft.com/office/drawing/2014/main" id="{CBF6EB74-2403-4B10-968A-5F964A9D5D87}"/>
              </a:ext>
            </a:extLst>
          </p:cNvPr>
          <p:cNvSpPr txBox="1"/>
          <p:nvPr/>
        </p:nvSpPr>
        <p:spPr>
          <a:xfrm>
            <a:off x="1405989" y="246807"/>
            <a:ext cx="2017306" cy="553998"/>
          </a:xfrm>
          <a:prstGeom prst="rect">
            <a:avLst/>
          </a:prstGeom>
          <a:noFill/>
        </p:spPr>
        <p:txBody>
          <a:bodyPr wrap="square" rtlCol="0">
            <a:spAutoFit/>
          </a:bodyPr>
          <a:lstStyle/>
          <a:p>
            <a:r>
              <a:rPr lang="en-US" sz="3000" b="1" dirty="0">
                <a:latin typeface="Abadi Extra Light" panose="020B0204020104020204" pitchFamily="34" charset="0"/>
              </a:rPr>
              <a:t>Module 2</a:t>
            </a:r>
          </a:p>
        </p:txBody>
      </p:sp>
    </p:spTree>
    <p:extLst>
      <p:ext uri="{BB962C8B-B14F-4D97-AF65-F5344CB8AC3E}">
        <p14:creationId xmlns:p14="http://schemas.microsoft.com/office/powerpoint/2010/main" val="4012275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2905789" y="659093"/>
            <a:ext cx="5934508" cy="659837"/>
          </a:xfrm>
        </p:spPr>
        <p:txBody>
          <a:bodyPr>
            <a:normAutofit/>
          </a:bodyPr>
          <a:lstStyle/>
          <a:p>
            <a:r>
              <a:rPr lang="en-US" sz="4000" b="1" dirty="0">
                <a:latin typeface="Abadi Extra Light" panose="020B0204020104020204" pitchFamily="34" charset="0"/>
              </a:rPr>
              <a:t>Who uses Flowcharts</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1062745" y="1434905"/>
            <a:ext cx="10066510" cy="4434083"/>
          </a:xfrm>
        </p:spPr>
        <p:txBody>
          <a:bodyPr>
            <a:normAutofit lnSpcReduction="10000"/>
          </a:bodyPr>
          <a:lstStyle/>
          <a:p>
            <a:r>
              <a:rPr lang="en-US" sz="3000" dirty="0">
                <a:latin typeface="Abadi Extra Light" panose="020B0204020104020204" pitchFamily="34" charset="0"/>
              </a:rPr>
              <a:t>Research flowcharts</a:t>
            </a:r>
          </a:p>
          <a:p>
            <a:r>
              <a:rPr lang="en-US" sz="2000" dirty="0">
                <a:latin typeface="Abadi Extra Light" panose="020B0204020104020204" pitchFamily="34" charset="0"/>
              </a:rPr>
              <a:t>What companies use flowcharts?</a:t>
            </a:r>
          </a:p>
          <a:p>
            <a:pPr marL="285750" indent="-285750">
              <a:buFont typeface="Arial" panose="020B0604020202020204" pitchFamily="34" charset="0"/>
              <a:buChar char="•"/>
            </a:pPr>
            <a:r>
              <a:rPr lang="en-US" sz="2000" dirty="0">
                <a:latin typeface="Abadi Extra Light" panose="020B0204020104020204" pitchFamily="34" charset="0"/>
              </a:rPr>
              <a:t>There are many companies that use flow charts and to name a few would be: Apple, Microsoft, Amazon, or even The Walt Disney Company. </a:t>
            </a:r>
          </a:p>
          <a:p>
            <a:endParaRPr lang="en-US" sz="2000" dirty="0">
              <a:latin typeface="Abadi Extra Light" panose="020B0204020104020204" pitchFamily="34" charset="0"/>
            </a:endParaRPr>
          </a:p>
          <a:p>
            <a:r>
              <a:rPr lang="en-US" sz="2000" dirty="0">
                <a:latin typeface="Abadi Extra Light" panose="020B0204020104020204" pitchFamily="34" charset="0"/>
              </a:rPr>
              <a:t>Why might they use flowcharts?</a:t>
            </a:r>
          </a:p>
          <a:p>
            <a:pPr marL="285750" indent="-285750">
              <a:buFont typeface="Arial" panose="020B0604020202020204" pitchFamily="34" charset="0"/>
              <a:buChar char="•"/>
            </a:pPr>
            <a:r>
              <a:rPr lang="en-US" sz="2000" dirty="0">
                <a:latin typeface="Abadi Extra Light" panose="020B0204020104020204" pitchFamily="34" charset="0"/>
              </a:rPr>
              <a:t>Many companies that use engineering, computer programing, or a form of entertainment use flow charts to help them start their next big idea.  These companies might create a new application, a new gaming platform, or even a new roller coaster and use flowcharts to plan this new project, document a process, manage data, or map computer algorithms.  </a:t>
            </a:r>
          </a:p>
          <a:p>
            <a:endParaRPr lang="en-US" dirty="0"/>
          </a:p>
          <a:p>
            <a:endParaRPr lang="en-US" dirty="0"/>
          </a:p>
        </p:txBody>
      </p:sp>
    </p:spTree>
    <p:extLst>
      <p:ext uri="{BB962C8B-B14F-4D97-AF65-F5344CB8AC3E}">
        <p14:creationId xmlns:p14="http://schemas.microsoft.com/office/powerpoint/2010/main" val="4040243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2689378" y="989012"/>
            <a:ext cx="6813244" cy="797560"/>
          </a:xfrm>
        </p:spPr>
        <p:txBody>
          <a:bodyPr>
            <a:normAutofit/>
          </a:bodyPr>
          <a:lstStyle/>
          <a:p>
            <a:r>
              <a:rPr lang="en-US" sz="4000" b="1" dirty="0">
                <a:latin typeface="Abadi Extra Light" panose="020B0204020104020204" pitchFamily="34" charset="0"/>
              </a:rPr>
              <a:t>Input – Processing - Output</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839788" y="2057400"/>
            <a:ext cx="10066510" cy="3811588"/>
          </a:xfrm>
        </p:spPr>
        <p:txBody>
          <a:bodyPr/>
          <a:lstStyle/>
          <a:p>
            <a:endParaRPr lang="en-US" dirty="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552122313"/>
              </p:ext>
            </p:extLst>
          </p:nvPr>
        </p:nvGraphicFramePr>
        <p:xfrm>
          <a:off x="839788" y="2484120"/>
          <a:ext cx="10515600" cy="944880"/>
        </p:xfrm>
        <a:graphic>
          <a:graphicData uri="http://schemas.openxmlformats.org/drawingml/2006/table">
            <a:tbl>
              <a:tblPr firstRow="1" bandRow="1">
                <a:tableStyleId>{5C22544A-7EE6-4342-B048-85BDC9FD1C3A}</a:tableStyleId>
              </a:tblPr>
              <a:tblGrid>
                <a:gridCol w="3505901">
                  <a:extLst>
                    <a:ext uri="{9D8B030D-6E8A-4147-A177-3AD203B41FA5}">
                      <a16:colId xmlns:a16="http://schemas.microsoft.com/office/drawing/2014/main" val="3664351522"/>
                    </a:ext>
                  </a:extLst>
                </a:gridCol>
                <a:gridCol w="3505901">
                  <a:extLst>
                    <a:ext uri="{9D8B030D-6E8A-4147-A177-3AD203B41FA5}">
                      <a16:colId xmlns:a16="http://schemas.microsoft.com/office/drawing/2014/main" val="2199864333"/>
                    </a:ext>
                  </a:extLst>
                </a:gridCol>
                <a:gridCol w="3503798">
                  <a:extLst>
                    <a:ext uri="{9D8B030D-6E8A-4147-A177-3AD203B41FA5}">
                      <a16:colId xmlns:a16="http://schemas.microsoft.com/office/drawing/2014/main" val="620392700"/>
                    </a:ext>
                  </a:extLst>
                </a:gridCol>
              </a:tblGrid>
              <a:tr h="370840">
                <a:tc>
                  <a:txBody>
                    <a:bodyPr/>
                    <a:lstStyle/>
                    <a:p>
                      <a:pPr marL="0" marR="0">
                        <a:spcBef>
                          <a:spcPts val="0"/>
                        </a:spcBef>
                        <a:spcAft>
                          <a:spcPts val="1200"/>
                        </a:spcAft>
                      </a:pPr>
                      <a:r>
                        <a:rPr lang="en-US" sz="2000" b="0" dirty="0">
                          <a:effectLst/>
                          <a:latin typeface="Abadi" panose="020B0604020104020204" pitchFamily="34" charset="0"/>
                        </a:rPr>
                        <a:t>Input</a:t>
                      </a:r>
                      <a:endParaRPr lang="en-US" sz="2000" b="0" dirty="0">
                        <a:effectLst/>
                        <a:latin typeface="Abadi" panose="020B0604020104020204" pitchFamily="34" charset="0"/>
                        <a:ea typeface="Times New Roman" panose="02020603050405020304" pitchFamily="18" charset="0"/>
                        <a:cs typeface="Times New Roman" panose="02020603050405020304" pitchFamily="18" charset="0"/>
                      </a:endParaRPr>
                    </a:p>
                  </a:txBody>
                  <a:tcPr/>
                </a:tc>
                <a:tc>
                  <a:txBody>
                    <a:bodyPr/>
                    <a:lstStyle/>
                    <a:p>
                      <a:pPr marL="0" marR="0">
                        <a:spcBef>
                          <a:spcPts val="0"/>
                        </a:spcBef>
                        <a:spcAft>
                          <a:spcPts val="1200"/>
                        </a:spcAft>
                      </a:pPr>
                      <a:r>
                        <a:rPr lang="en-US" sz="2000" b="0" dirty="0">
                          <a:effectLst/>
                          <a:latin typeface="Abadi" panose="020B0604020104020204" pitchFamily="34" charset="0"/>
                        </a:rPr>
                        <a:t>Process</a:t>
                      </a:r>
                      <a:endParaRPr lang="en-US" sz="2000" b="0" dirty="0">
                        <a:effectLst/>
                        <a:latin typeface="Abadi" panose="020B0604020104020204" pitchFamily="34" charset="0"/>
                        <a:ea typeface="Times New Roman" panose="02020603050405020304" pitchFamily="18" charset="0"/>
                        <a:cs typeface="Times New Roman" panose="02020603050405020304" pitchFamily="18" charset="0"/>
                      </a:endParaRPr>
                    </a:p>
                  </a:txBody>
                  <a:tcPr/>
                </a:tc>
                <a:tc>
                  <a:txBody>
                    <a:bodyPr/>
                    <a:lstStyle/>
                    <a:p>
                      <a:pPr marL="0" marR="0">
                        <a:spcBef>
                          <a:spcPts val="0"/>
                        </a:spcBef>
                        <a:spcAft>
                          <a:spcPts val="1200"/>
                        </a:spcAft>
                      </a:pPr>
                      <a:r>
                        <a:rPr lang="en-US" sz="2000" b="0" dirty="0">
                          <a:effectLst/>
                          <a:latin typeface="Abadi" panose="020B0604020104020204" pitchFamily="34" charset="0"/>
                        </a:rPr>
                        <a:t>Output</a:t>
                      </a:r>
                      <a:endParaRPr lang="en-US" sz="2000" b="0" dirty="0">
                        <a:effectLst/>
                        <a:latin typeface="Abadi" panose="020B0604020104020204" pitchFamily="34"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39662566"/>
                  </a:ext>
                </a:extLst>
              </a:tr>
              <a:tr h="370840">
                <a:tc>
                  <a:txBody>
                    <a:bodyPr/>
                    <a:lstStyle/>
                    <a:p>
                      <a:r>
                        <a:rPr lang="en-US" sz="1500" b="0" dirty="0">
                          <a:effectLst/>
                          <a:latin typeface="Abadi" panose="020B0604020104020204" pitchFamily="34" charset="0"/>
                          <a:cs typeface="Times New Roman" panose="02020603050405020304" pitchFamily="18" charset="0"/>
                        </a:rPr>
                        <a:t>Motion detection near sensor </a:t>
                      </a:r>
                    </a:p>
                  </a:txBody>
                  <a:tcPr/>
                </a:tc>
                <a:tc>
                  <a:txBody>
                    <a:bodyPr/>
                    <a:lstStyle/>
                    <a:p>
                      <a:r>
                        <a:rPr lang="en-US" sz="1500" b="0" dirty="0">
                          <a:effectLst/>
                          <a:latin typeface="Abadi" panose="020B0604020104020204" pitchFamily="34" charset="0"/>
                          <a:cs typeface="Times New Roman" panose="02020603050405020304" pitchFamily="18" charset="0"/>
                        </a:rPr>
                        <a:t>System is not set off until motion is detected and notifies user. </a:t>
                      </a:r>
                    </a:p>
                  </a:txBody>
                  <a:tcPr/>
                </a:tc>
                <a:tc>
                  <a:txBody>
                    <a:bodyPr/>
                    <a:lstStyle/>
                    <a:p>
                      <a:r>
                        <a:rPr lang="en-US" sz="1500" b="0" dirty="0">
                          <a:effectLst/>
                          <a:latin typeface="Abadi" panose="020B0604020104020204" pitchFamily="34" charset="0"/>
                          <a:cs typeface="Times New Roman" panose="02020603050405020304" pitchFamily="18" charset="0"/>
                        </a:rPr>
                        <a:t>Buzzer will alert the user and LED light will turn on</a:t>
                      </a:r>
                    </a:p>
                  </a:txBody>
                  <a:tcPr/>
                </a:tc>
                <a:extLst>
                  <a:ext uri="{0D108BD9-81ED-4DB2-BD59-A6C34878D82A}">
                    <a16:rowId xmlns:a16="http://schemas.microsoft.com/office/drawing/2014/main" val="1131997612"/>
                  </a:ext>
                </a:extLst>
              </a:tr>
            </a:tbl>
          </a:graphicData>
        </a:graphic>
      </p:graphicFrame>
    </p:spTree>
    <p:extLst>
      <p:ext uri="{BB962C8B-B14F-4D97-AF65-F5344CB8AC3E}">
        <p14:creationId xmlns:p14="http://schemas.microsoft.com/office/powerpoint/2010/main" val="1701018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436909" y="518302"/>
            <a:ext cx="3937691" cy="1639886"/>
          </a:xfrm>
        </p:spPr>
        <p:txBody>
          <a:bodyPr>
            <a:normAutofit/>
          </a:bodyPr>
          <a:lstStyle/>
          <a:p>
            <a:r>
              <a:rPr lang="en-US" sz="4000" b="1" dirty="0">
                <a:latin typeface="Abadi Extra Light" panose="020B0204020104020204" pitchFamily="34" charset="0"/>
              </a:rPr>
              <a:t>Flowchart</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1025800" y="2158188"/>
            <a:ext cx="3602939" cy="804598"/>
          </a:xfrm>
        </p:spPr>
        <p:txBody>
          <a:bodyPr/>
          <a:lstStyle/>
          <a:p>
            <a:r>
              <a:rPr lang="en-US" dirty="0"/>
              <a:t>     </a:t>
            </a:r>
            <a:r>
              <a:rPr lang="en-US" sz="2000" dirty="0">
                <a:latin typeface="Abadi Extra Light" panose="020B0204020104020204" pitchFamily="34" charset="0"/>
              </a:rPr>
              <a:t>Flowchart with three shapes</a:t>
            </a:r>
          </a:p>
          <a:p>
            <a:endParaRPr lang="en-US" dirty="0"/>
          </a:p>
          <a:p>
            <a:endParaRPr lang="en-US" dirty="0"/>
          </a:p>
        </p:txBody>
      </p:sp>
      <p:sp>
        <p:nvSpPr>
          <p:cNvPr id="6" name="Oval 5">
            <a:extLst>
              <a:ext uri="{FF2B5EF4-FFF2-40B4-BE49-F238E27FC236}">
                <a16:creationId xmlns:a16="http://schemas.microsoft.com/office/drawing/2014/main" id="{2EE5C77C-0B58-45B4-84A8-9E9D2EBD0038}"/>
              </a:ext>
            </a:extLst>
          </p:cNvPr>
          <p:cNvSpPr/>
          <p:nvPr/>
        </p:nvSpPr>
        <p:spPr>
          <a:xfrm>
            <a:off x="6010109" y="400843"/>
            <a:ext cx="1628765" cy="102870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b="1" dirty="0">
                <a:solidFill>
                  <a:schemeClr val="bg1"/>
                </a:solidFill>
                <a:latin typeface="Abadi" panose="020B0604020104020204" pitchFamily="34" charset="0"/>
                <a:ea typeface="Calibri" panose="020F0502020204030204" pitchFamily="34" charset="0"/>
                <a:cs typeface="Calibri" panose="020F0502020204030204" pitchFamily="34" charset="0"/>
              </a:rPr>
              <a:t>Start</a:t>
            </a:r>
            <a:endParaRPr lang="en-US" sz="2000" b="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2D668EE5-6B8E-4729-A324-4C1566ED4219}"/>
              </a:ext>
            </a:extLst>
          </p:cNvPr>
          <p:cNvSpPr/>
          <p:nvPr/>
        </p:nvSpPr>
        <p:spPr>
          <a:xfrm>
            <a:off x="5956254" y="2962786"/>
            <a:ext cx="1628775" cy="969641"/>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500" dirty="0">
                <a:solidFill>
                  <a:schemeClr val="bg1"/>
                </a:solidFill>
                <a:latin typeface="Abadi" panose="020B0604020104020204" pitchFamily="34" charset="0"/>
                <a:cs typeface="Times New Roman" panose="02020603050405020304" pitchFamily="18" charset="0"/>
              </a:rPr>
              <a:t>Processing: </a:t>
            </a:r>
          </a:p>
          <a:p>
            <a:pPr algn="ctr"/>
            <a:r>
              <a:rPr lang="en-US" sz="1500" dirty="0">
                <a:solidFill>
                  <a:schemeClr val="bg1"/>
                </a:solidFill>
                <a:latin typeface="Abadi" panose="020B0604020104020204" pitchFamily="34" charset="0"/>
                <a:cs typeface="Times New Roman" panose="02020603050405020304" pitchFamily="18" charset="0"/>
              </a:rPr>
              <a:t>Motion detected </a:t>
            </a:r>
          </a:p>
        </p:txBody>
      </p:sp>
      <p:sp>
        <p:nvSpPr>
          <p:cNvPr id="10" name="Parallelogram 9">
            <a:extLst>
              <a:ext uri="{FF2B5EF4-FFF2-40B4-BE49-F238E27FC236}">
                <a16:creationId xmlns:a16="http://schemas.microsoft.com/office/drawing/2014/main" id="{F9FCDC82-E3B7-4A3C-B4FD-C3601C3AE591}"/>
              </a:ext>
            </a:extLst>
          </p:cNvPr>
          <p:cNvSpPr/>
          <p:nvPr/>
        </p:nvSpPr>
        <p:spPr>
          <a:xfrm>
            <a:off x="5893486" y="1701264"/>
            <a:ext cx="1847829" cy="914400"/>
          </a:xfrm>
          <a:prstGeom prst="parallelogram">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1600" dirty="0">
              <a:latin typeface="+mj-lt"/>
              <a:cs typeface="Times New Roman" panose="02020603050405020304" pitchFamily="18" charset="0"/>
            </a:endParaRPr>
          </a:p>
          <a:p>
            <a:pPr algn="ctr"/>
            <a:r>
              <a:rPr lang="en-US" sz="1500" dirty="0">
                <a:solidFill>
                  <a:schemeClr val="bg1"/>
                </a:solidFill>
                <a:latin typeface="Abadi" panose="020B0604020104020204" pitchFamily="34" charset="0"/>
                <a:cs typeface="Times New Roman" panose="02020603050405020304" pitchFamily="18" charset="0"/>
              </a:rPr>
              <a:t>Input:  Movement </a:t>
            </a:r>
          </a:p>
          <a:p>
            <a:pPr algn="ctr"/>
            <a:r>
              <a:rPr lang="en-US" sz="1500" dirty="0">
                <a:solidFill>
                  <a:schemeClr val="bg1"/>
                </a:solidFill>
                <a:latin typeface="Abadi" panose="020B0604020104020204" pitchFamily="34" charset="0"/>
                <a:cs typeface="Times New Roman" panose="02020603050405020304" pitchFamily="18" charset="0"/>
              </a:rPr>
              <a:t>near sensor </a:t>
            </a:r>
          </a:p>
          <a:p>
            <a:endParaRPr lang="en-US" dirty="0"/>
          </a:p>
        </p:txBody>
      </p:sp>
      <p:cxnSp>
        <p:nvCxnSpPr>
          <p:cNvPr id="12" name="Straight Arrow Connector 11">
            <a:extLst>
              <a:ext uri="{FF2B5EF4-FFF2-40B4-BE49-F238E27FC236}">
                <a16:creationId xmlns:a16="http://schemas.microsoft.com/office/drawing/2014/main" id="{8B627031-86ED-4B57-8C2F-038097A89BED}"/>
              </a:ext>
            </a:extLst>
          </p:cNvPr>
          <p:cNvCxnSpPr>
            <a:cxnSpLocks/>
            <a:stCxn id="6" idx="4"/>
            <a:endCxn id="10" idx="0"/>
          </p:cNvCxnSpPr>
          <p:nvPr/>
        </p:nvCxnSpPr>
        <p:spPr>
          <a:xfrm flipH="1">
            <a:off x="6817401" y="1429543"/>
            <a:ext cx="7091" cy="271721"/>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3BA799E0-CD35-41CA-A01D-CDB21B217D47}"/>
              </a:ext>
            </a:extLst>
          </p:cNvPr>
          <p:cNvCxnSpPr>
            <a:cxnSpLocks/>
            <a:stCxn id="10" idx="4"/>
          </p:cNvCxnSpPr>
          <p:nvPr/>
        </p:nvCxnSpPr>
        <p:spPr>
          <a:xfrm flipH="1">
            <a:off x="6801523" y="2615664"/>
            <a:ext cx="15878" cy="348651"/>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07FFBBA7-4786-4975-A51A-E93B87210CA9}"/>
              </a:ext>
            </a:extLst>
          </p:cNvPr>
          <p:cNvCxnSpPr>
            <a:cxnSpLocks/>
          </p:cNvCxnSpPr>
          <p:nvPr/>
        </p:nvCxnSpPr>
        <p:spPr>
          <a:xfrm>
            <a:off x="6809476" y="3940157"/>
            <a:ext cx="9525" cy="247650"/>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3" name="Parallelogram 22">
            <a:extLst>
              <a:ext uri="{FF2B5EF4-FFF2-40B4-BE49-F238E27FC236}">
                <a16:creationId xmlns:a16="http://schemas.microsoft.com/office/drawing/2014/main" id="{C9FC5278-0641-43AC-BB6E-DC6D71EC3112}"/>
              </a:ext>
            </a:extLst>
          </p:cNvPr>
          <p:cNvSpPr/>
          <p:nvPr/>
        </p:nvSpPr>
        <p:spPr>
          <a:xfrm>
            <a:off x="5897068" y="4187807"/>
            <a:ext cx="1847829" cy="914400"/>
          </a:xfrm>
          <a:prstGeom prst="parallelogram">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500" dirty="0">
                <a:solidFill>
                  <a:schemeClr val="bg1"/>
                </a:solidFill>
                <a:latin typeface="Abadi" panose="020B0604020104020204" pitchFamily="34" charset="0"/>
                <a:cs typeface="Times New Roman" panose="02020603050405020304" pitchFamily="18" charset="0"/>
              </a:rPr>
              <a:t>Output:</a:t>
            </a:r>
          </a:p>
          <a:p>
            <a:pPr algn="ctr"/>
            <a:r>
              <a:rPr lang="en-US" sz="1500" dirty="0">
                <a:solidFill>
                  <a:schemeClr val="bg1"/>
                </a:solidFill>
                <a:latin typeface="Abadi" panose="020B0604020104020204" pitchFamily="34" charset="0"/>
                <a:cs typeface="Times New Roman" panose="02020603050405020304" pitchFamily="18" charset="0"/>
              </a:rPr>
              <a:t>Buzzer and</a:t>
            </a:r>
          </a:p>
          <a:p>
            <a:pPr algn="ctr"/>
            <a:r>
              <a:rPr lang="en-US" sz="1500" dirty="0">
                <a:solidFill>
                  <a:schemeClr val="bg1"/>
                </a:solidFill>
                <a:latin typeface="Abadi" panose="020B0604020104020204" pitchFamily="34" charset="0"/>
                <a:cs typeface="Times New Roman" panose="02020603050405020304" pitchFamily="18" charset="0"/>
              </a:rPr>
              <a:t>LED light </a:t>
            </a:r>
            <a:endParaRPr lang="en-US" sz="1500" dirty="0">
              <a:latin typeface="Abadi" panose="020B0604020104020204" pitchFamily="34" charset="0"/>
            </a:endParaRPr>
          </a:p>
        </p:txBody>
      </p:sp>
      <p:sp>
        <p:nvSpPr>
          <p:cNvPr id="24" name="Oval 23">
            <a:extLst>
              <a:ext uri="{FF2B5EF4-FFF2-40B4-BE49-F238E27FC236}">
                <a16:creationId xmlns:a16="http://schemas.microsoft.com/office/drawing/2014/main" id="{43A356F7-369C-4139-88EF-899DC3F5E537}"/>
              </a:ext>
            </a:extLst>
          </p:cNvPr>
          <p:cNvSpPr/>
          <p:nvPr/>
        </p:nvSpPr>
        <p:spPr>
          <a:xfrm>
            <a:off x="6010109" y="5346847"/>
            <a:ext cx="1628765" cy="102870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b="1" dirty="0">
                <a:solidFill>
                  <a:schemeClr val="bg1"/>
                </a:solidFill>
                <a:latin typeface="Abadi" panose="020B0604020104020204" pitchFamily="34" charset="0"/>
                <a:ea typeface="Calibri" panose="020F0502020204030204" pitchFamily="34" charset="0"/>
                <a:cs typeface="Calibri" panose="020F0502020204030204" pitchFamily="34" charset="0"/>
              </a:rPr>
              <a:t>Stop</a:t>
            </a:r>
            <a:endParaRPr lang="en-US" sz="2000" b="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endParaRPr>
          </a:p>
        </p:txBody>
      </p:sp>
      <p:cxnSp>
        <p:nvCxnSpPr>
          <p:cNvPr id="29" name="Straight Arrow Connector 28">
            <a:extLst>
              <a:ext uri="{FF2B5EF4-FFF2-40B4-BE49-F238E27FC236}">
                <a16:creationId xmlns:a16="http://schemas.microsoft.com/office/drawing/2014/main" id="{56E1123D-A324-4FDA-B6AE-BF1986A54129}"/>
              </a:ext>
            </a:extLst>
          </p:cNvPr>
          <p:cNvCxnSpPr>
            <a:cxnSpLocks/>
            <a:endCxn id="24" idx="0"/>
          </p:cNvCxnSpPr>
          <p:nvPr/>
        </p:nvCxnSpPr>
        <p:spPr>
          <a:xfrm>
            <a:off x="6824492" y="5105002"/>
            <a:ext cx="0" cy="241845"/>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8089759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otalTime>11</TotalTime>
  <Words>1906</Words>
  <Application>Microsoft Office PowerPoint</Application>
  <PresentationFormat>Widescreen</PresentationFormat>
  <Paragraphs>176</Paragraphs>
  <Slides>29</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Abadi</vt:lpstr>
      <vt:lpstr>Abadi Extra Light</vt:lpstr>
      <vt:lpstr>Arial</vt:lpstr>
      <vt:lpstr>Tw Cen MT</vt:lpstr>
      <vt:lpstr>Circuit</vt:lpstr>
      <vt:lpstr>CEIS 101</vt:lpstr>
      <vt:lpstr>Iot device Introduction</vt:lpstr>
      <vt:lpstr> Inventory and Organization </vt:lpstr>
      <vt:lpstr>Inventory</vt:lpstr>
      <vt:lpstr>Organization</vt:lpstr>
      <vt:lpstr> Planning and design </vt:lpstr>
      <vt:lpstr>Who uses Flowcharts</vt:lpstr>
      <vt:lpstr>Input – Processing - Output</vt:lpstr>
      <vt:lpstr>Flowchart</vt:lpstr>
      <vt:lpstr> Installing the Arduino IDE and Running the Blink Code  </vt:lpstr>
      <vt:lpstr>Code </vt:lpstr>
      <vt:lpstr>Circuit </vt:lpstr>
      <vt:lpstr> Setting Up the Home Security System With a Motion Sensor  </vt:lpstr>
      <vt:lpstr>Circuit </vt:lpstr>
      <vt:lpstr>Code </vt:lpstr>
      <vt:lpstr>Code explanation</vt:lpstr>
      <vt:lpstr> Data Display  </vt:lpstr>
      <vt:lpstr>Circuit</vt:lpstr>
      <vt:lpstr>Serial monitor </vt:lpstr>
      <vt:lpstr>Data display</vt:lpstr>
      <vt:lpstr> Networking and Security  </vt:lpstr>
      <vt:lpstr>Router setup</vt:lpstr>
      <vt:lpstr>Circuit (Picture)</vt:lpstr>
      <vt:lpstr>Web page</vt:lpstr>
      <vt:lpstr>Web page (Screenshot)</vt:lpstr>
      <vt:lpstr>Challenge Assignment including the buzzer</vt:lpstr>
      <vt:lpstr>Challenges in the project</vt:lpstr>
      <vt:lpstr>Career skills gained from project</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CEIS 101</dc:title>
  <dc:creator>Kim ..</dc:creator>
  <cp:lastModifiedBy>Kim ..</cp:lastModifiedBy>
  <cp:revision>4</cp:revision>
  <dcterms:created xsi:type="dcterms:W3CDTF">2019-12-19T06:30:13Z</dcterms:created>
  <dcterms:modified xsi:type="dcterms:W3CDTF">2020-12-24T03:09:04Z</dcterms:modified>
</cp:coreProperties>
</file>