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5" r:id="rId4"/>
    <p:sldId id="258" r:id="rId5"/>
    <p:sldId id="259" r:id="rId6"/>
    <p:sldId id="287" r:id="rId7"/>
    <p:sldId id="263" r:id="rId8"/>
    <p:sldId id="262" r:id="rId9"/>
    <p:sldId id="288" r:id="rId10"/>
    <p:sldId id="267" r:id="rId11"/>
    <p:sldId id="285" r:id="rId12"/>
    <p:sldId id="268" r:id="rId13"/>
    <p:sldId id="272" r:id="rId14"/>
    <p:sldId id="269" r:id="rId15"/>
    <p:sldId id="270" r:id="rId16"/>
    <p:sldId id="274" r:id="rId17"/>
    <p:sldId id="275" r:id="rId18"/>
    <p:sldId id="276" r:id="rId19"/>
    <p:sldId id="261" r:id="rId20"/>
    <p:sldId id="277" r:id="rId21"/>
    <p:sldId id="289" r:id="rId22"/>
    <p:sldId id="282" r:id="rId23"/>
    <p:sldId id="286" r:id="rId24"/>
    <p:sldId id="283" r:id="rId25"/>
    <p:sldId id="284"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 initials="K." lastIdx="1" clrIdx="0">
    <p:extLst>
      <p:ext uri="{19B8F6BF-5375-455C-9EA6-DF929625EA0E}">
        <p15:presenceInfo xmlns:p15="http://schemas.microsoft.com/office/powerpoint/2012/main" userId="8a2e5f591a6df3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336699"/>
    <a:srgbClr val="000000"/>
    <a:srgbClr val="6D737C"/>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9" autoAdjust="0"/>
    <p:restoredTop sz="94660"/>
  </p:normalViewPr>
  <p:slideViewPr>
    <p:cSldViewPr snapToGrid="0">
      <p:cViewPr varScale="1">
        <p:scale>
          <a:sx n="68" d="100"/>
          <a:sy n="68" d="100"/>
        </p:scale>
        <p:origin x="7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im\Documents\Arduino%20Library\formatdata.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Temperature</a:t>
            </a:r>
            <a:r>
              <a:rPr lang="en-US" baseline="0" dirty="0"/>
              <a:t> and Humidity Chart</a:t>
            </a:r>
            <a:endParaRPr lang="en-US" dirty="0"/>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formatdata!$A$1</c:f>
              <c:strCache>
                <c:ptCount val="1"/>
                <c:pt idx="0">
                  <c:v>Celsius</c:v>
                </c:pt>
              </c:strCache>
            </c:strRef>
          </c:tx>
          <c:spPr>
            <a:ln w="22225" cap="rnd">
              <a:solidFill>
                <a:schemeClr val="accent2">
                  <a:tint val="65000"/>
                </a:schemeClr>
              </a:solidFill>
              <a:round/>
            </a:ln>
            <a:effectLst/>
          </c:spPr>
          <c:marker>
            <c:symbol val="none"/>
          </c:marker>
          <c:val>
            <c:numRef>
              <c:f>formatdata!$A$2:$A$201</c:f>
              <c:numCache>
                <c:formatCode>General</c:formatCode>
                <c:ptCount val="200"/>
                <c:pt idx="0">
                  <c:v>27</c:v>
                </c:pt>
                <c:pt idx="1">
                  <c:v>27</c:v>
                </c:pt>
                <c:pt idx="2">
                  <c:v>27</c:v>
                </c:pt>
                <c:pt idx="3">
                  <c:v>27</c:v>
                </c:pt>
                <c:pt idx="4">
                  <c:v>27</c:v>
                </c:pt>
                <c:pt idx="5">
                  <c:v>27</c:v>
                </c:pt>
                <c:pt idx="6">
                  <c:v>27</c:v>
                </c:pt>
                <c:pt idx="7">
                  <c:v>27</c:v>
                </c:pt>
                <c:pt idx="8">
                  <c:v>27</c:v>
                </c:pt>
                <c:pt idx="9">
                  <c:v>27</c:v>
                </c:pt>
                <c:pt idx="10">
                  <c:v>27</c:v>
                </c:pt>
                <c:pt idx="11">
                  <c:v>27</c:v>
                </c:pt>
                <c:pt idx="12">
                  <c:v>27</c:v>
                </c:pt>
                <c:pt idx="13">
                  <c:v>27</c:v>
                </c:pt>
                <c:pt idx="14">
                  <c:v>27</c:v>
                </c:pt>
                <c:pt idx="15">
                  <c:v>27</c:v>
                </c:pt>
                <c:pt idx="16">
                  <c:v>27</c:v>
                </c:pt>
                <c:pt idx="17">
                  <c:v>27</c:v>
                </c:pt>
                <c:pt idx="18">
                  <c:v>27</c:v>
                </c:pt>
                <c:pt idx="19">
                  <c:v>27</c:v>
                </c:pt>
                <c:pt idx="20">
                  <c:v>27</c:v>
                </c:pt>
                <c:pt idx="21">
                  <c:v>27</c:v>
                </c:pt>
                <c:pt idx="22">
                  <c:v>27</c:v>
                </c:pt>
                <c:pt idx="23">
                  <c:v>27</c:v>
                </c:pt>
                <c:pt idx="24">
                  <c:v>27</c:v>
                </c:pt>
                <c:pt idx="25">
                  <c:v>27</c:v>
                </c:pt>
                <c:pt idx="26">
                  <c:v>27</c:v>
                </c:pt>
                <c:pt idx="27">
                  <c:v>27</c:v>
                </c:pt>
                <c:pt idx="28">
                  <c:v>26</c:v>
                </c:pt>
                <c:pt idx="29">
                  <c:v>26</c:v>
                </c:pt>
                <c:pt idx="30">
                  <c:v>26</c:v>
                </c:pt>
                <c:pt idx="31">
                  <c:v>26</c:v>
                </c:pt>
                <c:pt idx="32">
                  <c:v>26</c:v>
                </c:pt>
                <c:pt idx="33">
                  <c:v>26</c:v>
                </c:pt>
                <c:pt idx="34">
                  <c:v>26</c:v>
                </c:pt>
                <c:pt idx="35">
                  <c:v>26</c:v>
                </c:pt>
                <c:pt idx="36">
                  <c:v>26</c:v>
                </c:pt>
                <c:pt idx="37">
                  <c:v>26</c:v>
                </c:pt>
                <c:pt idx="38">
                  <c:v>26</c:v>
                </c:pt>
                <c:pt idx="39">
                  <c:v>26</c:v>
                </c:pt>
                <c:pt idx="40">
                  <c:v>26</c:v>
                </c:pt>
                <c:pt idx="41">
                  <c:v>26</c:v>
                </c:pt>
                <c:pt idx="42">
                  <c:v>26</c:v>
                </c:pt>
                <c:pt idx="43">
                  <c:v>26</c:v>
                </c:pt>
                <c:pt idx="44">
                  <c:v>26</c:v>
                </c:pt>
                <c:pt idx="45">
                  <c:v>26</c:v>
                </c:pt>
                <c:pt idx="46">
                  <c:v>26</c:v>
                </c:pt>
                <c:pt idx="47">
                  <c:v>26</c:v>
                </c:pt>
                <c:pt idx="48">
                  <c:v>26</c:v>
                </c:pt>
                <c:pt idx="49">
                  <c:v>26</c:v>
                </c:pt>
                <c:pt idx="50">
                  <c:v>26</c:v>
                </c:pt>
                <c:pt idx="51">
                  <c:v>26</c:v>
                </c:pt>
                <c:pt idx="52">
                  <c:v>26</c:v>
                </c:pt>
                <c:pt idx="53">
                  <c:v>26</c:v>
                </c:pt>
                <c:pt idx="54">
                  <c:v>26</c:v>
                </c:pt>
                <c:pt idx="55">
                  <c:v>26</c:v>
                </c:pt>
                <c:pt idx="56">
                  <c:v>26</c:v>
                </c:pt>
                <c:pt idx="57">
                  <c:v>26</c:v>
                </c:pt>
                <c:pt idx="58">
                  <c:v>26</c:v>
                </c:pt>
                <c:pt idx="59">
                  <c:v>26</c:v>
                </c:pt>
                <c:pt idx="60">
                  <c:v>26</c:v>
                </c:pt>
                <c:pt idx="61">
                  <c:v>26</c:v>
                </c:pt>
                <c:pt idx="62">
                  <c:v>26</c:v>
                </c:pt>
                <c:pt idx="63">
                  <c:v>26</c:v>
                </c:pt>
                <c:pt idx="64">
                  <c:v>26</c:v>
                </c:pt>
                <c:pt idx="65">
                  <c:v>26</c:v>
                </c:pt>
                <c:pt idx="66">
                  <c:v>26</c:v>
                </c:pt>
                <c:pt idx="67">
                  <c:v>26</c:v>
                </c:pt>
                <c:pt idx="68">
                  <c:v>26</c:v>
                </c:pt>
                <c:pt idx="69">
                  <c:v>26</c:v>
                </c:pt>
                <c:pt idx="70">
                  <c:v>26</c:v>
                </c:pt>
                <c:pt idx="71">
                  <c:v>26</c:v>
                </c:pt>
                <c:pt idx="72">
                  <c:v>26</c:v>
                </c:pt>
                <c:pt idx="73">
                  <c:v>26</c:v>
                </c:pt>
                <c:pt idx="74">
                  <c:v>26</c:v>
                </c:pt>
                <c:pt idx="75">
                  <c:v>26</c:v>
                </c:pt>
                <c:pt idx="76">
                  <c:v>26</c:v>
                </c:pt>
                <c:pt idx="77">
                  <c:v>26</c:v>
                </c:pt>
                <c:pt idx="78">
                  <c:v>26</c:v>
                </c:pt>
                <c:pt idx="79">
                  <c:v>26</c:v>
                </c:pt>
                <c:pt idx="80">
                  <c:v>26</c:v>
                </c:pt>
                <c:pt idx="81">
                  <c:v>26</c:v>
                </c:pt>
                <c:pt idx="82">
                  <c:v>26</c:v>
                </c:pt>
                <c:pt idx="83">
                  <c:v>26</c:v>
                </c:pt>
                <c:pt idx="84">
                  <c:v>26</c:v>
                </c:pt>
                <c:pt idx="85">
                  <c:v>26</c:v>
                </c:pt>
                <c:pt idx="86">
                  <c:v>26</c:v>
                </c:pt>
                <c:pt idx="87">
                  <c:v>26</c:v>
                </c:pt>
                <c:pt idx="88">
                  <c:v>26</c:v>
                </c:pt>
                <c:pt idx="89">
                  <c:v>26</c:v>
                </c:pt>
                <c:pt idx="90">
                  <c:v>26</c:v>
                </c:pt>
                <c:pt idx="91">
                  <c:v>26</c:v>
                </c:pt>
                <c:pt idx="92">
                  <c:v>26</c:v>
                </c:pt>
                <c:pt idx="93">
                  <c:v>26</c:v>
                </c:pt>
                <c:pt idx="94">
                  <c:v>26</c:v>
                </c:pt>
                <c:pt idx="95">
                  <c:v>26</c:v>
                </c:pt>
                <c:pt idx="96">
                  <c:v>26</c:v>
                </c:pt>
                <c:pt idx="97">
                  <c:v>26</c:v>
                </c:pt>
                <c:pt idx="98">
                  <c:v>26</c:v>
                </c:pt>
                <c:pt idx="99">
                  <c:v>26</c:v>
                </c:pt>
                <c:pt idx="100">
                  <c:v>26</c:v>
                </c:pt>
                <c:pt idx="101">
                  <c:v>26</c:v>
                </c:pt>
                <c:pt idx="102">
                  <c:v>26</c:v>
                </c:pt>
                <c:pt idx="103">
                  <c:v>26</c:v>
                </c:pt>
                <c:pt idx="104">
                  <c:v>26</c:v>
                </c:pt>
                <c:pt idx="105">
                  <c:v>26</c:v>
                </c:pt>
                <c:pt idx="106">
                  <c:v>26</c:v>
                </c:pt>
                <c:pt idx="107">
                  <c:v>26</c:v>
                </c:pt>
                <c:pt idx="108">
                  <c:v>26</c:v>
                </c:pt>
                <c:pt idx="109">
                  <c:v>26</c:v>
                </c:pt>
                <c:pt idx="110">
                  <c:v>26</c:v>
                </c:pt>
                <c:pt idx="111">
                  <c:v>26</c:v>
                </c:pt>
                <c:pt idx="112">
                  <c:v>26</c:v>
                </c:pt>
                <c:pt idx="113">
                  <c:v>26</c:v>
                </c:pt>
                <c:pt idx="114">
                  <c:v>26</c:v>
                </c:pt>
                <c:pt idx="115">
                  <c:v>26</c:v>
                </c:pt>
                <c:pt idx="116">
                  <c:v>26</c:v>
                </c:pt>
                <c:pt idx="117">
                  <c:v>26</c:v>
                </c:pt>
                <c:pt idx="118">
                  <c:v>26</c:v>
                </c:pt>
                <c:pt idx="119">
                  <c:v>26</c:v>
                </c:pt>
                <c:pt idx="120">
                  <c:v>26</c:v>
                </c:pt>
                <c:pt idx="121">
                  <c:v>26</c:v>
                </c:pt>
                <c:pt idx="122">
                  <c:v>26</c:v>
                </c:pt>
                <c:pt idx="123">
                  <c:v>26</c:v>
                </c:pt>
                <c:pt idx="124">
                  <c:v>26</c:v>
                </c:pt>
                <c:pt idx="125">
                  <c:v>26</c:v>
                </c:pt>
                <c:pt idx="126">
                  <c:v>26</c:v>
                </c:pt>
                <c:pt idx="127">
                  <c:v>26</c:v>
                </c:pt>
                <c:pt idx="128">
                  <c:v>26</c:v>
                </c:pt>
                <c:pt idx="129">
                  <c:v>26</c:v>
                </c:pt>
                <c:pt idx="130">
                  <c:v>26</c:v>
                </c:pt>
                <c:pt idx="131">
                  <c:v>26</c:v>
                </c:pt>
                <c:pt idx="132">
                  <c:v>26</c:v>
                </c:pt>
                <c:pt idx="133">
                  <c:v>26</c:v>
                </c:pt>
                <c:pt idx="134">
                  <c:v>26</c:v>
                </c:pt>
                <c:pt idx="135">
                  <c:v>26</c:v>
                </c:pt>
                <c:pt idx="136">
                  <c:v>26</c:v>
                </c:pt>
                <c:pt idx="137">
                  <c:v>26</c:v>
                </c:pt>
                <c:pt idx="138">
                  <c:v>26</c:v>
                </c:pt>
                <c:pt idx="139">
                  <c:v>26</c:v>
                </c:pt>
                <c:pt idx="140">
                  <c:v>26</c:v>
                </c:pt>
                <c:pt idx="141">
                  <c:v>26</c:v>
                </c:pt>
                <c:pt idx="142">
                  <c:v>26</c:v>
                </c:pt>
                <c:pt idx="143">
                  <c:v>26</c:v>
                </c:pt>
                <c:pt idx="144">
                  <c:v>26</c:v>
                </c:pt>
                <c:pt idx="145">
                  <c:v>26</c:v>
                </c:pt>
                <c:pt idx="146">
                  <c:v>26</c:v>
                </c:pt>
                <c:pt idx="147">
                  <c:v>26</c:v>
                </c:pt>
                <c:pt idx="148">
                  <c:v>26</c:v>
                </c:pt>
                <c:pt idx="149">
                  <c:v>26</c:v>
                </c:pt>
                <c:pt idx="150">
                  <c:v>26</c:v>
                </c:pt>
                <c:pt idx="151">
                  <c:v>26</c:v>
                </c:pt>
                <c:pt idx="152">
                  <c:v>26</c:v>
                </c:pt>
                <c:pt idx="153">
                  <c:v>26</c:v>
                </c:pt>
                <c:pt idx="154">
                  <c:v>26</c:v>
                </c:pt>
                <c:pt idx="155">
                  <c:v>26</c:v>
                </c:pt>
                <c:pt idx="156">
                  <c:v>26</c:v>
                </c:pt>
                <c:pt idx="157">
                  <c:v>26</c:v>
                </c:pt>
                <c:pt idx="158">
                  <c:v>26</c:v>
                </c:pt>
                <c:pt idx="159">
                  <c:v>26</c:v>
                </c:pt>
                <c:pt idx="160">
                  <c:v>26</c:v>
                </c:pt>
                <c:pt idx="161">
                  <c:v>26</c:v>
                </c:pt>
                <c:pt idx="162">
                  <c:v>26</c:v>
                </c:pt>
                <c:pt idx="163">
                  <c:v>26</c:v>
                </c:pt>
                <c:pt idx="164">
                  <c:v>26</c:v>
                </c:pt>
                <c:pt idx="165">
                  <c:v>26</c:v>
                </c:pt>
                <c:pt idx="166">
                  <c:v>26</c:v>
                </c:pt>
                <c:pt idx="167">
                  <c:v>26</c:v>
                </c:pt>
                <c:pt idx="168">
                  <c:v>26</c:v>
                </c:pt>
                <c:pt idx="169">
                  <c:v>26</c:v>
                </c:pt>
                <c:pt idx="170">
                  <c:v>26</c:v>
                </c:pt>
                <c:pt idx="171">
                  <c:v>26</c:v>
                </c:pt>
                <c:pt idx="172">
                  <c:v>26</c:v>
                </c:pt>
                <c:pt idx="173">
                  <c:v>26</c:v>
                </c:pt>
                <c:pt idx="174">
                  <c:v>26</c:v>
                </c:pt>
                <c:pt idx="175">
                  <c:v>26</c:v>
                </c:pt>
                <c:pt idx="176">
                  <c:v>26</c:v>
                </c:pt>
                <c:pt idx="177">
                  <c:v>26</c:v>
                </c:pt>
                <c:pt idx="178">
                  <c:v>26</c:v>
                </c:pt>
                <c:pt idx="179">
                  <c:v>26</c:v>
                </c:pt>
                <c:pt idx="180">
                  <c:v>26</c:v>
                </c:pt>
                <c:pt idx="181">
                  <c:v>26</c:v>
                </c:pt>
                <c:pt idx="182">
                  <c:v>26</c:v>
                </c:pt>
                <c:pt idx="183">
                  <c:v>26</c:v>
                </c:pt>
                <c:pt idx="184">
                  <c:v>26</c:v>
                </c:pt>
                <c:pt idx="185">
                  <c:v>26</c:v>
                </c:pt>
                <c:pt idx="186">
                  <c:v>26</c:v>
                </c:pt>
                <c:pt idx="187">
                  <c:v>26</c:v>
                </c:pt>
                <c:pt idx="188">
                  <c:v>26</c:v>
                </c:pt>
                <c:pt idx="189">
                  <c:v>26</c:v>
                </c:pt>
                <c:pt idx="190">
                  <c:v>26</c:v>
                </c:pt>
                <c:pt idx="191">
                  <c:v>26</c:v>
                </c:pt>
                <c:pt idx="192">
                  <c:v>26</c:v>
                </c:pt>
                <c:pt idx="193">
                  <c:v>26</c:v>
                </c:pt>
                <c:pt idx="194">
                  <c:v>26</c:v>
                </c:pt>
                <c:pt idx="195">
                  <c:v>26</c:v>
                </c:pt>
                <c:pt idx="196">
                  <c:v>26</c:v>
                </c:pt>
                <c:pt idx="197">
                  <c:v>26</c:v>
                </c:pt>
                <c:pt idx="198">
                  <c:v>26</c:v>
                </c:pt>
                <c:pt idx="199">
                  <c:v>26</c:v>
                </c:pt>
              </c:numCache>
            </c:numRef>
          </c:val>
          <c:smooth val="0"/>
          <c:extLst>
            <c:ext xmlns:c16="http://schemas.microsoft.com/office/drawing/2014/chart" uri="{C3380CC4-5D6E-409C-BE32-E72D297353CC}">
              <c16:uniqueId val="{00000000-7F7E-4A9A-A84A-FCE239A46BC4}"/>
            </c:ext>
          </c:extLst>
        </c:ser>
        <c:ser>
          <c:idx val="1"/>
          <c:order val="1"/>
          <c:tx>
            <c:strRef>
              <c:f>formatdata!$B$1</c:f>
              <c:strCache>
                <c:ptCount val="1"/>
                <c:pt idx="0">
                  <c:v>Fahrenheit</c:v>
                </c:pt>
              </c:strCache>
            </c:strRef>
          </c:tx>
          <c:spPr>
            <a:ln w="22225" cap="rnd">
              <a:solidFill>
                <a:schemeClr val="accent2"/>
              </a:solidFill>
              <a:round/>
            </a:ln>
            <a:effectLst/>
          </c:spPr>
          <c:marker>
            <c:symbol val="none"/>
          </c:marker>
          <c:val>
            <c:numRef>
              <c:f>formatdata!$B$2:$B$201</c:f>
              <c:numCache>
                <c:formatCode>General</c:formatCode>
                <c:ptCount val="200"/>
                <c:pt idx="0">
                  <c:v>80.599999999999994</c:v>
                </c:pt>
                <c:pt idx="1">
                  <c:v>80.599999999999994</c:v>
                </c:pt>
                <c:pt idx="2">
                  <c:v>80.599999999999994</c:v>
                </c:pt>
                <c:pt idx="3">
                  <c:v>80.599999999999994</c:v>
                </c:pt>
                <c:pt idx="4">
                  <c:v>80.599999999999994</c:v>
                </c:pt>
                <c:pt idx="5">
                  <c:v>80.599999999999994</c:v>
                </c:pt>
                <c:pt idx="6">
                  <c:v>80.599999999999994</c:v>
                </c:pt>
                <c:pt idx="7">
                  <c:v>80.599999999999994</c:v>
                </c:pt>
                <c:pt idx="8">
                  <c:v>80.599999999999994</c:v>
                </c:pt>
                <c:pt idx="9">
                  <c:v>80.599999999999994</c:v>
                </c:pt>
                <c:pt idx="10">
                  <c:v>80.599999999999994</c:v>
                </c:pt>
                <c:pt idx="11">
                  <c:v>80.599999999999994</c:v>
                </c:pt>
                <c:pt idx="12">
                  <c:v>80.599999999999994</c:v>
                </c:pt>
                <c:pt idx="13">
                  <c:v>80.599999999999994</c:v>
                </c:pt>
                <c:pt idx="14">
                  <c:v>80.599999999999994</c:v>
                </c:pt>
                <c:pt idx="15">
                  <c:v>80.599999999999994</c:v>
                </c:pt>
                <c:pt idx="16">
                  <c:v>80.599999999999994</c:v>
                </c:pt>
                <c:pt idx="17">
                  <c:v>80.599999999999994</c:v>
                </c:pt>
                <c:pt idx="18">
                  <c:v>80.599999999999994</c:v>
                </c:pt>
                <c:pt idx="19">
                  <c:v>80.599999999999994</c:v>
                </c:pt>
                <c:pt idx="20">
                  <c:v>80.599999999999994</c:v>
                </c:pt>
                <c:pt idx="21">
                  <c:v>80.599999999999994</c:v>
                </c:pt>
                <c:pt idx="22">
                  <c:v>80.599999999999994</c:v>
                </c:pt>
                <c:pt idx="23">
                  <c:v>80.599999999999994</c:v>
                </c:pt>
                <c:pt idx="24">
                  <c:v>80.599999999999994</c:v>
                </c:pt>
                <c:pt idx="25">
                  <c:v>80.599999999999994</c:v>
                </c:pt>
                <c:pt idx="26">
                  <c:v>80.599999999999994</c:v>
                </c:pt>
                <c:pt idx="27">
                  <c:v>80.599999999999994</c:v>
                </c:pt>
                <c:pt idx="28">
                  <c:v>78.8</c:v>
                </c:pt>
                <c:pt idx="29">
                  <c:v>78.8</c:v>
                </c:pt>
                <c:pt idx="30">
                  <c:v>78.8</c:v>
                </c:pt>
                <c:pt idx="31">
                  <c:v>78.8</c:v>
                </c:pt>
                <c:pt idx="32">
                  <c:v>78.8</c:v>
                </c:pt>
                <c:pt idx="33">
                  <c:v>78.8</c:v>
                </c:pt>
                <c:pt idx="34">
                  <c:v>78.8</c:v>
                </c:pt>
                <c:pt idx="35">
                  <c:v>78.8</c:v>
                </c:pt>
                <c:pt idx="36">
                  <c:v>78.8</c:v>
                </c:pt>
                <c:pt idx="37">
                  <c:v>78.8</c:v>
                </c:pt>
                <c:pt idx="38">
                  <c:v>78.8</c:v>
                </c:pt>
                <c:pt idx="39">
                  <c:v>78.8</c:v>
                </c:pt>
                <c:pt idx="40">
                  <c:v>78.8</c:v>
                </c:pt>
                <c:pt idx="41">
                  <c:v>78.8</c:v>
                </c:pt>
                <c:pt idx="42">
                  <c:v>78.8</c:v>
                </c:pt>
                <c:pt idx="43">
                  <c:v>78.8</c:v>
                </c:pt>
                <c:pt idx="44">
                  <c:v>78.8</c:v>
                </c:pt>
                <c:pt idx="45">
                  <c:v>78.8</c:v>
                </c:pt>
                <c:pt idx="46">
                  <c:v>78.8</c:v>
                </c:pt>
                <c:pt idx="47">
                  <c:v>78.8</c:v>
                </c:pt>
                <c:pt idx="48">
                  <c:v>78.8</c:v>
                </c:pt>
                <c:pt idx="49">
                  <c:v>78.8</c:v>
                </c:pt>
                <c:pt idx="50">
                  <c:v>78.8</c:v>
                </c:pt>
                <c:pt idx="51">
                  <c:v>78.8</c:v>
                </c:pt>
                <c:pt idx="52">
                  <c:v>78.8</c:v>
                </c:pt>
                <c:pt idx="53">
                  <c:v>78.8</c:v>
                </c:pt>
                <c:pt idx="54">
                  <c:v>78.8</c:v>
                </c:pt>
                <c:pt idx="55">
                  <c:v>78.8</c:v>
                </c:pt>
                <c:pt idx="56">
                  <c:v>78.8</c:v>
                </c:pt>
                <c:pt idx="57">
                  <c:v>78.8</c:v>
                </c:pt>
                <c:pt idx="58">
                  <c:v>78.8</c:v>
                </c:pt>
                <c:pt idx="59">
                  <c:v>78.8</c:v>
                </c:pt>
                <c:pt idx="60">
                  <c:v>78.8</c:v>
                </c:pt>
                <c:pt idx="61">
                  <c:v>78.8</c:v>
                </c:pt>
                <c:pt idx="62">
                  <c:v>78.8</c:v>
                </c:pt>
                <c:pt idx="63">
                  <c:v>78.8</c:v>
                </c:pt>
                <c:pt idx="64">
                  <c:v>78.8</c:v>
                </c:pt>
                <c:pt idx="65">
                  <c:v>78.8</c:v>
                </c:pt>
                <c:pt idx="66">
                  <c:v>78.8</c:v>
                </c:pt>
                <c:pt idx="67">
                  <c:v>78.8</c:v>
                </c:pt>
                <c:pt idx="68">
                  <c:v>78.8</c:v>
                </c:pt>
                <c:pt idx="69">
                  <c:v>78.8</c:v>
                </c:pt>
                <c:pt idx="70">
                  <c:v>78.8</c:v>
                </c:pt>
                <c:pt idx="71">
                  <c:v>78.8</c:v>
                </c:pt>
                <c:pt idx="72">
                  <c:v>78.8</c:v>
                </c:pt>
                <c:pt idx="73">
                  <c:v>78.8</c:v>
                </c:pt>
                <c:pt idx="74">
                  <c:v>78.8</c:v>
                </c:pt>
                <c:pt idx="75">
                  <c:v>78.8</c:v>
                </c:pt>
                <c:pt idx="76">
                  <c:v>78.8</c:v>
                </c:pt>
                <c:pt idx="77">
                  <c:v>78.8</c:v>
                </c:pt>
                <c:pt idx="78">
                  <c:v>78.8</c:v>
                </c:pt>
                <c:pt idx="79">
                  <c:v>78.8</c:v>
                </c:pt>
                <c:pt idx="80">
                  <c:v>78.8</c:v>
                </c:pt>
                <c:pt idx="81">
                  <c:v>78.8</c:v>
                </c:pt>
                <c:pt idx="82">
                  <c:v>78.8</c:v>
                </c:pt>
                <c:pt idx="83">
                  <c:v>78.8</c:v>
                </c:pt>
                <c:pt idx="84">
                  <c:v>78.8</c:v>
                </c:pt>
                <c:pt idx="85">
                  <c:v>78.8</c:v>
                </c:pt>
                <c:pt idx="86">
                  <c:v>78.8</c:v>
                </c:pt>
                <c:pt idx="87">
                  <c:v>78.8</c:v>
                </c:pt>
                <c:pt idx="88">
                  <c:v>78.8</c:v>
                </c:pt>
                <c:pt idx="89">
                  <c:v>78.8</c:v>
                </c:pt>
                <c:pt idx="90">
                  <c:v>78.8</c:v>
                </c:pt>
                <c:pt idx="91">
                  <c:v>78.8</c:v>
                </c:pt>
                <c:pt idx="92">
                  <c:v>78.8</c:v>
                </c:pt>
                <c:pt idx="93">
                  <c:v>78.8</c:v>
                </c:pt>
                <c:pt idx="94">
                  <c:v>78.8</c:v>
                </c:pt>
                <c:pt idx="95">
                  <c:v>78.8</c:v>
                </c:pt>
                <c:pt idx="96">
                  <c:v>78.8</c:v>
                </c:pt>
                <c:pt idx="97">
                  <c:v>78.8</c:v>
                </c:pt>
                <c:pt idx="98">
                  <c:v>78.8</c:v>
                </c:pt>
                <c:pt idx="99">
                  <c:v>78.8</c:v>
                </c:pt>
                <c:pt idx="100">
                  <c:v>78.8</c:v>
                </c:pt>
                <c:pt idx="101">
                  <c:v>78.8</c:v>
                </c:pt>
                <c:pt idx="102">
                  <c:v>78.8</c:v>
                </c:pt>
                <c:pt idx="103">
                  <c:v>78.8</c:v>
                </c:pt>
                <c:pt idx="104">
                  <c:v>78.8</c:v>
                </c:pt>
                <c:pt idx="105">
                  <c:v>78.8</c:v>
                </c:pt>
                <c:pt idx="106">
                  <c:v>78.8</c:v>
                </c:pt>
                <c:pt idx="107">
                  <c:v>78.8</c:v>
                </c:pt>
                <c:pt idx="108">
                  <c:v>78.8</c:v>
                </c:pt>
                <c:pt idx="109">
                  <c:v>78.8</c:v>
                </c:pt>
                <c:pt idx="110">
                  <c:v>78.8</c:v>
                </c:pt>
                <c:pt idx="111">
                  <c:v>78.8</c:v>
                </c:pt>
                <c:pt idx="112">
                  <c:v>78.8</c:v>
                </c:pt>
                <c:pt idx="113">
                  <c:v>78.8</c:v>
                </c:pt>
                <c:pt idx="114">
                  <c:v>78.8</c:v>
                </c:pt>
                <c:pt idx="115">
                  <c:v>78.8</c:v>
                </c:pt>
                <c:pt idx="116">
                  <c:v>78.8</c:v>
                </c:pt>
                <c:pt idx="117">
                  <c:v>78.8</c:v>
                </c:pt>
                <c:pt idx="118">
                  <c:v>78.8</c:v>
                </c:pt>
                <c:pt idx="119">
                  <c:v>78.8</c:v>
                </c:pt>
                <c:pt idx="120">
                  <c:v>78.8</c:v>
                </c:pt>
                <c:pt idx="121">
                  <c:v>78.8</c:v>
                </c:pt>
                <c:pt idx="122">
                  <c:v>78.8</c:v>
                </c:pt>
                <c:pt idx="123">
                  <c:v>78.8</c:v>
                </c:pt>
                <c:pt idx="124">
                  <c:v>78.8</c:v>
                </c:pt>
                <c:pt idx="125">
                  <c:v>78.8</c:v>
                </c:pt>
                <c:pt idx="126">
                  <c:v>78.8</c:v>
                </c:pt>
                <c:pt idx="127">
                  <c:v>78.8</c:v>
                </c:pt>
                <c:pt idx="128">
                  <c:v>78.8</c:v>
                </c:pt>
                <c:pt idx="129">
                  <c:v>78.8</c:v>
                </c:pt>
                <c:pt idx="130">
                  <c:v>78.8</c:v>
                </c:pt>
                <c:pt idx="131">
                  <c:v>78.8</c:v>
                </c:pt>
                <c:pt idx="132">
                  <c:v>78.8</c:v>
                </c:pt>
                <c:pt idx="133">
                  <c:v>78.8</c:v>
                </c:pt>
                <c:pt idx="134">
                  <c:v>78.8</c:v>
                </c:pt>
                <c:pt idx="135">
                  <c:v>78.8</c:v>
                </c:pt>
                <c:pt idx="136">
                  <c:v>78.8</c:v>
                </c:pt>
                <c:pt idx="137">
                  <c:v>78.8</c:v>
                </c:pt>
                <c:pt idx="138">
                  <c:v>78.8</c:v>
                </c:pt>
                <c:pt idx="139">
                  <c:v>78.8</c:v>
                </c:pt>
                <c:pt idx="140">
                  <c:v>78.8</c:v>
                </c:pt>
                <c:pt idx="141">
                  <c:v>78.8</c:v>
                </c:pt>
                <c:pt idx="142">
                  <c:v>78.8</c:v>
                </c:pt>
                <c:pt idx="143">
                  <c:v>78.8</c:v>
                </c:pt>
                <c:pt idx="144">
                  <c:v>78.8</c:v>
                </c:pt>
                <c:pt idx="145">
                  <c:v>78.8</c:v>
                </c:pt>
                <c:pt idx="146">
                  <c:v>78.8</c:v>
                </c:pt>
                <c:pt idx="147">
                  <c:v>78.8</c:v>
                </c:pt>
                <c:pt idx="148">
                  <c:v>78.8</c:v>
                </c:pt>
                <c:pt idx="149">
                  <c:v>78.8</c:v>
                </c:pt>
                <c:pt idx="150">
                  <c:v>78.8</c:v>
                </c:pt>
                <c:pt idx="151">
                  <c:v>78.8</c:v>
                </c:pt>
                <c:pt idx="152">
                  <c:v>78.8</c:v>
                </c:pt>
                <c:pt idx="153">
                  <c:v>78.8</c:v>
                </c:pt>
                <c:pt idx="154">
                  <c:v>78.8</c:v>
                </c:pt>
                <c:pt idx="155">
                  <c:v>78.8</c:v>
                </c:pt>
                <c:pt idx="156">
                  <c:v>78.8</c:v>
                </c:pt>
                <c:pt idx="157">
                  <c:v>78.8</c:v>
                </c:pt>
                <c:pt idx="158">
                  <c:v>78.8</c:v>
                </c:pt>
                <c:pt idx="159">
                  <c:v>78.8</c:v>
                </c:pt>
                <c:pt idx="160">
                  <c:v>78.8</c:v>
                </c:pt>
                <c:pt idx="161">
                  <c:v>78.8</c:v>
                </c:pt>
                <c:pt idx="162">
                  <c:v>78.8</c:v>
                </c:pt>
                <c:pt idx="163">
                  <c:v>78.8</c:v>
                </c:pt>
                <c:pt idx="164">
                  <c:v>78.8</c:v>
                </c:pt>
                <c:pt idx="165">
                  <c:v>78.8</c:v>
                </c:pt>
                <c:pt idx="166">
                  <c:v>78.8</c:v>
                </c:pt>
                <c:pt idx="167">
                  <c:v>78.8</c:v>
                </c:pt>
                <c:pt idx="168">
                  <c:v>78.8</c:v>
                </c:pt>
                <c:pt idx="169">
                  <c:v>78.8</c:v>
                </c:pt>
                <c:pt idx="170">
                  <c:v>78.8</c:v>
                </c:pt>
                <c:pt idx="171">
                  <c:v>78.8</c:v>
                </c:pt>
                <c:pt idx="172">
                  <c:v>78.8</c:v>
                </c:pt>
                <c:pt idx="173">
                  <c:v>78.8</c:v>
                </c:pt>
                <c:pt idx="174">
                  <c:v>78.8</c:v>
                </c:pt>
                <c:pt idx="175">
                  <c:v>78.8</c:v>
                </c:pt>
                <c:pt idx="176">
                  <c:v>78.8</c:v>
                </c:pt>
                <c:pt idx="177">
                  <c:v>78.8</c:v>
                </c:pt>
                <c:pt idx="178">
                  <c:v>78.8</c:v>
                </c:pt>
                <c:pt idx="179">
                  <c:v>78.8</c:v>
                </c:pt>
                <c:pt idx="180">
                  <c:v>78.8</c:v>
                </c:pt>
                <c:pt idx="181">
                  <c:v>78.8</c:v>
                </c:pt>
                <c:pt idx="182">
                  <c:v>78.8</c:v>
                </c:pt>
                <c:pt idx="183">
                  <c:v>78.8</c:v>
                </c:pt>
                <c:pt idx="184">
                  <c:v>78.8</c:v>
                </c:pt>
                <c:pt idx="185">
                  <c:v>78.8</c:v>
                </c:pt>
                <c:pt idx="186">
                  <c:v>78.8</c:v>
                </c:pt>
                <c:pt idx="187">
                  <c:v>78.8</c:v>
                </c:pt>
                <c:pt idx="188">
                  <c:v>78.8</c:v>
                </c:pt>
                <c:pt idx="189">
                  <c:v>78.8</c:v>
                </c:pt>
                <c:pt idx="190">
                  <c:v>78.8</c:v>
                </c:pt>
                <c:pt idx="191">
                  <c:v>78.8</c:v>
                </c:pt>
                <c:pt idx="192">
                  <c:v>78.8</c:v>
                </c:pt>
                <c:pt idx="193">
                  <c:v>78.8</c:v>
                </c:pt>
                <c:pt idx="194">
                  <c:v>78.8</c:v>
                </c:pt>
                <c:pt idx="195">
                  <c:v>78.8</c:v>
                </c:pt>
                <c:pt idx="196">
                  <c:v>78.8</c:v>
                </c:pt>
                <c:pt idx="197">
                  <c:v>78.8</c:v>
                </c:pt>
                <c:pt idx="198">
                  <c:v>78.8</c:v>
                </c:pt>
                <c:pt idx="199">
                  <c:v>78.8</c:v>
                </c:pt>
              </c:numCache>
            </c:numRef>
          </c:val>
          <c:smooth val="0"/>
          <c:extLst>
            <c:ext xmlns:c16="http://schemas.microsoft.com/office/drawing/2014/chart" uri="{C3380CC4-5D6E-409C-BE32-E72D297353CC}">
              <c16:uniqueId val="{00000001-7F7E-4A9A-A84A-FCE239A46BC4}"/>
            </c:ext>
          </c:extLst>
        </c:ser>
        <c:ser>
          <c:idx val="2"/>
          <c:order val="2"/>
          <c:tx>
            <c:strRef>
              <c:f>formatdata!$C$1</c:f>
              <c:strCache>
                <c:ptCount val="1"/>
                <c:pt idx="0">
                  <c:v>Humidity</c:v>
                </c:pt>
              </c:strCache>
            </c:strRef>
          </c:tx>
          <c:spPr>
            <a:ln w="22225" cap="rnd">
              <a:solidFill>
                <a:schemeClr val="accent2">
                  <a:shade val="65000"/>
                </a:schemeClr>
              </a:solidFill>
              <a:round/>
            </a:ln>
            <a:effectLst/>
          </c:spPr>
          <c:marker>
            <c:symbol val="none"/>
          </c:marker>
          <c:val>
            <c:numRef>
              <c:f>formatdata!$C$2:$C$201</c:f>
              <c:numCache>
                <c:formatCode>General</c:formatCode>
                <c:ptCount val="200"/>
                <c:pt idx="0">
                  <c:v>61</c:v>
                </c:pt>
                <c:pt idx="1">
                  <c:v>61</c:v>
                </c:pt>
                <c:pt idx="2">
                  <c:v>61</c:v>
                </c:pt>
                <c:pt idx="3">
                  <c:v>61</c:v>
                </c:pt>
                <c:pt idx="4">
                  <c:v>61</c:v>
                </c:pt>
                <c:pt idx="5">
                  <c:v>61</c:v>
                </c:pt>
                <c:pt idx="6">
                  <c:v>61</c:v>
                </c:pt>
                <c:pt idx="7">
                  <c:v>61</c:v>
                </c:pt>
                <c:pt idx="8">
                  <c:v>61</c:v>
                </c:pt>
                <c:pt idx="9">
                  <c:v>61</c:v>
                </c:pt>
                <c:pt idx="10">
                  <c:v>61</c:v>
                </c:pt>
                <c:pt idx="11">
                  <c:v>61</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60</c:v>
                </c:pt>
                <c:pt idx="88">
                  <c:v>60</c:v>
                </c:pt>
                <c:pt idx="89">
                  <c:v>60</c:v>
                </c:pt>
                <c:pt idx="90">
                  <c:v>60</c:v>
                </c:pt>
                <c:pt idx="91">
                  <c:v>60</c:v>
                </c:pt>
                <c:pt idx="92">
                  <c:v>60</c:v>
                </c:pt>
                <c:pt idx="93">
                  <c:v>60</c:v>
                </c:pt>
                <c:pt idx="94">
                  <c:v>60</c:v>
                </c:pt>
                <c:pt idx="95">
                  <c:v>60</c:v>
                </c:pt>
                <c:pt idx="96">
                  <c:v>60</c:v>
                </c:pt>
                <c:pt idx="97">
                  <c:v>60</c:v>
                </c:pt>
                <c:pt idx="98">
                  <c:v>60</c:v>
                </c:pt>
                <c:pt idx="99">
                  <c:v>60</c:v>
                </c:pt>
                <c:pt idx="100">
                  <c:v>60</c:v>
                </c:pt>
                <c:pt idx="101">
                  <c:v>60</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25">
                  <c:v>60</c:v>
                </c:pt>
                <c:pt idx="126">
                  <c:v>60</c:v>
                </c:pt>
                <c:pt idx="127">
                  <c:v>60</c:v>
                </c:pt>
                <c:pt idx="128">
                  <c:v>60</c:v>
                </c:pt>
                <c:pt idx="129">
                  <c:v>60</c:v>
                </c:pt>
                <c:pt idx="130">
                  <c:v>60</c:v>
                </c:pt>
                <c:pt idx="131">
                  <c:v>60</c:v>
                </c:pt>
                <c:pt idx="132">
                  <c:v>60</c:v>
                </c:pt>
                <c:pt idx="133">
                  <c:v>60</c:v>
                </c:pt>
                <c:pt idx="134">
                  <c:v>60</c:v>
                </c:pt>
                <c:pt idx="135">
                  <c:v>60</c:v>
                </c:pt>
                <c:pt idx="136">
                  <c:v>60</c:v>
                </c:pt>
                <c:pt idx="137">
                  <c:v>60</c:v>
                </c:pt>
                <c:pt idx="138">
                  <c:v>60</c:v>
                </c:pt>
                <c:pt idx="139">
                  <c:v>60</c:v>
                </c:pt>
                <c:pt idx="140">
                  <c:v>60</c:v>
                </c:pt>
                <c:pt idx="141">
                  <c:v>60</c:v>
                </c:pt>
                <c:pt idx="142">
                  <c:v>60</c:v>
                </c:pt>
                <c:pt idx="143">
                  <c:v>60</c:v>
                </c:pt>
                <c:pt idx="144">
                  <c:v>60</c:v>
                </c:pt>
                <c:pt idx="145">
                  <c:v>60</c:v>
                </c:pt>
                <c:pt idx="146">
                  <c:v>60</c:v>
                </c:pt>
                <c:pt idx="147">
                  <c:v>60</c:v>
                </c:pt>
                <c:pt idx="148">
                  <c:v>60</c:v>
                </c:pt>
                <c:pt idx="149">
                  <c:v>60</c:v>
                </c:pt>
                <c:pt idx="150">
                  <c:v>60</c:v>
                </c:pt>
                <c:pt idx="151">
                  <c:v>60</c:v>
                </c:pt>
                <c:pt idx="152">
                  <c:v>60</c:v>
                </c:pt>
                <c:pt idx="153">
                  <c:v>60</c:v>
                </c:pt>
                <c:pt idx="154">
                  <c:v>60</c:v>
                </c:pt>
                <c:pt idx="155">
                  <c:v>60</c:v>
                </c:pt>
                <c:pt idx="156">
                  <c:v>60</c:v>
                </c:pt>
                <c:pt idx="157">
                  <c:v>60</c:v>
                </c:pt>
                <c:pt idx="158">
                  <c:v>60</c:v>
                </c:pt>
                <c:pt idx="159">
                  <c:v>60</c:v>
                </c:pt>
                <c:pt idx="160">
                  <c:v>60</c:v>
                </c:pt>
                <c:pt idx="161">
                  <c:v>60</c:v>
                </c:pt>
                <c:pt idx="162">
                  <c:v>60</c:v>
                </c:pt>
                <c:pt idx="163">
                  <c:v>60</c:v>
                </c:pt>
                <c:pt idx="164">
                  <c:v>60</c:v>
                </c:pt>
                <c:pt idx="165">
                  <c:v>60</c:v>
                </c:pt>
                <c:pt idx="166">
                  <c:v>60</c:v>
                </c:pt>
                <c:pt idx="167">
                  <c:v>60</c:v>
                </c:pt>
                <c:pt idx="168">
                  <c:v>60</c:v>
                </c:pt>
                <c:pt idx="169">
                  <c:v>60</c:v>
                </c:pt>
                <c:pt idx="170">
                  <c:v>60</c:v>
                </c:pt>
                <c:pt idx="171">
                  <c:v>60</c:v>
                </c:pt>
                <c:pt idx="172">
                  <c:v>60</c:v>
                </c:pt>
                <c:pt idx="173">
                  <c:v>60</c:v>
                </c:pt>
                <c:pt idx="174">
                  <c:v>60</c:v>
                </c:pt>
                <c:pt idx="175">
                  <c:v>60</c:v>
                </c:pt>
                <c:pt idx="176">
                  <c:v>60</c:v>
                </c:pt>
                <c:pt idx="177">
                  <c:v>60</c:v>
                </c:pt>
                <c:pt idx="178">
                  <c:v>60</c:v>
                </c:pt>
                <c:pt idx="179">
                  <c:v>60</c:v>
                </c:pt>
                <c:pt idx="180">
                  <c:v>60</c:v>
                </c:pt>
                <c:pt idx="181">
                  <c:v>60</c:v>
                </c:pt>
                <c:pt idx="182">
                  <c:v>60</c:v>
                </c:pt>
                <c:pt idx="183">
                  <c:v>60</c:v>
                </c:pt>
                <c:pt idx="184">
                  <c:v>60</c:v>
                </c:pt>
                <c:pt idx="185">
                  <c:v>60</c:v>
                </c:pt>
                <c:pt idx="186">
                  <c:v>60</c:v>
                </c:pt>
                <c:pt idx="187">
                  <c:v>60</c:v>
                </c:pt>
                <c:pt idx="188">
                  <c:v>60</c:v>
                </c:pt>
                <c:pt idx="189">
                  <c:v>60</c:v>
                </c:pt>
                <c:pt idx="190">
                  <c:v>60</c:v>
                </c:pt>
                <c:pt idx="191">
                  <c:v>60</c:v>
                </c:pt>
                <c:pt idx="192">
                  <c:v>60</c:v>
                </c:pt>
                <c:pt idx="193">
                  <c:v>60</c:v>
                </c:pt>
                <c:pt idx="194">
                  <c:v>60</c:v>
                </c:pt>
                <c:pt idx="195">
                  <c:v>60</c:v>
                </c:pt>
                <c:pt idx="196">
                  <c:v>60</c:v>
                </c:pt>
                <c:pt idx="197">
                  <c:v>60</c:v>
                </c:pt>
                <c:pt idx="198">
                  <c:v>60</c:v>
                </c:pt>
                <c:pt idx="199">
                  <c:v>60</c:v>
                </c:pt>
              </c:numCache>
            </c:numRef>
          </c:val>
          <c:smooth val="0"/>
          <c:extLst>
            <c:ext xmlns:c16="http://schemas.microsoft.com/office/drawing/2014/chart" uri="{C3380CC4-5D6E-409C-BE32-E72D297353CC}">
              <c16:uniqueId val="{00000002-7F7E-4A9A-A84A-FCE239A46BC4}"/>
            </c:ext>
          </c:extLst>
        </c:ser>
        <c:dLbls>
          <c:showLegendKey val="0"/>
          <c:showVal val="0"/>
          <c:showCatName val="0"/>
          <c:showSerName val="0"/>
          <c:showPercent val="0"/>
          <c:showBubbleSize val="0"/>
        </c:dLbls>
        <c:smooth val="0"/>
        <c:axId val="937805536"/>
        <c:axId val="1087446928"/>
      </c:lineChart>
      <c:catAx>
        <c:axId val="9378055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087446928"/>
        <c:crosses val="autoZero"/>
        <c:auto val="1"/>
        <c:lblAlgn val="ctr"/>
        <c:lblOffset val="100"/>
        <c:noMultiLvlLbl val="0"/>
      </c:catAx>
      <c:valAx>
        <c:axId val="108744692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9378055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DDC39-ECBC-4E3C-8A8C-003FE9175112}"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41F87C3D-FF8A-4F47-986E-AC1A9953A775}">
      <dgm:prSet/>
      <dgm:spPr>
        <a:solidFill>
          <a:srgbClr val="FFC000">
            <a:alpha val="90000"/>
          </a:srgbClr>
        </a:solidFill>
      </dgm:spPr>
      <dgm:t>
        <a:bodyPr/>
        <a:lstStyle/>
        <a:p>
          <a:r>
            <a:rPr lang="en-US"/>
            <a:t>The code was input into the Arduino IDE to run the IoT Temperature/Humidity Sensor.</a:t>
          </a:r>
        </a:p>
      </dgm:t>
    </dgm:pt>
    <dgm:pt modelId="{859C3304-05BE-4A92-97DF-4DC3BF2367D7}" type="parTrans" cxnId="{9D0CAB35-13C0-4B6C-AE69-6557453CC2E9}">
      <dgm:prSet/>
      <dgm:spPr/>
      <dgm:t>
        <a:bodyPr/>
        <a:lstStyle/>
        <a:p>
          <a:endParaRPr lang="en-US"/>
        </a:p>
      </dgm:t>
    </dgm:pt>
    <dgm:pt modelId="{7321B30E-2552-47AB-958A-E78653C4DE84}" type="sibTrans" cxnId="{9D0CAB35-13C0-4B6C-AE69-6557453CC2E9}">
      <dgm:prSet/>
      <dgm:spPr/>
      <dgm:t>
        <a:bodyPr/>
        <a:lstStyle/>
        <a:p>
          <a:endParaRPr lang="en-US"/>
        </a:p>
      </dgm:t>
    </dgm:pt>
    <dgm:pt modelId="{B8AA30B1-332A-409C-8A4A-94282C8D292E}">
      <dgm:prSet/>
      <dgm:spPr>
        <a:solidFill>
          <a:srgbClr val="FFC000">
            <a:alpha val="90000"/>
          </a:srgbClr>
        </a:solidFill>
      </dgm:spPr>
      <dgm:t>
        <a:bodyPr/>
        <a:lstStyle/>
        <a:p>
          <a:r>
            <a:rPr lang="en-US" dirty="0"/>
            <a:t>When the code was uploaded successfully and began to detect the temperature in Celsius, Fahrenheit, and Humidity.</a:t>
          </a:r>
        </a:p>
      </dgm:t>
    </dgm:pt>
    <dgm:pt modelId="{1E15E08E-091F-4BC2-896B-E62DF92A2F50}" type="parTrans" cxnId="{43DD3563-ABF5-4204-BAF0-D5A80D108210}">
      <dgm:prSet/>
      <dgm:spPr/>
      <dgm:t>
        <a:bodyPr/>
        <a:lstStyle/>
        <a:p>
          <a:endParaRPr lang="en-US"/>
        </a:p>
      </dgm:t>
    </dgm:pt>
    <dgm:pt modelId="{2D92E5B8-42E6-478D-8565-6C134DF002E4}" type="sibTrans" cxnId="{43DD3563-ABF5-4204-BAF0-D5A80D108210}">
      <dgm:prSet/>
      <dgm:spPr/>
      <dgm:t>
        <a:bodyPr/>
        <a:lstStyle/>
        <a:p>
          <a:endParaRPr lang="en-US"/>
        </a:p>
      </dgm:t>
    </dgm:pt>
    <dgm:pt modelId="{EF69D1E1-A35F-4F78-9A48-F1DD0EC2F9A6}">
      <dgm:prSet/>
      <dgm:spPr>
        <a:solidFill>
          <a:srgbClr val="FFC000">
            <a:alpha val="90000"/>
          </a:srgbClr>
        </a:solidFill>
      </dgm:spPr>
      <dgm:t>
        <a:bodyPr/>
        <a:lstStyle/>
        <a:p>
          <a:r>
            <a:rPr lang="en-US"/>
            <a:t>The serial monitor was opened to view the current readings of the room.</a:t>
          </a:r>
        </a:p>
      </dgm:t>
    </dgm:pt>
    <dgm:pt modelId="{B74D3B04-1F55-4039-AF76-60BC9465DE7F}" type="parTrans" cxnId="{4E9C6791-4F16-4EAC-BF3E-5B356A400013}">
      <dgm:prSet/>
      <dgm:spPr/>
      <dgm:t>
        <a:bodyPr/>
        <a:lstStyle/>
        <a:p>
          <a:endParaRPr lang="en-US"/>
        </a:p>
      </dgm:t>
    </dgm:pt>
    <dgm:pt modelId="{40033CE4-078C-47F2-87DC-3ED213B32554}" type="sibTrans" cxnId="{4E9C6791-4F16-4EAC-BF3E-5B356A400013}">
      <dgm:prSet/>
      <dgm:spPr/>
      <dgm:t>
        <a:bodyPr/>
        <a:lstStyle/>
        <a:p>
          <a:endParaRPr lang="en-US"/>
        </a:p>
      </dgm:t>
    </dgm:pt>
    <dgm:pt modelId="{646541E5-4909-4891-AADF-C684EBEEB925}" type="pres">
      <dgm:prSet presAssocID="{736DDC39-ECBC-4E3C-8A8C-003FE9175112}" presName="hierChild1" presStyleCnt="0">
        <dgm:presLayoutVars>
          <dgm:chPref val="1"/>
          <dgm:dir/>
          <dgm:animOne val="branch"/>
          <dgm:animLvl val="lvl"/>
          <dgm:resizeHandles/>
        </dgm:presLayoutVars>
      </dgm:prSet>
      <dgm:spPr/>
    </dgm:pt>
    <dgm:pt modelId="{358F7567-0506-4833-9220-6F3C752B64D0}" type="pres">
      <dgm:prSet presAssocID="{41F87C3D-FF8A-4F47-986E-AC1A9953A775}" presName="hierRoot1" presStyleCnt="0"/>
      <dgm:spPr/>
    </dgm:pt>
    <dgm:pt modelId="{9DC5A98B-4479-4D13-B827-6C60031D76C7}" type="pres">
      <dgm:prSet presAssocID="{41F87C3D-FF8A-4F47-986E-AC1A9953A775}" presName="composite" presStyleCnt="0"/>
      <dgm:spPr/>
    </dgm:pt>
    <dgm:pt modelId="{8DC13D77-68A4-4F0C-97C1-0204276C1B5D}" type="pres">
      <dgm:prSet presAssocID="{41F87C3D-FF8A-4F47-986E-AC1A9953A775}" presName="background" presStyleLbl="node0" presStyleIdx="0" presStyleCnt="3"/>
      <dgm:spPr>
        <a:solidFill>
          <a:srgbClr val="336699"/>
        </a:solidFill>
        <a:ln>
          <a:solidFill>
            <a:srgbClr val="336699"/>
          </a:solidFill>
        </a:ln>
      </dgm:spPr>
    </dgm:pt>
    <dgm:pt modelId="{B64A1DA2-B11D-4DD8-941C-C722FAB23DBB}" type="pres">
      <dgm:prSet presAssocID="{41F87C3D-FF8A-4F47-986E-AC1A9953A775}" presName="text" presStyleLbl="fgAcc0" presStyleIdx="0" presStyleCnt="3" custLinFactY="-40209" custLinFactNeighborX="0" custLinFactNeighborY="-100000">
        <dgm:presLayoutVars>
          <dgm:chPref val="3"/>
        </dgm:presLayoutVars>
      </dgm:prSet>
      <dgm:spPr/>
    </dgm:pt>
    <dgm:pt modelId="{3D906257-C69E-417E-AB3A-8EAF4539AB72}" type="pres">
      <dgm:prSet presAssocID="{41F87C3D-FF8A-4F47-986E-AC1A9953A775}" presName="hierChild2" presStyleCnt="0"/>
      <dgm:spPr/>
    </dgm:pt>
    <dgm:pt modelId="{E38AC506-F659-4D2E-9073-A80FE853D80E}" type="pres">
      <dgm:prSet presAssocID="{B8AA30B1-332A-409C-8A4A-94282C8D292E}" presName="hierRoot1" presStyleCnt="0"/>
      <dgm:spPr/>
    </dgm:pt>
    <dgm:pt modelId="{4B9DA796-BE0B-4075-884E-55939F7AC520}" type="pres">
      <dgm:prSet presAssocID="{B8AA30B1-332A-409C-8A4A-94282C8D292E}" presName="composite" presStyleCnt="0"/>
      <dgm:spPr/>
    </dgm:pt>
    <dgm:pt modelId="{39ABEE74-6DA1-4153-83B8-9D0544B42DE4}" type="pres">
      <dgm:prSet presAssocID="{B8AA30B1-332A-409C-8A4A-94282C8D292E}" presName="background" presStyleLbl="node0" presStyleIdx="1" presStyleCnt="3"/>
      <dgm:spPr>
        <a:solidFill>
          <a:srgbClr val="336699"/>
        </a:solidFill>
        <a:ln>
          <a:solidFill>
            <a:srgbClr val="336699"/>
          </a:solidFill>
        </a:ln>
      </dgm:spPr>
    </dgm:pt>
    <dgm:pt modelId="{F6702799-BC04-4FDE-A1E2-FD1484D1C1B4}" type="pres">
      <dgm:prSet presAssocID="{B8AA30B1-332A-409C-8A4A-94282C8D292E}" presName="text" presStyleLbl="fgAcc0" presStyleIdx="1" presStyleCnt="3" custLinFactNeighborX="1863" custLinFactNeighborY="-38152">
        <dgm:presLayoutVars>
          <dgm:chPref val="3"/>
        </dgm:presLayoutVars>
      </dgm:prSet>
      <dgm:spPr/>
    </dgm:pt>
    <dgm:pt modelId="{CBF39F95-F00F-41AF-BD48-29B36533B46B}" type="pres">
      <dgm:prSet presAssocID="{B8AA30B1-332A-409C-8A4A-94282C8D292E}" presName="hierChild2" presStyleCnt="0"/>
      <dgm:spPr/>
    </dgm:pt>
    <dgm:pt modelId="{323DD13A-AE0A-4739-A5CA-DDA45D649291}" type="pres">
      <dgm:prSet presAssocID="{EF69D1E1-A35F-4F78-9A48-F1DD0EC2F9A6}" presName="hierRoot1" presStyleCnt="0"/>
      <dgm:spPr/>
    </dgm:pt>
    <dgm:pt modelId="{F4CC8D8E-3E84-4798-9FF6-2718868B3D63}" type="pres">
      <dgm:prSet presAssocID="{EF69D1E1-A35F-4F78-9A48-F1DD0EC2F9A6}" presName="composite" presStyleCnt="0"/>
      <dgm:spPr/>
    </dgm:pt>
    <dgm:pt modelId="{4DD0ADFF-B48F-4E49-B381-ED9EA389A31A}" type="pres">
      <dgm:prSet presAssocID="{EF69D1E1-A35F-4F78-9A48-F1DD0EC2F9A6}" presName="background" presStyleLbl="node0" presStyleIdx="2" presStyleCnt="3"/>
      <dgm:spPr>
        <a:solidFill>
          <a:srgbClr val="336699"/>
        </a:solidFill>
        <a:ln>
          <a:solidFill>
            <a:srgbClr val="336699"/>
          </a:solidFill>
        </a:ln>
      </dgm:spPr>
    </dgm:pt>
    <dgm:pt modelId="{BE910E32-FD0F-4097-B0B3-2CA98725634B}" type="pres">
      <dgm:prSet presAssocID="{EF69D1E1-A35F-4F78-9A48-F1DD0EC2F9A6}" presName="text" presStyleLbl="fgAcc0" presStyleIdx="2" presStyleCnt="3" custLinFactNeighborX="-2219" custLinFactNeighborY="73369">
        <dgm:presLayoutVars>
          <dgm:chPref val="3"/>
        </dgm:presLayoutVars>
      </dgm:prSet>
      <dgm:spPr/>
    </dgm:pt>
    <dgm:pt modelId="{19EB74D3-792A-4AD5-BF20-DCFDDD94CB31}" type="pres">
      <dgm:prSet presAssocID="{EF69D1E1-A35F-4F78-9A48-F1DD0EC2F9A6}" presName="hierChild2" presStyleCnt="0"/>
      <dgm:spPr/>
    </dgm:pt>
  </dgm:ptLst>
  <dgm:cxnLst>
    <dgm:cxn modelId="{9D0CAB35-13C0-4B6C-AE69-6557453CC2E9}" srcId="{736DDC39-ECBC-4E3C-8A8C-003FE9175112}" destId="{41F87C3D-FF8A-4F47-986E-AC1A9953A775}" srcOrd="0" destOrd="0" parTransId="{859C3304-05BE-4A92-97DF-4DC3BF2367D7}" sibTransId="{7321B30E-2552-47AB-958A-E78653C4DE84}"/>
    <dgm:cxn modelId="{AE1B8B5F-3766-4E40-866B-01F62C3390E7}" type="presOf" srcId="{41F87C3D-FF8A-4F47-986E-AC1A9953A775}" destId="{B64A1DA2-B11D-4DD8-941C-C722FAB23DBB}" srcOrd="0" destOrd="0" presId="urn:microsoft.com/office/officeart/2005/8/layout/hierarchy1"/>
    <dgm:cxn modelId="{43DD3563-ABF5-4204-BAF0-D5A80D108210}" srcId="{736DDC39-ECBC-4E3C-8A8C-003FE9175112}" destId="{B8AA30B1-332A-409C-8A4A-94282C8D292E}" srcOrd="1" destOrd="0" parTransId="{1E15E08E-091F-4BC2-896B-E62DF92A2F50}" sibTransId="{2D92E5B8-42E6-478D-8565-6C134DF002E4}"/>
    <dgm:cxn modelId="{6F4B6E76-FEEF-4579-BA19-9E982ED158E9}" type="presOf" srcId="{736DDC39-ECBC-4E3C-8A8C-003FE9175112}" destId="{646541E5-4909-4891-AADF-C684EBEEB925}" srcOrd="0" destOrd="0" presId="urn:microsoft.com/office/officeart/2005/8/layout/hierarchy1"/>
    <dgm:cxn modelId="{4E9C6791-4F16-4EAC-BF3E-5B356A400013}" srcId="{736DDC39-ECBC-4E3C-8A8C-003FE9175112}" destId="{EF69D1E1-A35F-4F78-9A48-F1DD0EC2F9A6}" srcOrd="2" destOrd="0" parTransId="{B74D3B04-1F55-4039-AF76-60BC9465DE7F}" sibTransId="{40033CE4-078C-47F2-87DC-3ED213B32554}"/>
    <dgm:cxn modelId="{E9DC02E1-4862-4D3A-940A-A4EE791DEB92}" type="presOf" srcId="{B8AA30B1-332A-409C-8A4A-94282C8D292E}" destId="{F6702799-BC04-4FDE-A1E2-FD1484D1C1B4}" srcOrd="0" destOrd="0" presId="urn:microsoft.com/office/officeart/2005/8/layout/hierarchy1"/>
    <dgm:cxn modelId="{231058F9-B3FE-47A0-872B-C6C8A6FDE626}" type="presOf" srcId="{EF69D1E1-A35F-4F78-9A48-F1DD0EC2F9A6}" destId="{BE910E32-FD0F-4097-B0B3-2CA98725634B}" srcOrd="0" destOrd="0" presId="urn:microsoft.com/office/officeart/2005/8/layout/hierarchy1"/>
    <dgm:cxn modelId="{7CF886B9-B459-477E-BFEC-71F0507BBB0B}" type="presParOf" srcId="{646541E5-4909-4891-AADF-C684EBEEB925}" destId="{358F7567-0506-4833-9220-6F3C752B64D0}" srcOrd="0" destOrd="0" presId="urn:microsoft.com/office/officeart/2005/8/layout/hierarchy1"/>
    <dgm:cxn modelId="{22B8AD44-3449-4FB2-B287-D888589B7C05}" type="presParOf" srcId="{358F7567-0506-4833-9220-6F3C752B64D0}" destId="{9DC5A98B-4479-4D13-B827-6C60031D76C7}" srcOrd="0" destOrd="0" presId="urn:microsoft.com/office/officeart/2005/8/layout/hierarchy1"/>
    <dgm:cxn modelId="{EF4FEFEA-E5CE-42EB-A706-B8A3BC01797C}" type="presParOf" srcId="{9DC5A98B-4479-4D13-B827-6C60031D76C7}" destId="{8DC13D77-68A4-4F0C-97C1-0204276C1B5D}" srcOrd="0" destOrd="0" presId="urn:microsoft.com/office/officeart/2005/8/layout/hierarchy1"/>
    <dgm:cxn modelId="{031E9EC0-1A11-439B-BAF5-82A0B61E387A}" type="presParOf" srcId="{9DC5A98B-4479-4D13-B827-6C60031D76C7}" destId="{B64A1DA2-B11D-4DD8-941C-C722FAB23DBB}" srcOrd="1" destOrd="0" presId="urn:microsoft.com/office/officeart/2005/8/layout/hierarchy1"/>
    <dgm:cxn modelId="{D04029C1-2B82-4A7D-98A3-AD6D1434ACBE}" type="presParOf" srcId="{358F7567-0506-4833-9220-6F3C752B64D0}" destId="{3D906257-C69E-417E-AB3A-8EAF4539AB72}" srcOrd="1" destOrd="0" presId="urn:microsoft.com/office/officeart/2005/8/layout/hierarchy1"/>
    <dgm:cxn modelId="{466BC4F4-3522-4F28-B384-4572A653E2CD}" type="presParOf" srcId="{646541E5-4909-4891-AADF-C684EBEEB925}" destId="{E38AC506-F659-4D2E-9073-A80FE853D80E}" srcOrd="1" destOrd="0" presId="urn:microsoft.com/office/officeart/2005/8/layout/hierarchy1"/>
    <dgm:cxn modelId="{F0F39FF6-9A5E-4643-8E1A-A35BD51D3D4F}" type="presParOf" srcId="{E38AC506-F659-4D2E-9073-A80FE853D80E}" destId="{4B9DA796-BE0B-4075-884E-55939F7AC520}" srcOrd="0" destOrd="0" presId="urn:microsoft.com/office/officeart/2005/8/layout/hierarchy1"/>
    <dgm:cxn modelId="{9BC6232E-8FD8-4214-82B9-C04C9AFC0469}" type="presParOf" srcId="{4B9DA796-BE0B-4075-884E-55939F7AC520}" destId="{39ABEE74-6DA1-4153-83B8-9D0544B42DE4}" srcOrd="0" destOrd="0" presId="urn:microsoft.com/office/officeart/2005/8/layout/hierarchy1"/>
    <dgm:cxn modelId="{05447FFA-A449-4D16-B766-2965BEF17B07}" type="presParOf" srcId="{4B9DA796-BE0B-4075-884E-55939F7AC520}" destId="{F6702799-BC04-4FDE-A1E2-FD1484D1C1B4}" srcOrd="1" destOrd="0" presId="urn:microsoft.com/office/officeart/2005/8/layout/hierarchy1"/>
    <dgm:cxn modelId="{6B801DA6-6029-4967-8D91-40FFF326745E}" type="presParOf" srcId="{E38AC506-F659-4D2E-9073-A80FE853D80E}" destId="{CBF39F95-F00F-41AF-BD48-29B36533B46B}" srcOrd="1" destOrd="0" presId="urn:microsoft.com/office/officeart/2005/8/layout/hierarchy1"/>
    <dgm:cxn modelId="{E390499E-B262-46B6-9811-9F558DB33502}" type="presParOf" srcId="{646541E5-4909-4891-AADF-C684EBEEB925}" destId="{323DD13A-AE0A-4739-A5CA-DDA45D649291}" srcOrd="2" destOrd="0" presId="urn:microsoft.com/office/officeart/2005/8/layout/hierarchy1"/>
    <dgm:cxn modelId="{73F018E9-0FFC-4D54-84AE-B772FC47477D}" type="presParOf" srcId="{323DD13A-AE0A-4739-A5CA-DDA45D649291}" destId="{F4CC8D8E-3E84-4798-9FF6-2718868B3D63}" srcOrd="0" destOrd="0" presId="urn:microsoft.com/office/officeart/2005/8/layout/hierarchy1"/>
    <dgm:cxn modelId="{AA41D3D9-4B98-40CF-83EC-955789BD4034}" type="presParOf" srcId="{F4CC8D8E-3E84-4798-9FF6-2718868B3D63}" destId="{4DD0ADFF-B48F-4E49-B381-ED9EA389A31A}" srcOrd="0" destOrd="0" presId="urn:microsoft.com/office/officeart/2005/8/layout/hierarchy1"/>
    <dgm:cxn modelId="{F3DAB87B-06FB-460A-96F4-DE381D0D3F9A}" type="presParOf" srcId="{F4CC8D8E-3E84-4798-9FF6-2718868B3D63}" destId="{BE910E32-FD0F-4097-B0B3-2CA98725634B}" srcOrd="1" destOrd="0" presId="urn:microsoft.com/office/officeart/2005/8/layout/hierarchy1"/>
    <dgm:cxn modelId="{0071B2E2-E724-4AAF-8699-F0E129C0F3AF}" type="presParOf" srcId="{323DD13A-AE0A-4739-A5CA-DDA45D649291}" destId="{19EB74D3-792A-4AD5-BF20-DCFDDD94CB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13D77-68A4-4F0C-97C1-0204276C1B5D}">
      <dsp:nvSpPr>
        <dsp:cNvPr id="0" name=""/>
        <dsp:cNvSpPr/>
      </dsp:nvSpPr>
      <dsp:spPr>
        <a:xfrm>
          <a:off x="0" y="143875"/>
          <a:ext cx="1760659" cy="1118018"/>
        </a:xfrm>
        <a:prstGeom prst="roundRect">
          <a:avLst>
            <a:gd name="adj" fmla="val 10000"/>
          </a:avLst>
        </a:prstGeom>
        <a:solidFill>
          <a:srgbClr val="336699"/>
        </a:solidFill>
        <a:ln w="19050" cap="flat" cmpd="sng" algn="ctr">
          <a:solidFill>
            <a:srgbClr val="336699"/>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64A1DA2-B11D-4DD8-941C-C722FAB23DBB}">
      <dsp:nvSpPr>
        <dsp:cNvPr id="0" name=""/>
        <dsp:cNvSpPr/>
      </dsp:nvSpPr>
      <dsp:spPr>
        <a:xfrm>
          <a:off x="195628" y="329722"/>
          <a:ext cx="1760659" cy="1118018"/>
        </a:xfrm>
        <a:prstGeom prst="roundRect">
          <a:avLst>
            <a:gd name="adj" fmla="val 10000"/>
          </a:avLst>
        </a:prstGeom>
        <a:solidFill>
          <a:srgbClr val="FFC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code was input into the Arduino IDE to run the IoT Temperature/Humidity Sensor.</a:t>
          </a:r>
        </a:p>
      </dsp:txBody>
      <dsp:txXfrm>
        <a:off x="228374" y="362468"/>
        <a:ext cx="1695167" cy="1052526"/>
      </dsp:txXfrm>
    </dsp:sp>
    <dsp:sp modelId="{39ABEE74-6DA1-4153-83B8-9D0544B42DE4}">
      <dsp:nvSpPr>
        <dsp:cNvPr id="0" name=""/>
        <dsp:cNvSpPr/>
      </dsp:nvSpPr>
      <dsp:spPr>
        <a:xfrm>
          <a:off x="2184718" y="1284891"/>
          <a:ext cx="1760659" cy="1118018"/>
        </a:xfrm>
        <a:prstGeom prst="roundRect">
          <a:avLst>
            <a:gd name="adj" fmla="val 10000"/>
          </a:avLst>
        </a:prstGeom>
        <a:solidFill>
          <a:srgbClr val="336699"/>
        </a:solidFill>
        <a:ln w="19050" cap="flat" cmpd="sng" algn="ctr">
          <a:solidFill>
            <a:srgbClr val="336699"/>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6702799-BC04-4FDE-A1E2-FD1484D1C1B4}">
      <dsp:nvSpPr>
        <dsp:cNvPr id="0" name=""/>
        <dsp:cNvSpPr/>
      </dsp:nvSpPr>
      <dsp:spPr>
        <a:xfrm>
          <a:off x="2380347" y="1470739"/>
          <a:ext cx="1760659" cy="1118018"/>
        </a:xfrm>
        <a:prstGeom prst="roundRect">
          <a:avLst>
            <a:gd name="adj" fmla="val 10000"/>
          </a:avLst>
        </a:prstGeom>
        <a:solidFill>
          <a:srgbClr val="FFC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When the code was uploaded successfully and began to detect the temperature in Celsius, Fahrenheit, and Humidity.</a:t>
          </a:r>
        </a:p>
      </dsp:txBody>
      <dsp:txXfrm>
        <a:off x="2413093" y="1503485"/>
        <a:ext cx="1695167" cy="1052526"/>
      </dsp:txXfrm>
    </dsp:sp>
    <dsp:sp modelId="{4DD0ADFF-B48F-4E49-B381-ED9EA389A31A}">
      <dsp:nvSpPr>
        <dsp:cNvPr id="0" name=""/>
        <dsp:cNvSpPr/>
      </dsp:nvSpPr>
      <dsp:spPr>
        <a:xfrm>
          <a:off x="4264765" y="2531717"/>
          <a:ext cx="1760659" cy="1118018"/>
        </a:xfrm>
        <a:prstGeom prst="roundRect">
          <a:avLst>
            <a:gd name="adj" fmla="val 10000"/>
          </a:avLst>
        </a:prstGeom>
        <a:solidFill>
          <a:srgbClr val="336699"/>
        </a:solidFill>
        <a:ln w="19050" cap="flat" cmpd="sng" algn="ctr">
          <a:solidFill>
            <a:srgbClr val="336699"/>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E910E32-FD0F-4097-B0B3-2CA98725634B}">
      <dsp:nvSpPr>
        <dsp:cNvPr id="0" name=""/>
        <dsp:cNvSpPr/>
      </dsp:nvSpPr>
      <dsp:spPr>
        <a:xfrm>
          <a:off x="4460394" y="2717565"/>
          <a:ext cx="1760659" cy="1118018"/>
        </a:xfrm>
        <a:prstGeom prst="roundRect">
          <a:avLst>
            <a:gd name="adj" fmla="val 10000"/>
          </a:avLst>
        </a:prstGeom>
        <a:solidFill>
          <a:srgbClr val="FFC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serial monitor was opened to view the current readings of the room.</a:t>
          </a:r>
        </a:p>
      </dsp:txBody>
      <dsp:txXfrm>
        <a:off x="4493140" y="2750311"/>
        <a:ext cx="1695167" cy="10525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C4F6-AC40-4173-B378-FC30A99A82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45C564-EFE2-485D-BC90-1D104F23D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06E82-AA68-4ECC-A2BF-6E308CE1E86C}"/>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5" name="Footer Placeholder 4">
            <a:extLst>
              <a:ext uri="{FF2B5EF4-FFF2-40B4-BE49-F238E27FC236}">
                <a16:creationId xmlns:a16="http://schemas.microsoft.com/office/drawing/2014/main" id="{5F14799C-5E71-4012-B1A3-FCED9098D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8A820-CFEF-4201-A732-FE6EF3B81F37}"/>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32221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0039-6891-45A1-869A-84C40616CD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68E2CF-0132-44A6-8577-A440CB9D20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057A4-07EB-497B-B604-17960F0E5610}"/>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5" name="Footer Placeholder 4">
            <a:extLst>
              <a:ext uri="{FF2B5EF4-FFF2-40B4-BE49-F238E27FC236}">
                <a16:creationId xmlns:a16="http://schemas.microsoft.com/office/drawing/2014/main" id="{0C65B9C2-2832-49E6-9136-14C642E1C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76627-BFAD-4788-BB60-EA14220B1172}"/>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14225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2D7E4-BF0D-488F-B708-F0E90F7F34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5082B-36D0-4EF6-A94C-AD6085948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50B37-1879-4BE2-BB50-81A25F4E904B}"/>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5" name="Footer Placeholder 4">
            <a:extLst>
              <a:ext uri="{FF2B5EF4-FFF2-40B4-BE49-F238E27FC236}">
                <a16:creationId xmlns:a16="http://schemas.microsoft.com/office/drawing/2014/main" id="{5A22253D-F141-4696-A2D1-F435B31D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ACEF1-AC6E-413C-90FA-CF92A6F3AD2A}"/>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42995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D5C2-7A57-4D94-869D-D37C606D7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537DF-767F-44B5-B350-393AB6A45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3FBF6-0239-4F38-98D8-FEF7AFD0CE9B}"/>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5" name="Footer Placeholder 4">
            <a:extLst>
              <a:ext uri="{FF2B5EF4-FFF2-40B4-BE49-F238E27FC236}">
                <a16:creationId xmlns:a16="http://schemas.microsoft.com/office/drawing/2014/main" id="{8499F8B3-A7DE-4EE4-947A-78C474F2F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B8E0F-A476-45A5-A84B-C5742F157070}"/>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278475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EE02-7604-4048-AD4B-F103D66B8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66225E-6A9F-4FA9-A45F-06A5FEAB5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70E75C-0502-4721-B3A7-18F86BC3EE9C}"/>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5" name="Footer Placeholder 4">
            <a:extLst>
              <a:ext uri="{FF2B5EF4-FFF2-40B4-BE49-F238E27FC236}">
                <a16:creationId xmlns:a16="http://schemas.microsoft.com/office/drawing/2014/main" id="{F9BD264B-0519-4CA3-A979-B2BABAC65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E3291-3FB9-45F4-9A52-0652C53CBFB8}"/>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5427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2810-F16F-42CE-95CA-12F640FD9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13C4B-CACA-4C4D-9D6C-208875756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3F6FA5-1DF3-463D-8CCC-8CBA28F6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192AAD-D64E-43B2-B09A-4CB812A41F7C}"/>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6" name="Footer Placeholder 5">
            <a:extLst>
              <a:ext uri="{FF2B5EF4-FFF2-40B4-BE49-F238E27FC236}">
                <a16:creationId xmlns:a16="http://schemas.microsoft.com/office/drawing/2014/main" id="{B260C260-E181-41E1-A12C-F5F1F34D9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F2551-AA15-465B-89A0-D0E3953F9747}"/>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379518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E44E-4EC4-49D4-9E73-0E835B9B4A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525AB-4CF4-4106-B6ED-4320B8A81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4BCF3-993A-4E07-B6EF-664D749E7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FED70-4B40-4CE5-BC26-8D76C718B1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8D420-9D4D-43FC-8024-69FE99A378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A1F1F4-00BA-4E91-A92A-65D28641866C}"/>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8" name="Footer Placeholder 7">
            <a:extLst>
              <a:ext uri="{FF2B5EF4-FFF2-40B4-BE49-F238E27FC236}">
                <a16:creationId xmlns:a16="http://schemas.microsoft.com/office/drawing/2014/main" id="{8BF1E6D9-4DCC-4BFA-B4ED-ABE6947AD7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63E6E9-5EBF-4A58-ACB2-84ACA6789335}"/>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264334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E42D-6C22-40C8-909F-B80FEF663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A9395D-3AD4-4F0A-A6D2-CC808270FC80}"/>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4" name="Footer Placeholder 3">
            <a:extLst>
              <a:ext uri="{FF2B5EF4-FFF2-40B4-BE49-F238E27FC236}">
                <a16:creationId xmlns:a16="http://schemas.microsoft.com/office/drawing/2014/main" id="{E1A44C3E-1947-4A3A-99D8-1F7BB47A50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48D64A-5DA7-4E7E-BD12-2F26EE50063D}"/>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309608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ADD31-07D4-4CCE-B19F-6628A9414DC1}"/>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3" name="Footer Placeholder 2">
            <a:extLst>
              <a:ext uri="{FF2B5EF4-FFF2-40B4-BE49-F238E27FC236}">
                <a16:creationId xmlns:a16="http://schemas.microsoft.com/office/drawing/2014/main" id="{2305CB87-FA7B-4FB6-A9AA-4ABEA3E906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344E77-5EA4-4A6F-AA2E-D040ACCDFAFE}"/>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123997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E182-88DF-404F-904B-096FAB545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E2E37-0AF7-41B5-8D4C-309428E03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7E49A-6FD4-47E2-ABD3-116F2C563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4439A-C516-49D9-9FF1-D876ED8B70C0}"/>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6" name="Footer Placeholder 5">
            <a:extLst>
              <a:ext uri="{FF2B5EF4-FFF2-40B4-BE49-F238E27FC236}">
                <a16:creationId xmlns:a16="http://schemas.microsoft.com/office/drawing/2014/main" id="{61608656-B3DB-4AA1-BE55-89E8F2F8F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6DD82-9F6F-493B-8B82-842902C3AD67}"/>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406882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F248-3F8A-4DD3-92AF-225FBB5EB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2F182F-97A3-4022-9C06-86E86A924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F7C08A-76FE-480D-90D3-31616ABA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ED7AE-9FA4-484F-9BD3-4682B2D4E27B}"/>
              </a:ext>
            </a:extLst>
          </p:cNvPr>
          <p:cNvSpPr>
            <a:spLocks noGrp="1"/>
          </p:cNvSpPr>
          <p:nvPr>
            <p:ph type="dt" sz="half" idx="10"/>
          </p:nvPr>
        </p:nvSpPr>
        <p:spPr/>
        <p:txBody>
          <a:bodyPr/>
          <a:lstStyle/>
          <a:p>
            <a:fld id="{9388E974-CA6F-42DC-98EA-141D1A9BE87F}" type="datetimeFigureOut">
              <a:rPr lang="en-US" smtClean="0"/>
              <a:t>2/26/2020</a:t>
            </a:fld>
            <a:endParaRPr lang="en-US"/>
          </a:p>
        </p:txBody>
      </p:sp>
      <p:sp>
        <p:nvSpPr>
          <p:cNvPr id="6" name="Footer Placeholder 5">
            <a:extLst>
              <a:ext uri="{FF2B5EF4-FFF2-40B4-BE49-F238E27FC236}">
                <a16:creationId xmlns:a16="http://schemas.microsoft.com/office/drawing/2014/main" id="{9F24114A-B59F-4339-BD5C-324E3968F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288B0-8807-44EE-93F5-9244B295E10C}"/>
              </a:ext>
            </a:extLst>
          </p:cNvPr>
          <p:cNvSpPr>
            <a:spLocks noGrp="1"/>
          </p:cNvSpPr>
          <p:nvPr>
            <p:ph type="sldNum" sz="quarter" idx="12"/>
          </p:nvPr>
        </p:nvSpPr>
        <p:spPr/>
        <p:txBody>
          <a:bodyPr/>
          <a:lstStyle/>
          <a:p>
            <a:fld id="{C09B412A-663F-4014-93E3-F1D1F60869D3}" type="slidenum">
              <a:rPr lang="en-US" smtClean="0"/>
              <a:t>‹#›</a:t>
            </a:fld>
            <a:endParaRPr lang="en-US"/>
          </a:p>
        </p:txBody>
      </p:sp>
    </p:spTree>
    <p:extLst>
      <p:ext uri="{BB962C8B-B14F-4D97-AF65-F5344CB8AC3E}">
        <p14:creationId xmlns:p14="http://schemas.microsoft.com/office/powerpoint/2010/main" val="28201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AED0C-9082-488C-B0FC-44474FEA7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5FE7D1-7CAD-43DB-9B0C-02E432182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6E983-C751-4DBB-B30C-A59344F91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8E974-CA6F-42DC-98EA-141D1A9BE87F}" type="datetimeFigureOut">
              <a:rPr lang="en-US" smtClean="0"/>
              <a:t>2/26/2020</a:t>
            </a:fld>
            <a:endParaRPr lang="en-US"/>
          </a:p>
        </p:txBody>
      </p:sp>
      <p:sp>
        <p:nvSpPr>
          <p:cNvPr id="5" name="Footer Placeholder 4">
            <a:extLst>
              <a:ext uri="{FF2B5EF4-FFF2-40B4-BE49-F238E27FC236}">
                <a16:creationId xmlns:a16="http://schemas.microsoft.com/office/drawing/2014/main" id="{D4D72F43-2927-4A14-9BEE-551E665C5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4A7CB-2E33-4798-BCF4-2C00C8850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B412A-663F-4014-93E3-F1D1F60869D3}" type="slidenum">
              <a:rPr lang="en-US" smtClean="0"/>
              <a:t>‹#›</a:t>
            </a:fld>
            <a:endParaRPr lang="en-US"/>
          </a:p>
        </p:txBody>
      </p:sp>
    </p:spTree>
    <p:extLst>
      <p:ext uri="{BB962C8B-B14F-4D97-AF65-F5344CB8AC3E}">
        <p14:creationId xmlns:p14="http://schemas.microsoft.com/office/powerpoint/2010/main" val="33137285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2776538"/>
            <a:ext cx="9144000" cy="1381188"/>
          </a:xfrm>
        </p:spPr>
        <p:txBody>
          <a:bodyPr anchor="ctr">
            <a:normAutofit/>
          </a:bodyPr>
          <a:lstStyle/>
          <a:p>
            <a:r>
              <a:rPr lang="en-US" sz="4500" b="1" dirty="0">
                <a:solidFill>
                  <a:srgbClr val="6D737C"/>
                </a:solidFill>
                <a:latin typeface="+mn-lt"/>
              </a:rPr>
              <a:t>CEIS110</a:t>
            </a:r>
            <a:br>
              <a:rPr lang="en-US" sz="4500" b="1" dirty="0">
                <a:solidFill>
                  <a:srgbClr val="6D737C"/>
                </a:solidFill>
                <a:latin typeface="+mn-lt"/>
              </a:rPr>
            </a:br>
            <a:r>
              <a:rPr lang="en-US" sz="4500" b="1" dirty="0">
                <a:solidFill>
                  <a:srgbClr val="6D737C"/>
                </a:solidFill>
                <a:latin typeface="+mn-lt"/>
              </a:rPr>
              <a:t>IoT Temperature/Humidity Sensor</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4495800"/>
            <a:ext cx="9144000" cy="762000"/>
          </a:xfrm>
        </p:spPr>
        <p:txBody>
          <a:bodyPr>
            <a:normAutofit/>
          </a:bodyPr>
          <a:lstStyle/>
          <a:p>
            <a:r>
              <a:rPr lang="en-US" sz="2500" b="1" dirty="0">
                <a:solidFill>
                  <a:srgbClr val="FFC000"/>
                </a:solidFill>
                <a:latin typeface="+mj-lt"/>
              </a:rPr>
              <a:t>Final Project</a:t>
            </a:r>
          </a:p>
        </p:txBody>
      </p:sp>
      <p:sp>
        <p:nvSpPr>
          <p:cNvPr id="4" name="Rectangle 3">
            <a:extLst>
              <a:ext uri="{FF2B5EF4-FFF2-40B4-BE49-F238E27FC236}">
                <a16:creationId xmlns:a16="http://schemas.microsoft.com/office/drawing/2014/main" id="{ABDBD9B2-3613-45DA-8EA0-319DC43F79F3}"/>
              </a:ext>
            </a:extLst>
          </p:cNvPr>
          <p:cNvSpPr/>
          <p:nvPr/>
        </p:nvSpPr>
        <p:spPr>
          <a:xfrm>
            <a:off x="0" y="5620988"/>
            <a:ext cx="3165348" cy="1477328"/>
          </a:xfrm>
          <a:prstGeom prst="rect">
            <a:avLst/>
          </a:prstGeom>
        </p:spPr>
        <p:txBody>
          <a:bodyPr wrap="square">
            <a:spAutoFit/>
          </a:bodyPr>
          <a:lstStyle/>
          <a:p>
            <a:r>
              <a:rPr lang="en-US" dirty="0">
                <a:latin typeface="+mj-lt"/>
                <a:cs typeface="Arial" panose="020B0604020202020204" pitchFamily="34" charset="0"/>
              </a:rPr>
              <a:t>Kimberly Hernandez</a:t>
            </a:r>
          </a:p>
          <a:p>
            <a:r>
              <a:rPr lang="en-US" dirty="0">
                <a:latin typeface="+mj-lt"/>
                <a:cs typeface="Arial" panose="020B0604020202020204" pitchFamily="34" charset="0"/>
              </a:rPr>
              <a:t>DeVry University CEIS 110</a:t>
            </a:r>
          </a:p>
          <a:p>
            <a:r>
              <a:rPr lang="en-US" dirty="0">
                <a:latin typeface="+mj-lt"/>
                <a:cs typeface="Arial" panose="020B0604020202020204" pitchFamily="34" charset="0"/>
              </a:rPr>
              <a:t>02/21/20</a:t>
            </a:r>
          </a:p>
          <a:p>
            <a:r>
              <a:rPr lang="en-US" dirty="0">
                <a:latin typeface="+mj-lt"/>
                <a:cs typeface="Arial" panose="020B0604020202020204" pitchFamily="34" charset="0"/>
              </a:rPr>
              <a:t>Genevieve </a:t>
            </a:r>
            <a:r>
              <a:rPr lang="en-US" dirty="0" err="1">
                <a:latin typeface="+mj-lt"/>
                <a:cs typeface="Arial" panose="020B0604020202020204" pitchFamily="34" charset="0"/>
              </a:rPr>
              <a:t>Sapijaszko</a:t>
            </a:r>
            <a:endParaRPr lang="en-US" dirty="0">
              <a:latin typeface="+mj-lt"/>
              <a:cs typeface="Arial" panose="020B0604020202020204" pitchFamily="34" charset="0"/>
            </a:endParaRPr>
          </a:p>
          <a:p>
            <a:endParaRPr lang="en-US" dirty="0">
              <a:latin typeface="Abadi" panose="020B0604020104020204" pitchFamily="34" charset="0"/>
              <a:cs typeface="Aparajita" panose="020B0502040204020203" pitchFamily="18" charset="0"/>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00450" y="1003955"/>
            <a:ext cx="3058621" cy="1457002"/>
          </a:xfrm>
        </p:spPr>
        <p:txBody>
          <a:bodyPr vert="horz" lIns="91440" tIns="45720" rIns="91440" bIns="45720" rtlCol="0" anchor="b">
            <a:normAutofit/>
          </a:bodyPr>
          <a:lstStyle/>
          <a:p>
            <a:pPr algn="ctr"/>
            <a:r>
              <a:rPr lang="en-US" sz="4000" b="1" dirty="0"/>
              <a:t>Circuit (Picture)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00450" y="3067026"/>
            <a:ext cx="3058623" cy="3272324"/>
          </a:xfrm>
        </p:spPr>
        <p:txBody>
          <a:bodyPr vert="horz" lIns="91440" tIns="45720" rIns="91440" bIns="45720" rtlCol="0" anchor="t">
            <a:normAutofit/>
          </a:bodyPr>
          <a:lstStyle/>
          <a:p>
            <a:pPr indent="-228600" algn="ctr">
              <a:buFont typeface="Arial" panose="020B0604020202020204" pitchFamily="34" charset="0"/>
              <a:buChar char="•"/>
            </a:pPr>
            <a:r>
              <a:rPr lang="en-US" sz="2000" dirty="0"/>
              <a:t>Arduino Mega board</a:t>
            </a:r>
          </a:p>
          <a:p>
            <a:pPr indent="-228600" algn="ctr">
              <a:buFont typeface="Arial" panose="020B0604020202020204" pitchFamily="34" charset="0"/>
              <a:buChar char="•"/>
            </a:pPr>
            <a:r>
              <a:rPr lang="en-US" sz="2000" dirty="0"/>
              <a:t>Breadboard</a:t>
            </a:r>
          </a:p>
          <a:p>
            <a:pPr indent="-228600" algn="ctr">
              <a:buFont typeface="Arial" panose="020B0604020202020204" pitchFamily="34" charset="0"/>
              <a:buChar char="•"/>
            </a:pPr>
            <a:r>
              <a:rPr lang="en-US" sz="2000" dirty="0"/>
              <a:t>Wires</a:t>
            </a:r>
          </a:p>
          <a:p>
            <a:pPr indent="-228600" algn="ctr">
              <a:buFont typeface="Arial" panose="020B0604020202020204" pitchFamily="34" charset="0"/>
              <a:buChar char="•"/>
            </a:pPr>
            <a:r>
              <a:rPr lang="en-US" sz="2000" dirty="0"/>
              <a:t>DHT11 Temperature and Humidity sensor</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10" name="Picture 9" descr="A circuit board&#10;&#10;Description automatically generated">
            <a:extLst>
              <a:ext uri="{FF2B5EF4-FFF2-40B4-BE49-F238E27FC236}">
                <a16:creationId xmlns:a16="http://schemas.microsoft.com/office/drawing/2014/main" id="{2CB8A1FA-E879-44AB-866C-14C759474DCE}"/>
              </a:ext>
            </a:extLst>
          </p:cNvPr>
          <p:cNvPicPr>
            <a:picLocks noChangeAspect="1"/>
          </p:cNvPicPr>
          <p:nvPr/>
        </p:nvPicPr>
        <p:blipFill rotWithShape="1">
          <a:blip r:embed="rId2">
            <a:extLst>
              <a:ext uri="{28A0092B-C50C-407E-A947-70E740481C1C}">
                <a14:useLocalDpi xmlns:a14="http://schemas.microsoft.com/office/drawing/2010/main" val="0"/>
              </a:ext>
            </a:extLst>
          </a:blip>
          <a:srcRect l="7614" r="9763"/>
          <a:stretch/>
        </p:blipFill>
        <p:spPr>
          <a:xfrm>
            <a:off x="4636963" y="10"/>
            <a:ext cx="7555037" cy="6857990"/>
          </a:xfrm>
          <a:prstGeom prst="rect">
            <a:avLst/>
          </a:prstGeom>
        </p:spPr>
      </p:pic>
    </p:spTree>
    <p:extLst>
      <p:ext uri="{BB962C8B-B14F-4D97-AF65-F5344CB8AC3E}">
        <p14:creationId xmlns:p14="http://schemas.microsoft.com/office/powerpoint/2010/main" val="107209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418F-FCA7-4661-BE7E-35304C444301}"/>
              </a:ext>
            </a:extLst>
          </p:cNvPr>
          <p:cNvSpPr>
            <a:spLocks noGrp="1"/>
          </p:cNvSpPr>
          <p:nvPr>
            <p:ph type="title"/>
          </p:nvPr>
        </p:nvSpPr>
        <p:spPr>
          <a:xfrm>
            <a:off x="620794" y="122829"/>
            <a:ext cx="5983206" cy="1676603"/>
          </a:xfrm>
        </p:spPr>
        <p:txBody>
          <a:bodyPr>
            <a:normAutofit/>
          </a:bodyPr>
          <a:lstStyle/>
          <a:p>
            <a:pPr algn="ctr"/>
            <a:r>
              <a:rPr lang="en-US" sz="3700" b="1" dirty="0"/>
              <a:t>The Temperate/Humidity Sensor Code</a:t>
            </a:r>
          </a:p>
        </p:txBody>
      </p:sp>
      <p:graphicFrame>
        <p:nvGraphicFramePr>
          <p:cNvPr id="13" name="Content Placeholder 2">
            <a:extLst>
              <a:ext uri="{FF2B5EF4-FFF2-40B4-BE49-F238E27FC236}">
                <a16:creationId xmlns:a16="http://schemas.microsoft.com/office/drawing/2014/main" id="{5D7A7C16-3DF5-4CA4-9EEA-5EEE6F2BAEBF}"/>
              </a:ext>
            </a:extLst>
          </p:cNvPr>
          <p:cNvGraphicFramePr>
            <a:graphicFrameLocks noGrp="1"/>
          </p:cNvGraphicFramePr>
          <p:nvPr>
            <p:ph idx="1"/>
            <p:extLst>
              <p:ext uri="{D42A27DB-BD31-4B8C-83A1-F6EECF244321}">
                <p14:modId xmlns:p14="http://schemas.microsoft.com/office/powerpoint/2010/main" val="2753335220"/>
              </p:ext>
            </p:extLst>
          </p:nvPr>
        </p:nvGraphicFramePr>
        <p:xfrm>
          <a:off x="450165" y="1688122"/>
          <a:ext cx="6260123" cy="472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C0C333F6-C644-4558-A208-E15429101609}"/>
              </a:ext>
            </a:extLst>
          </p:cNvPr>
          <p:cNvPicPr>
            <a:picLocks noChangeAspect="1"/>
          </p:cNvPicPr>
          <p:nvPr/>
        </p:nvPicPr>
        <p:blipFill rotWithShape="1">
          <a:blip r:embed="rId7"/>
          <a:srcRect l="25376" t="31368" r="50762" b="15029"/>
          <a:stretch/>
        </p:blipFill>
        <p:spPr>
          <a:xfrm>
            <a:off x="7162841" y="844520"/>
            <a:ext cx="4408365" cy="5570346"/>
          </a:xfrm>
          <a:prstGeom prst="rect">
            <a:avLst/>
          </a:prstGeom>
        </p:spPr>
      </p:pic>
    </p:spTree>
    <p:extLst>
      <p:ext uri="{BB962C8B-B14F-4D97-AF65-F5344CB8AC3E}">
        <p14:creationId xmlns:p14="http://schemas.microsoft.com/office/powerpoint/2010/main" val="119262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solidFill>
            <a:srgbClr val="336699"/>
          </a:solidFill>
          <a:ln w="12700">
            <a:solidFill>
              <a:srgbClr val="336699"/>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46746" y="641850"/>
            <a:ext cx="3611880" cy="1535865"/>
          </a:xfrm>
        </p:spPr>
        <p:txBody>
          <a:bodyPr vert="horz" lIns="91440" tIns="45720" rIns="91440" bIns="45720" rtlCol="0" anchor="ctr">
            <a:normAutofit/>
          </a:bodyPr>
          <a:lstStyle/>
          <a:p>
            <a:r>
              <a:rPr lang="en-US" b="1" dirty="0"/>
              <a:t>Serial Monitor</a:t>
            </a:r>
            <a:br>
              <a:rPr lang="en-US" b="1" dirty="0"/>
            </a:br>
            <a:r>
              <a:rPr lang="en-US" b="1" dirty="0"/>
              <a:t>(Screenshot)</a:t>
            </a:r>
          </a:p>
        </p:txBody>
      </p:sp>
      <p:sp>
        <p:nvSpPr>
          <p:cNvPr id="65" name="Rectangle 6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7" name="Rectangle 6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300640" y="641850"/>
            <a:ext cx="6053160" cy="1535865"/>
          </a:xfrm>
        </p:spPr>
        <p:txBody>
          <a:bodyPr vert="horz" lIns="91440" tIns="45720" rIns="91440" bIns="45720" rtlCol="0" anchor="ctr">
            <a:normAutofit/>
          </a:bodyPr>
          <a:lstStyle/>
          <a:p>
            <a:pPr indent="-228600">
              <a:buFont typeface="Arial" panose="020B0604020202020204" pitchFamily="34" charset="0"/>
              <a:buChar char="•"/>
            </a:pPr>
            <a:r>
              <a:rPr lang="en-US" sz="1800"/>
              <a:t>Screenshot of serial monitor showing temperature and sensor output data</a:t>
            </a:r>
          </a:p>
          <a:p>
            <a:pPr indent="-228600">
              <a:buFont typeface="Arial" panose="020B0604020202020204" pitchFamily="34" charset="0"/>
              <a:buChar char="•"/>
            </a:pPr>
            <a:endParaRPr lang="en-US" sz="1800"/>
          </a:p>
        </p:txBody>
      </p:sp>
      <p:pic>
        <p:nvPicPr>
          <p:cNvPr id="57" name="Picture 56" descr="A screen shot of a computer&#10;&#10;Description automatically generated">
            <a:extLst>
              <a:ext uri="{FF2B5EF4-FFF2-40B4-BE49-F238E27FC236}">
                <a16:creationId xmlns:a16="http://schemas.microsoft.com/office/drawing/2014/main" id="{91DAA830-25B6-48FE-ADBC-3BF2B679D765}"/>
              </a:ext>
            </a:extLst>
          </p:cNvPr>
          <p:cNvPicPr>
            <a:picLocks noChangeAspect="1"/>
          </p:cNvPicPr>
          <p:nvPr/>
        </p:nvPicPr>
        <p:blipFill rotWithShape="1">
          <a:blip r:embed="rId2"/>
          <a:srcRect l="6321" t="7938" r="7326" b="7466"/>
          <a:stretch/>
        </p:blipFill>
        <p:spPr>
          <a:xfrm>
            <a:off x="2114272" y="2559452"/>
            <a:ext cx="7963456" cy="4210625"/>
          </a:xfrm>
          <a:prstGeom prst="rect">
            <a:avLst/>
          </a:prstGeom>
        </p:spPr>
      </p:pic>
    </p:spTree>
    <p:extLst>
      <p:ext uri="{BB962C8B-B14F-4D97-AF65-F5344CB8AC3E}">
        <p14:creationId xmlns:p14="http://schemas.microsoft.com/office/powerpoint/2010/main" val="126150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1C7D78-6C87-4BB1-97E3-EA1517B99033}"/>
              </a:ext>
            </a:extLst>
          </p:cNvPr>
          <p:cNvSpPr>
            <a:spLocks noGrp="1"/>
          </p:cNvSpPr>
          <p:nvPr>
            <p:ph type="title"/>
          </p:nvPr>
        </p:nvSpPr>
        <p:spPr>
          <a:xfrm>
            <a:off x="1228024" y="890656"/>
            <a:ext cx="2823275" cy="4501127"/>
          </a:xfrm>
        </p:spPr>
        <p:txBody>
          <a:bodyPr vert="horz" lIns="91440" tIns="45720" rIns="91440" bIns="45720" rtlCol="0" anchor="t">
            <a:normAutofit/>
          </a:bodyPr>
          <a:lstStyle/>
          <a:p>
            <a:pPr algn="r"/>
            <a:r>
              <a:rPr lang="en-US" sz="4000" kern="1200" dirty="0">
                <a:solidFill>
                  <a:srgbClr val="FFFFFF"/>
                </a:solidFill>
                <a:latin typeface="+mn-lt"/>
                <a:ea typeface="+mj-ea"/>
                <a:cs typeface="+mj-cs"/>
              </a:rPr>
              <a:t>Saving Serial data with python</a:t>
            </a:r>
            <a:endParaRPr lang="en-US" sz="4000" b="1" kern="1200" dirty="0">
              <a:solidFill>
                <a:srgbClr val="FFFFFF"/>
              </a:solidFill>
              <a:latin typeface="+mn-lt"/>
              <a:ea typeface="+mj-ea"/>
              <a:cs typeface="+mj-cs"/>
            </a:endParaRPr>
          </a:p>
        </p:txBody>
      </p:sp>
      <p:sp>
        <p:nvSpPr>
          <p:cNvPr id="6" name="Content Placeholder 5">
            <a:extLst>
              <a:ext uri="{FF2B5EF4-FFF2-40B4-BE49-F238E27FC236}">
                <a16:creationId xmlns:a16="http://schemas.microsoft.com/office/drawing/2014/main" id="{8BB916A6-A93F-41EA-9D58-3ABAA21674F0}"/>
              </a:ext>
            </a:extLst>
          </p:cNvPr>
          <p:cNvSpPr>
            <a:spLocks noGrp="1"/>
          </p:cNvSpPr>
          <p:nvPr>
            <p:ph idx="1"/>
          </p:nvPr>
        </p:nvSpPr>
        <p:spPr>
          <a:xfrm>
            <a:off x="4446938" y="890656"/>
            <a:ext cx="6652096" cy="5076688"/>
          </a:xfrm>
        </p:spPr>
        <p:txBody>
          <a:bodyPr vert="horz" lIns="91440" tIns="45720" rIns="91440" bIns="45720" rtlCol="0">
            <a:normAutofit/>
          </a:bodyPr>
          <a:lstStyle/>
          <a:p>
            <a:r>
              <a:rPr lang="en-US" sz="2000" dirty="0">
                <a:latin typeface="+mj-lt"/>
              </a:rPr>
              <a:t>After a few readings were displayed on the Arduino IDE serial monitor the Python program was opened to save the readings as a text file (or .txt file).</a:t>
            </a:r>
          </a:p>
          <a:p>
            <a:r>
              <a:rPr lang="en-US" sz="2000" dirty="0">
                <a:latin typeface="+mj-lt"/>
              </a:rPr>
              <a:t>The SaveSerial.py was put into the Python program and saved under the “Arduino Library” directory for the next part of this project. (Image on next slide)</a:t>
            </a:r>
          </a:p>
          <a:p>
            <a:r>
              <a:rPr lang="en-US" sz="2000" dirty="0">
                <a:latin typeface="+mj-lt"/>
              </a:rPr>
              <a:t>Adjustments were made before running the SaveSerial.py code to ensure the correct com port was entered (making sure it matches the Arduino IDE com port).</a:t>
            </a:r>
          </a:p>
          <a:p>
            <a:r>
              <a:rPr lang="en-US" sz="2000" dirty="0">
                <a:latin typeface="+mj-lt"/>
              </a:rPr>
              <a:t>The code was run once creating a new text file under the “Arduino Library” directory as “mydata.txt”.</a:t>
            </a:r>
          </a:p>
          <a:p>
            <a:r>
              <a:rPr lang="en-US" sz="2000" dirty="0">
                <a:latin typeface="+mj-lt"/>
              </a:rPr>
              <a:t>Then the code was run again but this time with manipulation of the temperature sensor (by blowing on it and holding fingers over sensor), and it saved another text file as “mydata2.txt”.</a:t>
            </a:r>
          </a:p>
          <a:p>
            <a:endParaRPr lang="en-US" sz="1300" dirty="0"/>
          </a:p>
        </p:txBody>
      </p:sp>
      <p:sp>
        <p:nvSpPr>
          <p:cNvPr id="7" name="TextBox 6">
            <a:extLst>
              <a:ext uri="{FF2B5EF4-FFF2-40B4-BE49-F238E27FC236}">
                <a16:creationId xmlns:a16="http://schemas.microsoft.com/office/drawing/2014/main" id="{558B0AF1-A967-4AB9-9FF8-07743BE15D74}"/>
              </a:ext>
            </a:extLst>
          </p:cNvPr>
          <p:cNvSpPr txBox="1"/>
          <p:nvPr/>
        </p:nvSpPr>
        <p:spPr>
          <a:xfrm>
            <a:off x="0" y="0"/>
            <a:ext cx="1376818" cy="437847"/>
          </a:xfrm>
          <a:prstGeom prst="rect">
            <a:avLst/>
          </a:prstGeom>
        </p:spPr>
        <p:txBody>
          <a:bodyPr vert="horz" lIns="91440" tIns="45720" rIns="91440" bIns="45720" rtlCol="0">
            <a:normAutofit/>
          </a:bodyPr>
          <a:lstStyle/>
          <a:p>
            <a:pPr>
              <a:lnSpc>
                <a:spcPct val="90000"/>
              </a:lnSpc>
              <a:spcAft>
                <a:spcPts val="600"/>
              </a:spcAft>
            </a:pPr>
            <a:r>
              <a:rPr lang="en-US" b="1" dirty="0">
                <a:solidFill>
                  <a:srgbClr val="FFC000"/>
                </a:solidFill>
              </a:rPr>
              <a:t>Module 4</a:t>
            </a:r>
          </a:p>
        </p:txBody>
      </p:sp>
    </p:spTree>
    <p:extLst>
      <p:ext uri="{BB962C8B-B14F-4D97-AF65-F5344CB8AC3E}">
        <p14:creationId xmlns:p14="http://schemas.microsoft.com/office/powerpoint/2010/main" val="36106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47280" y="759805"/>
            <a:ext cx="10306520" cy="1325563"/>
          </a:xfrm>
          <a:prstGeom prst="ellipse">
            <a:avLst/>
          </a:prstGeom>
        </p:spPr>
        <p:txBody>
          <a:bodyPr vert="horz" lIns="91440" tIns="45720" rIns="91440" bIns="45720" rtlCol="0" anchor="ctr">
            <a:noAutofit/>
          </a:bodyPr>
          <a:lstStyle/>
          <a:p>
            <a:r>
              <a:rPr lang="en-US" sz="4000" dirty="0">
                <a:solidFill>
                  <a:srgbClr val="FFFFFF"/>
                </a:solidFill>
                <a:latin typeface="+mn-lt"/>
              </a:rPr>
              <a:t>SaveSerial.py code</a:t>
            </a:r>
            <a:br>
              <a:rPr lang="en-US" sz="4000" dirty="0">
                <a:solidFill>
                  <a:srgbClr val="FFFFFF"/>
                </a:solidFill>
                <a:latin typeface="+mn-lt"/>
              </a:rPr>
            </a:br>
            <a:r>
              <a:rPr lang="en-US" sz="4000" dirty="0">
                <a:solidFill>
                  <a:srgbClr val="FFFFFF"/>
                </a:solidFill>
                <a:latin typeface="+mn-lt"/>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346829" y="3333143"/>
            <a:ext cx="3569705" cy="622299"/>
          </a:xfrm>
        </p:spPr>
        <p:txBody>
          <a:bodyPr vert="horz" lIns="91440" tIns="45720" rIns="91440" bIns="45720" rtlCol="0">
            <a:normAutofit/>
          </a:bodyPr>
          <a:lstStyle/>
          <a:p>
            <a:pPr indent="-228600">
              <a:buFont typeface="Arial" panose="020B0604020202020204" pitchFamily="34" charset="0"/>
              <a:buChar char="•"/>
            </a:pPr>
            <a:r>
              <a:rPr lang="en-US" sz="2400" dirty="0"/>
              <a:t>The SaveSerial.py code</a:t>
            </a:r>
          </a:p>
          <a:p>
            <a:pPr indent="-228600">
              <a:buFont typeface="Arial" panose="020B0604020202020204" pitchFamily="34" charset="0"/>
              <a:buChar char="•"/>
            </a:pPr>
            <a:endParaRPr lang="en-US" sz="2400" dirty="0"/>
          </a:p>
        </p:txBody>
      </p:sp>
      <p:pic>
        <p:nvPicPr>
          <p:cNvPr id="20" name="Picture 19">
            <a:extLst>
              <a:ext uri="{FF2B5EF4-FFF2-40B4-BE49-F238E27FC236}">
                <a16:creationId xmlns:a16="http://schemas.microsoft.com/office/drawing/2014/main" id="{C8E39F0F-40C9-4887-A05F-461203D7EE98}"/>
              </a:ext>
            </a:extLst>
          </p:cNvPr>
          <p:cNvPicPr>
            <a:picLocks noChangeAspect="1"/>
          </p:cNvPicPr>
          <p:nvPr/>
        </p:nvPicPr>
        <p:blipFill rotWithShape="1">
          <a:blip r:embed="rId2"/>
          <a:srcRect l="12594" t="4769" r="561" b="1309"/>
          <a:stretch/>
        </p:blipFill>
        <p:spPr>
          <a:xfrm>
            <a:off x="3668277" y="2301261"/>
            <a:ext cx="7441750" cy="4524884"/>
          </a:xfrm>
          <a:prstGeom prst="rect">
            <a:avLst/>
          </a:prstGeom>
        </p:spPr>
      </p:pic>
    </p:spTree>
    <p:extLst>
      <p:ext uri="{BB962C8B-B14F-4D97-AF65-F5344CB8AC3E}">
        <p14:creationId xmlns:p14="http://schemas.microsoft.com/office/powerpoint/2010/main" val="399250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47280" y="759805"/>
            <a:ext cx="10306520" cy="1325563"/>
          </a:xfrm>
          <a:prstGeom prst="ellipse">
            <a:avLst/>
          </a:prstGeom>
        </p:spPr>
        <p:txBody>
          <a:bodyPr vert="horz" lIns="91440" tIns="45720" rIns="91440" bIns="45720" rtlCol="0" anchor="ctr">
            <a:noAutofit/>
          </a:bodyPr>
          <a:lstStyle/>
          <a:p>
            <a:r>
              <a:rPr lang="en-US" sz="4000" dirty="0">
                <a:solidFill>
                  <a:srgbClr val="FFFFFF"/>
                </a:solidFill>
                <a:latin typeface="+mn-lt"/>
              </a:rPr>
              <a:t>Mydata.txt</a:t>
            </a:r>
            <a:br>
              <a:rPr lang="en-US" sz="4000" dirty="0">
                <a:solidFill>
                  <a:srgbClr val="FFFFFF"/>
                </a:solidFill>
                <a:latin typeface="+mn-lt"/>
              </a:rPr>
            </a:br>
            <a:r>
              <a:rPr lang="en-US" sz="4000" dirty="0">
                <a:solidFill>
                  <a:srgbClr val="FFFFFF"/>
                </a:solidFill>
                <a:latin typeface="+mn-lt"/>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4055" y="3477842"/>
            <a:ext cx="4053545" cy="3563159"/>
          </a:xfrm>
        </p:spPr>
        <p:txBody>
          <a:bodyPr vert="horz" lIns="91440" tIns="45720" rIns="91440" bIns="45720" rtlCol="0">
            <a:normAutofit/>
          </a:bodyPr>
          <a:lstStyle/>
          <a:p>
            <a:pPr indent="-228600">
              <a:buFont typeface="Arial" panose="020B0604020202020204" pitchFamily="34" charset="0"/>
              <a:buChar char="•"/>
            </a:pPr>
            <a:r>
              <a:rPr lang="en-US" sz="2400" dirty="0"/>
              <a:t>Copy and paste the mydata.txt file (screenshot of file or the actual file)</a:t>
            </a:r>
          </a:p>
          <a:p>
            <a:pPr indent="-228600">
              <a:buFont typeface="Arial" panose="020B0604020202020204" pitchFamily="34" charset="0"/>
              <a:buChar char="•"/>
            </a:pPr>
            <a:endParaRPr lang="en-US" sz="2400" dirty="0"/>
          </a:p>
        </p:txBody>
      </p:sp>
      <p:pic>
        <p:nvPicPr>
          <p:cNvPr id="22" name="Picture 21">
            <a:extLst>
              <a:ext uri="{FF2B5EF4-FFF2-40B4-BE49-F238E27FC236}">
                <a16:creationId xmlns:a16="http://schemas.microsoft.com/office/drawing/2014/main" id="{49FCAFC3-4D40-483E-92C9-8F6939630596}"/>
              </a:ext>
            </a:extLst>
          </p:cNvPr>
          <p:cNvPicPr>
            <a:picLocks noChangeAspect="1"/>
          </p:cNvPicPr>
          <p:nvPr/>
        </p:nvPicPr>
        <p:blipFill>
          <a:blip r:embed="rId2"/>
          <a:stretch>
            <a:fillRect/>
          </a:stretch>
        </p:blipFill>
        <p:spPr>
          <a:xfrm>
            <a:off x="5083049" y="2301261"/>
            <a:ext cx="5905809" cy="4409671"/>
          </a:xfrm>
          <a:prstGeom prst="rect">
            <a:avLst/>
          </a:prstGeom>
        </p:spPr>
      </p:pic>
    </p:spTree>
    <p:extLst>
      <p:ext uri="{BB962C8B-B14F-4D97-AF65-F5344CB8AC3E}">
        <p14:creationId xmlns:p14="http://schemas.microsoft.com/office/powerpoint/2010/main" val="177896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1C7D78-6C87-4BB1-97E3-EA1517B99033}"/>
              </a:ext>
            </a:extLst>
          </p:cNvPr>
          <p:cNvSpPr>
            <a:spLocks noGrp="1"/>
          </p:cNvSpPr>
          <p:nvPr>
            <p:ph type="title"/>
          </p:nvPr>
        </p:nvSpPr>
        <p:spPr>
          <a:xfrm>
            <a:off x="1031076" y="849011"/>
            <a:ext cx="3020223" cy="4501127"/>
          </a:xfrm>
        </p:spPr>
        <p:txBody>
          <a:bodyPr vert="horz" lIns="91440" tIns="45720" rIns="91440" bIns="45720" rtlCol="0" anchor="t">
            <a:normAutofit/>
          </a:bodyPr>
          <a:lstStyle/>
          <a:p>
            <a:pPr algn="r"/>
            <a:r>
              <a:rPr lang="en-US" sz="4000" kern="1200" dirty="0">
                <a:solidFill>
                  <a:srgbClr val="FFFFFF"/>
                </a:solidFill>
                <a:latin typeface="+mn-lt"/>
                <a:ea typeface="+mj-ea"/>
                <a:cs typeface="+mj-cs"/>
              </a:rPr>
              <a:t>Reading and Manipulating data from the Arduino </a:t>
            </a:r>
            <a:endParaRPr lang="en-US" sz="4000" b="1" kern="1200" dirty="0">
              <a:solidFill>
                <a:srgbClr val="FFFFFF"/>
              </a:solidFill>
              <a:latin typeface="+mn-lt"/>
              <a:ea typeface="+mj-ea"/>
              <a:cs typeface="+mj-cs"/>
            </a:endParaRPr>
          </a:p>
        </p:txBody>
      </p:sp>
      <p:sp>
        <p:nvSpPr>
          <p:cNvPr id="6" name="Content Placeholder 5">
            <a:extLst>
              <a:ext uri="{FF2B5EF4-FFF2-40B4-BE49-F238E27FC236}">
                <a16:creationId xmlns:a16="http://schemas.microsoft.com/office/drawing/2014/main" id="{8BB916A6-A93F-41EA-9D58-3ABAA21674F0}"/>
              </a:ext>
            </a:extLst>
          </p:cNvPr>
          <p:cNvSpPr>
            <a:spLocks noGrp="1"/>
          </p:cNvSpPr>
          <p:nvPr>
            <p:ph idx="1"/>
          </p:nvPr>
        </p:nvSpPr>
        <p:spPr>
          <a:xfrm>
            <a:off x="4643886" y="956602"/>
            <a:ext cx="6517038" cy="5528603"/>
          </a:xfrm>
        </p:spPr>
        <p:txBody>
          <a:bodyPr vert="horz" lIns="91440" tIns="45720" rIns="91440" bIns="45720" rtlCol="0">
            <a:normAutofit lnSpcReduction="10000"/>
          </a:bodyPr>
          <a:lstStyle/>
          <a:p>
            <a:r>
              <a:rPr lang="en-US" sz="2000" dirty="0">
                <a:latin typeface="+mj-lt"/>
              </a:rPr>
              <a:t>Data cleansing is necessary when proceeding to manipulate the data.</a:t>
            </a:r>
          </a:p>
          <a:p>
            <a:r>
              <a:rPr lang="en-US" sz="2000" dirty="0">
                <a:latin typeface="+mj-lt"/>
              </a:rPr>
              <a:t>Starting by viewing the mydata.txt file to see if there is any inconsistency and removing that part out of the file. </a:t>
            </a:r>
          </a:p>
          <a:p>
            <a:r>
              <a:rPr lang="en-US" sz="2000" dirty="0">
                <a:latin typeface="+mj-lt"/>
              </a:rPr>
              <a:t>A new code called CleanseData.py is saved in the same “Arduino library” directory.</a:t>
            </a:r>
          </a:p>
          <a:p>
            <a:r>
              <a:rPr lang="en-US" sz="2000" dirty="0">
                <a:latin typeface="+mj-lt"/>
              </a:rPr>
              <a:t>The code is ran extracting all the data from the “mydata.txt” file and it creates a list of Celsius, Fahrenheit, and humidity (only extracting the numbers); which can now be opened in Microsoft Excel as it has now changed the file to “formatdata.csv”. </a:t>
            </a:r>
          </a:p>
          <a:p>
            <a:r>
              <a:rPr lang="en-US" sz="2000" dirty="0">
                <a:latin typeface="+mj-lt"/>
              </a:rPr>
              <a:t>Then the code is ran again for the “mydata2.txt” and follows through the same and changes the file to “formatdata2.csv”.</a:t>
            </a:r>
          </a:p>
          <a:p>
            <a:r>
              <a:rPr lang="en-US" sz="2000" dirty="0">
                <a:latin typeface="+mj-lt"/>
              </a:rPr>
              <a:t>Both new files were then saved through Microsoft Excel as “formatdata.xlsx” and “formatdata2.xlsx”.</a:t>
            </a:r>
          </a:p>
          <a:p>
            <a:r>
              <a:rPr lang="en-US" sz="2000" dirty="0">
                <a:latin typeface="+mj-lt"/>
              </a:rPr>
              <a:t>A chart is created in Excel to see the variation between Celsius, Fahrenheit, and Humidity.</a:t>
            </a:r>
          </a:p>
          <a:p>
            <a:endParaRPr lang="en-US" sz="1100" dirty="0"/>
          </a:p>
        </p:txBody>
      </p:sp>
      <p:sp>
        <p:nvSpPr>
          <p:cNvPr id="7" name="TextBox 6">
            <a:extLst>
              <a:ext uri="{FF2B5EF4-FFF2-40B4-BE49-F238E27FC236}">
                <a16:creationId xmlns:a16="http://schemas.microsoft.com/office/drawing/2014/main" id="{558B0AF1-A967-4AB9-9FF8-07743BE15D74}"/>
              </a:ext>
            </a:extLst>
          </p:cNvPr>
          <p:cNvSpPr txBox="1"/>
          <p:nvPr/>
        </p:nvSpPr>
        <p:spPr>
          <a:xfrm>
            <a:off x="0" y="0"/>
            <a:ext cx="1276335" cy="360810"/>
          </a:xfrm>
          <a:prstGeom prst="rect">
            <a:avLst/>
          </a:prstGeom>
        </p:spPr>
        <p:txBody>
          <a:bodyPr vert="horz" lIns="91440" tIns="45720" rIns="91440" bIns="45720" rtlCol="0">
            <a:normAutofit/>
          </a:bodyPr>
          <a:lstStyle/>
          <a:p>
            <a:pPr>
              <a:lnSpc>
                <a:spcPct val="90000"/>
              </a:lnSpc>
              <a:spcAft>
                <a:spcPts val="600"/>
              </a:spcAft>
            </a:pPr>
            <a:r>
              <a:rPr lang="en-US" b="1" dirty="0">
                <a:solidFill>
                  <a:srgbClr val="FFC000"/>
                </a:solidFill>
              </a:rPr>
              <a:t>Module 5</a:t>
            </a:r>
          </a:p>
        </p:txBody>
      </p:sp>
    </p:spTree>
    <p:extLst>
      <p:ext uri="{BB962C8B-B14F-4D97-AF65-F5344CB8AC3E}">
        <p14:creationId xmlns:p14="http://schemas.microsoft.com/office/powerpoint/2010/main" val="98427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5EFB1BC-2C8C-4CD6-BC0B-B321A2430343}"/>
              </a:ext>
            </a:extLst>
          </p:cNvPr>
          <p:cNvSpPr/>
          <p:nvPr/>
        </p:nvSpPr>
        <p:spPr>
          <a:xfrm>
            <a:off x="1473123" y="229383"/>
            <a:ext cx="8840508" cy="914400"/>
          </a:xfrm>
          <a:prstGeom prst="roundRect">
            <a:avLst>
              <a:gd name="adj" fmla="val 50000"/>
            </a:avLst>
          </a:prstGeom>
          <a:solidFill>
            <a:srgbClr val="336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3026" y="23802"/>
            <a:ext cx="10520702" cy="1325563"/>
          </a:xfrm>
        </p:spPr>
        <p:txBody>
          <a:bodyPr vert="horz" lIns="91440" tIns="45720" rIns="91440" bIns="45720" rtlCol="0" anchor="ctr">
            <a:normAutofit/>
          </a:bodyPr>
          <a:lstStyle/>
          <a:p>
            <a:pPr algn="ctr"/>
            <a:r>
              <a:rPr lang="en-US" sz="4000" kern="1200" dirty="0">
                <a:latin typeface="+mn-lt"/>
                <a:ea typeface="+mj-ea"/>
                <a:cs typeface="+mj-cs"/>
              </a:rPr>
              <a:t>Python code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262511" y="1226492"/>
            <a:ext cx="3446584" cy="481760"/>
          </a:xfrm>
        </p:spPr>
        <p:txBody>
          <a:bodyPr vert="horz" lIns="91440" tIns="45720" rIns="91440" bIns="45720" rtlCol="0">
            <a:normAutofit/>
          </a:bodyPr>
          <a:lstStyle/>
          <a:p>
            <a:pPr indent="-228600" algn="ctr">
              <a:buFont typeface="Arial" panose="020B0604020202020204" pitchFamily="34" charset="0"/>
              <a:buChar char="•"/>
            </a:pPr>
            <a:r>
              <a:rPr lang="en-US" sz="2000" dirty="0">
                <a:latin typeface="+mj-lt"/>
              </a:rPr>
              <a:t>Python code CleanseData.py</a:t>
            </a:r>
          </a:p>
          <a:p>
            <a:pPr indent="-228600" algn="ctr">
              <a:buFont typeface="Arial" panose="020B0604020202020204" pitchFamily="34" charset="0"/>
              <a:buChar char="•"/>
            </a:pPr>
            <a:endParaRPr lang="en-US" sz="2000" dirty="0"/>
          </a:p>
        </p:txBody>
      </p:sp>
      <p:pic>
        <p:nvPicPr>
          <p:cNvPr id="22" name="Picture 21">
            <a:extLst>
              <a:ext uri="{FF2B5EF4-FFF2-40B4-BE49-F238E27FC236}">
                <a16:creationId xmlns:a16="http://schemas.microsoft.com/office/drawing/2014/main" id="{8BFEE1BD-26DA-4E14-8930-1D8B46344CAA}"/>
              </a:ext>
            </a:extLst>
          </p:cNvPr>
          <p:cNvPicPr>
            <a:picLocks noChangeAspect="1"/>
          </p:cNvPicPr>
          <p:nvPr/>
        </p:nvPicPr>
        <p:blipFill>
          <a:blip r:embed="rId2"/>
          <a:stretch>
            <a:fillRect/>
          </a:stretch>
        </p:blipFill>
        <p:spPr>
          <a:xfrm>
            <a:off x="1246093" y="1554946"/>
            <a:ext cx="9302646" cy="5279252"/>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CBE88BC-DD0D-41F5-841B-7E8BF59C6406}"/>
              </a:ext>
            </a:extLst>
          </p:cNvPr>
          <p:cNvSpPr/>
          <p:nvPr/>
        </p:nvSpPr>
        <p:spPr>
          <a:xfrm>
            <a:off x="1236901" y="195756"/>
            <a:ext cx="9712891" cy="1026710"/>
          </a:xfrm>
          <a:prstGeom prst="roundRect">
            <a:avLst>
              <a:gd name="adj" fmla="val 50000"/>
            </a:avLst>
          </a:prstGeom>
          <a:solidFill>
            <a:srgbClr val="336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92672" y="398665"/>
            <a:ext cx="8201348" cy="620892"/>
          </a:xfrm>
        </p:spPr>
        <p:txBody>
          <a:bodyPr vert="horz" lIns="91440" tIns="45720" rIns="91440" bIns="45720" rtlCol="0" anchor="ctr">
            <a:noAutofit/>
          </a:bodyPr>
          <a:lstStyle/>
          <a:p>
            <a:pPr algn="ctr"/>
            <a:r>
              <a:rPr lang="en-US" sz="4000" kern="1200" dirty="0">
                <a:latin typeface="+mn-lt"/>
                <a:ea typeface="+mj-ea"/>
                <a:cs typeface="+mj-cs"/>
              </a:rPr>
              <a:t>Read Data into csv format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431280" y="1311410"/>
            <a:ext cx="3324128" cy="390781"/>
          </a:xfrm>
        </p:spPr>
        <p:txBody>
          <a:bodyPr vert="horz" lIns="91440" tIns="45720" rIns="91440" bIns="45720" rtlCol="0">
            <a:normAutofit/>
          </a:bodyPr>
          <a:lstStyle/>
          <a:p>
            <a:pPr indent="-228600">
              <a:buFont typeface="Arial" panose="020B0604020202020204" pitchFamily="34" charset="0"/>
              <a:buChar char="•"/>
            </a:pPr>
            <a:r>
              <a:rPr lang="en-US" sz="2000" dirty="0">
                <a:latin typeface="+mj-lt"/>
              </a:rPr>
              <a:t>Formatdata.csv file in Excel</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603F433D-E35A-4921-8BD2-ADC2552A36A3}"/>
              </a:ext>
            </a:extLst>
          </p:cNvPr>
          <p:cNvPicPr>
            <a:picLocks noChangeAspect="1"/>
          </p:cNvPicPr>
          <p:nvPr/>
        </p:nvPicPr>
        <p:blipFill rotWithShape="1">
          <a:blip r:embed="rId2"/>
          <a:srcRect r="4000"/>
          <a:stretch/>
        </p:blipFill>
        <p:spPr>
          <a:xfrm>
            <a:off x="1956729" y="1805643"/>
            <a:ext cx="8273231" cy="4653692"/>
          </a:xfrm>
          <a:prstGeom prst="rect">
            <a:avLst/>
          </a:prstGeom>
        </p:spPr>
      </p:pic>
    </p:spTree>
    <p:extLst>
      <p:ext uri="{BB962C8B-B14F-4D97-AF65-F5344CB8AC3E}">
        <p14:creationId xmlns:p14="http://schemas.microsoft.com/office/powerpoint/2010/main" val="37499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CBE88BC-DD0D-41F5-841B-7E8BF59C6406}"/>
              </a:ext>
            </a:extLst>
          </p:cNvPr>
          <p:cNvSpPr/>
          <p:nvPr/>
        </p:nvSpPr>
        <p:spPr>
          <a:xfrm>
            <a:off x="1236898" y="244471"/>
            <a:ext cx="9712891" cy="1026710"/>
          </a:xfrm>
          <a:prstGeom prst="roundRect">
            <a:avLst>
              <a:gd name="adj" fmla="val 50000"/>
            </a:avLst>
          </a:prstGeom>
          <a:solidFill>
            <a:srgbClr val="336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686573" y="426298"/>
            <a:ext cx="8813536" cy="620892"/>
          </a:xfrm>
        </p:spPr>
        <p:txBody>
          <a:bodyPr vert="horz" lIns="91440" tIns="45720" rIns="91440" bIns="45720" rtlCol="0" anchor="ctr">
            <a:noAutofit/>
          </a:bodyPr>
          <a:lstStyle/>
          <a:p>
            <a:pPr algn="ctr"/>
            <a:r>
              <a:rPr lang="en-US" sz="4000" dirty="0">
                <a:latin typeface="+mn-lt"/>
              </a:rPr>
              <a:t>Temperature and Humidity Chart(Graph)</a:t>
            </a:r>
            <a:endParaRPr lang="en-US" sz="4000" kern="1200" dirty="0">
              <a:latin typeface="+mn-lt"/>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625308" y="1444090"/>
            <a:ext cx="4936067" cy="579528"/>
          </a:xfrm>
        </p:spPr>
        <p:txBody>
          <a:bodyPr vert="horz" lIns="91440" tIns="45720" rIns="91440" bIns="45720" rtlCol="0">
            <a:normAutofit/>
          </a:bodyPr>
          <a:lstStyle/>
          <a:p>
            <a:pPr indent="-228600">
              <a:buFont typeface="Arial" panose="020B0604020202020204" pitchFamily="34" charset="0"/>
              <a:buChar char="•"/>
            </a:pPr>
            <a:r>
              <a:rPr lang="en-US" sz="2000" dirty="0">
                <a:latin typeface="+mj-lt"/>
              </a:rPr>
              <a:t>Excel chart based on data from Arduino </a:t>
            </a:r>
          </a:p>
        </p:txBody>
      </p:sp>
      <p:graphicFrame>
        <p:nvGraphicFramePr>
          <p:cNvPr id="11" name="Chart 10">
            <a:extLst>
              <a:ext uri="{FF2B5EF4-FFF2-40B4-BE49-F238E27FC236}">
                <a16:creationId xmlns:a16="http://schemas.microsoft.com/office/drawing/2014/main" id="{56861AA7-8BCA-4C59-8CAC-994013A1D06E}"/>
              </a:ext>
            </a:extLst>
          </p:cNvPr>
          <p:cNvGraphicFramePr>
            <a:graphicFrameLocks/>
          </p:cNvGraphicFramePr>
          <p:nvPr/>
        </p:nvGraphicFramePr>
        <p:xfrm>
          <a:off x="2128288" y="2023618"/>
          <a:ext cx="7930106" cy="4589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794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rgbClr val="336699"/>
          </a:solid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F56F3-8DB3-43B8-BFD6-1E440A274D5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latin typeface="+mn-lt"/>
              </a:rPr>
              <a:t>Introduction</a:t>
            </a:r>
          </a:p>
        </p:txBody>
      </p:sp>
      <p:sp>
        <p:nvSpPr>
          <p:cNvPr id="21" name="Text Placeholder 5">
            <a:extLst>
              <a:ext uri="{FF2B5EF4-FFF2-40B4-BE49-F238E27FC236}">
                <a16:creationId xmlns:a16="http://schemas.microsoft.com/office/drawing/2014/main" id="{D50F4DA2-D6C1-4B08-83E2-E03A4D8635F9}"/>
              </a:ext>
            </a:extLst>
          </p:cNvPr>
          <p:cNvSpPr>
            <a:spLocks noGrp="1"/>
          </p:cNvSpPr>
          <p:nvPr>
            <p:ph type="body" sz="half" idx="2"/>
          </p:nvPr>
        </p:nvSpPr>
        <p:spPr>
          <a:xfrm>
            <a:off x="4348520" y="903329"/>
            <a:ext cx="7419266" cy="5449202"/>
          </a:xfrm>
        </p:spPr>
        <p:txBody>
          <a:bodyPr vert="horz" lIns="91440" tIns="45720" rIns="91440" bIns="45720" rtlCol="0" anchor="ctr">
            <a:noAutofit/>
          </a:bodyPr>
          <a:lstStyle/>
          <a:p>
            <a:pPr marL="285750" indent="-228600">
              <a:buFont typeface="Arial" panose="020B0604020202020204" pitchFamily="34" charset="0"/>
              <a:buChar char="•"/>
            </a:pPr>
            <a:r>
              <a:rPr lang="en-US" sz="2000" dirty="0">
                <a:latin typeface="+mj-lt"/>
              </a:rPr>
              <a:t>As technology grows so does the Internet of Things (IoT) and as it is ever-growing so is the data that it produces.</a:t>
            </a:r>
          </a:p>
          <a:p>
            <a:pPr marL="285750" indent="-228600">
              <a:buFont typeface="Arial" panose="020B0604020202020204" pitchFamily="34" charset="0"/>
              <a:buChar char="•"/>
            </a:pPr>
            <a:r>
              <a:rPr lang="en-US" sz="2000" dirty="0">
                <a:latin typeface="+mj-lt"/>
              </a:rPr>
              <a:t>For example, phones, computers, cars, smart cities, and even smart homes all create thousands of data daily!</a:t>
            </a:r>
          </a:p>
          <a:p>
            <a:pPr marL="285750" indent="-228600">
              <a:buFont typeface="Arial" panose="020B0604020202020204" pitchFamily="34" charset="0"/>
              <a:buChar char="•"/>
            </a:pPr>
            <a:r>
              <a:rPr lang="en-US" sz="2000" dirty="0">
                <a:latin typeface="+mj-lt"/>
              </a:rPr>
              <a:t>This project will show the development of an IoT Temperature/Humidity Sensor.</a:t>
            </a:r>
          </a:p>
          <a:p>
            <a:pPr marL="285750" indent="-228600">
              <a:buFont typeface="Arial" panose="020B0604020202020204" pitchFamily="34" charset="0"/>
              <a:buChar char="•"/>
            </a:pPr>
            <a:r>
              <a:rPr lang="en-US" sz="2000" dirty="0">
                <a:latin typeface="+mj-lt"/>
              </a:rPr>
              <a:t>Also looking into the data that the IoT Temperature/Humidity Sensor creates and the process of analyzing the data. </a:t>
            </a:r>
          </a:p>
          <a:p>
            <a:pPr marL="285750" indent="-228600">
              <a:buFont typeface="Arial" panose="020B0604020202020204" pitchFamily="34" charset="0"/>
              <a:buChar char="•"/>
            </a:pPr>
            <a:r>
              <a:rPr lang="en-US" sz="2000" dirty="0">
                <a:latin typeface="+mj-lt"/>
              </a:rPr>
              <a:t>The following modules will explore the development and process of:</a:t>
            </a:r>
          </a:p>
          <a:p>
            <a:pPr marL="742950" lvl="1" indent="-228600">
              <a:buFont typeface="Arial" panose="020B0604020202020204" pitchFamily="34" charset="0"/>
              <a:buChar char="•"/>
            </a:pPr>
            <a:r>
              <a:rPr lang="en-US" sz="2000" dirty="0">
                <a:latin typeface="+mj-lt"/>
              </a:rPr>
              <a:t>Inventory and Software Installation</a:t>
            </a:r>
          </a:p>
          <a:p>
            <a:pPr marL="742950" lvl="1" indent="-228600">
              <a:buFont typeface="Arial" panose="020B0604020202020204" pitchFamily="34" charset="0"/>
              <a:buChar char="•"/>
            </a:pPr>
            <a:r>
              <a:rPr lang="en-US" sz="2000" dirty="0">
                <a:latin typeface="+mj-lt"/>
              </a:rPr>
              <a:t>Design and Library setup</a:t>
            </a:r>
          </a:p>
          <a:p>
            <a:pPr marL="742950" lvl="1" indent="-228600">
              <a:buFont typeface="Arial" panose="020B0604020202020204" pitchFamily="34" charset="0"/>
              <a:buChar char="•"/>
            </a:pPr>
            <a:r>
              <a:rPr lang="en-US" sz="2000" dirty="0">
                <a:latin typeface="+mj-lt"/>
              </a:rPr>
              <a:t>Monitoring Temperature and Humidity</a:t>
            </a:r>
          </a:p>
          <a:p>
            <a:pPr marL="742950" lvl="1" indent="-228600">
              <a:buFont typeface="Arial" panose="020B0604020202020204" pitchFamily="34" charset="0"/>
              <a:buChar char="•"/>
            </a:pPr>
            <a:r>
              <a:rPr lang="en-US" sz="2000" dirty="0">
                <a:latin typeface="+mj-lt"/>
              </a:rPr>
              <a:t>Saving Serial data with python</a:t>
            </a:r>
          </a:p>
          <a:p>
            <a:pPr marL="742950" lvl="1" indent="-228600">
              <a:buFont typeface="Arial" panose="020B0604020202020204" pitchFamily="34" charset="0"/>
              <a:buChar char="•"/>
            </a:pPr>
            <a:r>
              <a:rPr lang="en-US" sz="2000" dirty="0">
                <a:latin typeface="+mj-lt"/>
              </a:rPr>
              <a:t>Reading and Manipulating data from the Arduino </a:t>
            </a:r>
          </a:p>
          <a:p>
            <a:pPr marL="742950" lvl="1" indent="-228600">
              <a:buFont typeface="Arial" panose="020B0604020202020204" pitchFamily="34" charset="0"/>
              <a:buChar char="•"/>
            </a:pPr>
            <a:r>
              <a:rPr lang="en-US" sz="2000" dirty="0">
                <a:latin typeface="+mj-lt"/>
              </a:rPr>
              <a:t>Develop Graphical Models and Interpret Results</a:t>
            </a:r>
          </a:p>
          <a:p>
            <a:pPr marL="285750" indent="-228600">
              <a:buFont typeface="Arial" panose="020B0604020202020204" pitchFamily="34" charset="0"/>
              <a:buChar char="•"/>
            </a:pPr>
            <a:r>
              <a:rPr lang="en-US" sz="2000" dirty="0">
                <a:latin typeface="+mj-lt"/>
              </a:rPr>
              <a:t>Then looking into challenges and career skills obtained during this project.</a:t>
            </a:r>
          </a:p>
        </p:txBody>
      </p:sp>
      <p:grpSp>
        <p:nvGrpSpPr>
          <p:cNvPr id="26" name="Group 25">
            <a:extLst>
              <a:ext uri="{FF2B5EF4-FFF2-40B4-BE49-F238E27FC236}">
                <a16:creationId xmlns:a16="http://schemas.microsoft.com/office/drawing/2014/main" id="{1C8D19D7-D58D-44E6-8ECE-E42DD7A45D14}"/>
              </a:ext>
            </a:extLst>
          </p:cNvPr>
          <p:cNvGrpSpPr/>
          <p:nvPr/>
        </p:nvGrpSpPr>
        <p:grpSpPr>
          <a:xfrm>
            <a:off x="907436" y="3328985"/>
            <a:ext cx="3441084" cy="3338514"/>
            <a:chOff x="800101" y="2891003"/>
            <a:chExt cx="3441084" cy="3338514"/>
          </a:xfrm>
        </p:grpSpPr>
        <p:pic>
          <p:nvPicPr>
            <p:cNvPr id="24" name="Graphic 23" descr="Magnifying glass">
              <a:extLst>
                <a:ext uri="{FF2B5EF4-FFF2-40B4-BE49-F238E27FC236}">
                  <a16:creationId xmlns:a16="http://schemas.microsoft.com/office/drawing/2014/main" id="{6470F968-1FB6-4FB1-A1CC-8301DFB67C1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101" y="2891003"/>
              <a:ext cx="3441084" cy="3338514"/>
            </a:xfrm>
            <a:prstGeom prst="rect">
              <a:avLst/>
            </a:prstGeom>
          </p:spPr>
        </p:pic>
        <p:pic>
          <p:nvPicPr>
            <p:cNvPr id="22" name="Graphic 21" descr="Thermometer">
              <a:extLst>
                <a:ext uri="{FF2B5EF4-FFF2-40B4-BE49-F238E27FC236}">
                  <a16:creationId xmlns:a16="http://schemas.microsoft.com/office/drawing/2014/main" id="{AEBCA305-2C81-4BE6-9120-B34C73D68A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3792" y="3627930"/>
              <a:ext cx="914400" cy="914400"/>
            </a:xfrm>
            <a:prstGeom prst="rect">
              <a:avLst/>
            </a:prstGeom>
          </p:spPr>
        </p:pic>
        <p:pic>
          <p:nvPicPr>
            <p:cNvPr id="17" name="Graphic 16" descr="Internet">
              <a:extLst>
                <a:ext uri="{FF2B5EF4-FFF2-40B4-BE49-F238E27FC236}">
                  <a16:creationId xmlns:a16="http://schemas.microsoft.com/office/drawing/2014/main" id="{151FA67E-B553-4476-BFC8-070BA09C0E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4768" y="3627930"/>
              <a:ext cx="1392556" cy="1392556"/>
            </a:xfrm>
            <a:prstGeom prst="rect">
              <a:avLst/>
            </a:prstGeom>
          </p:spPr>
        </p:pic>
      </p:grpSp>
    </p:spTree>
    <p:extLst>
      <p:ext uri="{BB962C8B-B14F-4D97-AF65-F5344CB8AC3E}">
        <p14:creationId xmlns:p14="http://schemas.microsoft.com/office/powerpoint/2010/main" val="293835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1C7D78-6C87-4BB1-97E3-EA1517B99033}"/>
              </a:ext>
            </a:extLst>
          </p:cNvPr>
          <p:cNvSpPr>
            <a:spLocks noGrp="1"/>
          </p:cNvSpPr>
          <p:nvPr>
            <p:ph type="title"/>
          </p:nvPr>
        </p:nvSpPr>
        <p:spPr>
          <a:xfrm>
            <a:off x="1228024" y="1068959"/>
            <a:ext cx="2823275" cy="4501127"/>
          </a:xfrm>
        </p:spPr>
        <p:txBody>
          <a:bodyPr vert="horz" lIns="91440" tIns="45720" rIns="91440" bIns="45720" rtlCol="0" anchor="t">
            <a:normAutofit/>
          </a:bodyPr>
          <a:lstStyle/>
          <a:p>
            <a:pPr algn="r"/>
            <a:r>
              <a:rPr lang="en-US" sz="4000" kern="1200" dirty="0">
                <a:solidFill>
                  <a:srgbClr val="FFFFFF"/>
                </a:solidFill>
                <a:latin typeface="+mj-lt"/>
                <a:ea typeface="+mj-ea"/>
                <a:cs typeface="+mj-cs"/>
              </a:rPr>
              <a:t>Develop Graphical Models and Interpret Results</a:t>
            </a:r>
            <a:endParaRPr lang="en-US" sz="4000" b="1" kern="1200" dirty="0">
              <a:solidFill>
                <a:srgbClr val="FFFFFF"/>
              </a:solidFill>
              <a:latin typeface="+mj-lt"/>
              <a:ea typeface="+mj-ea"/>
              <a:cs typeface="+mj-cs"/>
            </a:endParaRPr>
          </a:p>
        </p:txBody>
      </p:sp>
      <p:sp>
        <p:nvSpPr>
          <p:cNvPr id="6" name="Content Placeholder 5">
            <a:extLst>
              <a:ext uri="{FF2B5EF4-FFF2-40B4-BE49-F238E27FC236}">
                <a16:creationId xmlns:a16="http://schemas.microsoft.com/office/drawing/2014/main" id="{8BB916A6-A93F-41EA-9D58-3ABAA21674F0}"/>
              </a:ext>
            </a:extLst>
          </p:cNvPr>
          <p:cNvSpPr>
            <a:spLocks noGrp="1"/>
          </p:cNvSpPr>
          <p:nvPr>
            <p:ph idx="1"/>
          </p:nvPr>
        </p:nvSpPr>
        <p:spPr>
          <a:xfrm>
            <a:off x="4558473" y="1181686"/>
            <a:ext cx="6416278" cy="4970311"/>
          </a:xfrm>
        </p:spPr>
        <p:txBody>
          <a:bodyPr vert="horz" lIns="91440" tIns="45720" rIns="91440" bIns="45720" rtlCol="0">
            <a:normAutofit/>
          </a:bodyPr>
          <a:lstStyle/>
          <a:p>
            <a:r>
              <a:rPr lang="en-US" sz="2000" dirty="0">
                <a:latin typeface="+mj-lt"/>
              </a:rPr>
              <a:t>To review and analyze the data several plots were created using PANDAS and matplotlib in Python.</a:t>
            </a:r>
          </a:p>
          <a:p>
            <a:r>
              <a:rPr lang="en-US" sz="2000" dirty="0">
                <a:latin typeface="+mj-lt"/>
              </a:rPr>
              <a:t>Each code used in Python captures the data from the “formatdata.csv” trial 1 and “formatdata2” trial 2 and creates a plot.</a:t>
            </a:r>
          </a:p>
          <a:p>
            <a:r>
              <a:rPr lang="en-US" sz="2000" dirty="0">
                <a:latin typeface="+mj-lt"/>
              </a:rPr>
              <a:t>The first plot created was a Line Plot and compares the Celsius in both trials of the “</a:t>
            </a:r>
            <a:r>
              <a:rPr lang="en-US" sz="2000" dirty="0" err="1">
                <a:latin typeface="+mj-lt"/>
              </a:rPr>
              <a:t>formatdata</a:t>
            </a:r>
            <a:r>
              <a:rPr lang="en-US" sz="2000" dirty="0">
                <a:latin typeface="+mj-lt"/>
              </a:rPr>
              <a:t>” file. (Image on next slide)</a:t>
            </a:r>
          </a:p>
          <a:p>
            <a:r>
              <a:rPr lang="en-US" sz="2000" dirty="0">
                <a:latin typeface="+mj-lt"/>
              </a:rPr>
              <a:t>The next plot created was a Histogram Plot and compares the Humidity of both trials.</a:t>
            </a:r>
          </a:p>
          <a:p>
            <a:endParaRPr lang="en-US" sz="1700" dirty="0"/>
          </a:p>
        </p:txBody>
      </p:sp>
      <p:sp>
        <p:nvSpPr>
          <p:cNvPr id="7" name="TextBox 6">
            <a:extLst>
              <a:ext uri="{FF2B5EF4-FFF2-40B4-BE49-F238E27FC236}">
                <a16:creationId xmlns:a16="http://schemas.microsoft.com/office/drawing/2014/main" id="{558B0AF1-A967-4AB9-9FF8-07743BE15D74}"/>
              </a:ext>
            </a:extLst>
          </p:cNvPr>
          <p:cNvSpPr txBox="1"/>
          <p:nvPr/>
        </p:nvSpPr>
        <p:spPr>
          <a:xfrm>
            <a:off x="0" y="0"/>
            <a:ext cx="1445147" cy="445216"/>
          </a:xfrm>
          <a:prstGeom prst="rect">
            <a:avLst/>
          </a:prstGeom>
        </p:spPr>
        <p:txBody>
          <a:bodyPr vert="horz" lIns="91440" tIns="45720" rIns="91440" bIns="45720" rtlCol="0">
            <a:normAutofit/>
          </a:bodyPr>
          <a:lstStyle/>
          <a:p>
            <a:pPr>
              <a:lnSpc>
                <a:spcPct val="90000"/>
              </a:lnSpc>
              <a:spcAft>
                <a:spcPts val="600"/>
              </a:spcAft>
            </a:pPr>
            <a:r>
              <a:rPr lang="en-US" b="1" dirty="0">
                <a:solidFill>
                  <a:srgbClr val="FFC000"/>
                </a:solidFill>
              </a:rPr>
              <a:t>Module 6</a:t>
            </a:r>
          </a:p>
        </p:txBody>
      </p:sp>
    </p:spTree>
    <p:extLst>
      <p:ext uri="{BB962C8B-B14F-4D97-AF65-F5344CB8AC3E}">
        <p14:creationId xmlns:p14="http://schemas.microsoft.com/office/powerpoint/2010/main" val="1329115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FD611B-6377-4072-85A5-E8E7F345CF5C}"/>
              </a:ext>
            </a:extLst>
          </p:cNvPr>
          <p:cNvSpPr/>
          <p:nvPr/>
        </p:nvSpPr>
        <p:spPr>
          <a:xfrm>
            <a:off x="126610" y="1294228"/>
            <a:ext cx="11125404" cy="4923692"/>
          </a:xfrm>
          <a:prstGeom prst="rect">
            <a:avLst/>
          </a:prstGeom>
        </p:spPr>
        <p:txBody>
          <a:bodyPr vert="horz" lIns="91440" tIns="45720" rIns="91440" bIns="45720" rtlCol="0" anchor="ctr">
            <a:noAutofit/>
          </a:bodyPr>
          <a:lstStyle/>
          <a:p>
            <a:pPr marL="57150">
              <a:lnSpc>
                <a:spcPct val="90000"/>
              </a:lnSpc>
              <a:spcAft>
                <a:spcPts val="600"/>
              </a:spcAft>
            </a:pPr>
            <a:endParaRPr lang="en-US" sz="2000" dirty="0">
              <a:latin typeface="+mj-lt"/>
            </a:endParaRPr>
          </a:p>
          <a:p>
            <a:pPr marL="57150">
              <a:lnSpc>
                <a:spcPct val="90000"/>
              </a:lnSpc>
              <a:spcAft>
                <a:spcPts val="600"/>
              </a:spcAft>
            </a:pPr>
            <a:r>
              <a:rPr lang="en-US" sz="2000" dirty="0">
                <a:latin typeface="+mj-lt"/>
              </a:rPr>
              <a:t>The code is as follows for plot line:</a:t>
            </a:r>
          </a:p>
          <a:p>
            <a:pPr>
              <a:lnSpc>
                <a:spcPct val="90000"/>
              </a:lnSpc>
              <a:spcAft>
                <a:spcPts val="600"/>
              </a:spcAft>
            </a:pPr>
            <a:endParaRPr lang="en-US" sz="2000" dirty="0">
              <a:latin typeface="+mj-lt"/>
            </a:endParaRPr>
          </a:p>
          <a:p>
            <a:pPr>
              <a:lnSpc>
                <a:spcPct val="90000"/>
              </a:lnSpc>
              <a:spcAft>
                <a:spcPts val="600"/>
              </a:spcAft>
            </a:pPr>
            <a:r>
              <a:rPr lang="en-US" sz="2000" dirty="0">
                <a:latin typeface="+mj-lt"/>
              </a:rPr>
              <a:t>###################################################</a:t>
            </a:r>
          </a:p>
          <a:p>
            <a:pPr>
              <a:lnSpc>
                <a:spcPct val="90000"/>
              </a:lnSpc>
              <a:spcAft>
                <a:spcPts val="600"/>
              </a:spcAft>
            </a:pPr>
            <a:r>
              <a:rPr lang="en-US" sz="2000" dirty="0">
                <a:latin typeface="+mj-lt"/>
              </a:rPr>
              <a:t>#Compare trial plot</a:t>
            </a:r>
          </a:p>
          <a:p>
            <a:pPr>
              <a:lnSpc>
                <a:spcPct val="90000"/>
              </a:lnSpc>
              <a:spcAft>
                <a:spcPts val="600"/>
              </a:spcAft>
            </a:pPr>
            <a:r>
              <a:rPr lang="en-US" sz="2000" dirty="0">
                <a:latin typeface="+mj-lt"/>
              </a:rPr>
              <a:t>###################################################</a:t>
            </a:r>
          </a:p>
          <a:p>
            <a:pPr>
              <a:lnSpc>
                <a:spcPct val="90000"/>
              </a:lnSpc>
              <a:spcAft>
                <a:spcPts val="600"/>
              </a:spcAft>
            </a:pPr>
            <a:r>
              <a:rPr lang="en-US" sz="2000" dirty="0">
                <a:latin typeface="+mj-lt"/>
              </a:rPr>
              <a:t>#Purpose: Create Celsius plot comparing trial 1 and trial 2</a:t>
            </a:r>
          </a:p>
          <a:p>
            <a:pPr>
              <a:lnSpc>
                <a:spcPct val="90000"/>
              </a:lnSpc>
              <a:spcAft>
                <a:spcPts val="600"/>
              </a:spcAft>
            </a:pPr>
            <a:r>
              <a:rPr lang="en-US" sz="2000" dirty="0">
                <a:latin typeface="+mj-lt"/>
              </a:rPr>
              <a:t>#Name: Kimberly Hernandez</a:t>
            </a:r>
          </a:p>
          <a:p>
            <a:pPr>
              <a:lnSpc>
                <a:spcPct val="90000"/>
              </a:lnSpc>
              <a:spcAft>
                <a:spcPts val="600"/>
              </a:spcAft>
            </a:pPr>
            <a:r>
              <a:rPr lang="en-US" sz="2000" dirty="0">
                <a:latin typeface="+mj-lt"/>
              </a:rPr>
              <a:t>#Date: 2/11/20</a:t>
            </a:r>
          </a:p>
          <a:p>
            <a:pPr>
              <a:lnSpc>
                <a:spcPct val="90000"/>
              </a:lnSpc>
              <a:spcAft>
                <a:spcPts val="600"/>
              </a:spcAft>
            </a:pPr>
            <a:r>
              <a:rPr lang="en-US" sz="2000" dirty="0">
                <a:latin typeface="+mj-lt"/>
              </a:rPr>
              <a:t>import pandas as pd</a:t>
            </a:r>
          </a:p>
          <a:p>
            <a:pPr>
              <a:lnSpc>
                <a:spcPct val="90000"/>
              </a:lnSpc>
              <a:spcAft>
                <a:spcPts val="600"/>
              </a:spcAft>
            </a:pPr>
            <a:r>
              <a:rPr lang="en-US" sz="2000" dirty="0">
                <a:latin typeface="+mj-lt"/>
              </a:rPr>
              <a:t>import </a:t>
            </a:r>
            <a:r>
              <a:rPr lang="en-US" sz="2000" dirty="0" err="1">
                <a:latin typeface="+mj-lt"/>
              </a:rPr>
              <a:t>matplotlib.pyplot</a:t>
            </a:r>
            <a:r>
              <a:rPr lang="en-US" sz="2000" dirty="0">
                <a:latin typeface="+mj-lt"/>
              </a:rPr>
              <a:t> as </a:t>
            </a:r>
            <a:r>
              <a:rPr lang="en-US" sz="2000" dirty="0" err="1">
                <a:latin typeface="+mj-lt"/>
              </a:rPr>
              <a:t>plt</a:t>
            </a:r>
            <a:endParaRPr lang="en-US" sz="2000" dirty="0">
              <a:latin typeface="+mj-lt"/>
            </a:endParaRPr>
          </a:p>
          <a:p>
            <a:pPr>
              <a:lnSpc>
                <a:spcPct val="90000"/>
              </a:lnSpc>
              <a:spcAft>
                <a:spcPts val="600"/>
              </a:spcAft>
            </a:pPr>
            <a:r>
              <a:rPr lang="en-US" sz="2000" dirty="0">
                <a:latin typeface="+mj-lt"/>
              </a:rPr>
              <a:t>df1 = </a:t>
            </a:r>
            <a:r>
              <a:rPr lang="en-US" sz="2000" dirty="0" err="1">
                <a:latin typeface="+mj-lt"/>
              </a:rPr>
              <a:t>pd.read_csv</a:t>
            </a:r>
            <a:r>
              <a:rPr lang="en-US" sz="2000" dirty="0">
                <a:latin typeface="+mj-lt"/>
              </a:rPr>
              <a:t>("formatdata.csv") #baseline data is trial 1</a:t>
            </a:r>
          </a:p>
          <a:p>
            <a:pPr>
              <a:lnSpc>
                <a:spcPct val="90000"/>
              </a:lnSpc>
              <a:spcAft>
                <a:spcPts val="600"/>
              </a:spcAft>
            </a:pPr>
            <a:r>
              <a:rPr lang="en-US" sz="2000" dirty="0">
                <a:latin typeface="+mj-lt"/>
              </a:rPr>
              <a:t>df2 = </a:t>
            </a:r>
            <a:r>
              <a:rPr lang="en-US" sz="2000" dirty="0" err="1">
                <a:latin typeface="+mj-lt"/>
              </a:rPr>
              <a:t>pd.read_csv</a:t>
            </a:r>
            <a:r>
              <a:rPr lang="en-US" sz="2000" dirty="0">
                <a:latin typeface="+mj-lt"/>
              </a:rPr>
              <a:t>("formatdata2.csv") #data with variation such as finger over sensor and blowing on sensor is trial2</a:t>
            </a:r>
          </a:p>
          <a:p>
            <a:pPr>
              <a:lnSpc>
                <a:spcPct val="90000"/>
              </a:lnSpc>
              <a:spcAft>
                <a:spcPts val="600"/>
              </a:spcAft>
            </a:pPr>
            <a:r>
              <a:rPr lang="en-US" sz="2000" dirty="0" err="1">
                <a:latin typeface="+mj-lt"/>
              </a:rPr>
              <a:t>plt.figure</a:t>
            </a:r>
            <a:r>
              <a:rPr lang="en-US" sz="2000" dirty="0">
                <a:latin typeface="+mj-lt"/>
              </a:rPr>
              <a:t>(); df1.Celsius.plot(label = 'trial1'); df2.Celsius.plot(label = 'trial2'); </a:t>
            </a:r>
            <a:r>
              <a:rPr lang="en-US" sz="2000" dirty="0" err="1">
                <a:latin typeface="+mj-lt"/>
              </a:rPr>
              <a:t>plt.legend</a:t>
            </a:r>
            <a:r>
              <a:rPr lang="en-US" sz="2000" dirty="0">
                <a:latin typeface="+mj-lt"/>
              </a:rPr>
              <a:t>(loc='best'); </a:t>
            </a:r>
            <a:r>
              <a:rPr lang="en-US" sz="2000" dirty="0" err="1">
                <a:latin typeface="+mj-lt"/>
              </a:rPr>
              <a:t>plt.suptitle</a:t>
            </a:r>
            <a:r>
              <a:rPr lang="en-US" sz="2000" dirty="0">
                <a:latin typeface="+mj-lt"/>
              </a:rPr>
              <a:t>(‘Celsius')</a:t>
            </a:r>
          </a:p>
          <a:p>
            <a:pPr>
              <a:lnSpc>
                <a:spcPct val="90000"/>
              </a:lnSpc>
              <a:spcAft>
                <a:spcPts val="600"/>
              </a:spcAft>
            </a:pPr>
            <a:r>
              <a:rPr lang="en-US" sz="2000" dirty="0" err="1">
                <a:latin typeface="+mj-lt"/>
              </a:rPr>
              <a:t>plt.show</a:t>
            </a:r>
            <a:r>
              <a:rPr lang="en-US" sz="2000" dirty="0">
                <a:latin typeface="+mj-lt"/>
              </a:rPr>
              <a:t>()</a:t>
            </a:r>
          </a:p>
        </p:txBody>
      </p:sp>
      <p:sp>
        <p:nvSpPr>
          <p:cNvPr id="5" name="Title 1">
            <a:extLst>
              <a:ext uri="{FF2B5EF4-FFF2-40B4-BE49-F238E27FC236}">
                <a16:creationId xmlns:a16="http://schemas.microsoft.com/office/drawing/2014/main" id="{F4694B56-CE78-4F77-89AA-0DF0675056E1}"/>
              </a:ext>
            </a:extLst>
          </p:cNvPr>
          <p:cNvSpPr>
            <a:spLocks noGrp="1"/>
          </p:cNvSpPr>
          <p:nvPr>
            <p:ph type="title"/>
          </p:nvPr>
        </p:nvSpPr>
        <p:spPr>
          <a:xfrm>
            <a:off x="2526227" y="60131"/>
            <a:ext cx="3163085" cy="727660"/>
          </a:xfrm>
        </p:spPr>
        <p:txBody>
          <a:bodyPr vert="horz" lIns="91440" tIns="45720" rIns="91440" bIns="45720" rtlCol="0" anchor="b">
            <a:normAutofit/>
          </a:bodyPr>
          <a:lstStyle/>
          <a:p>
            <a:r>
              <a:rPr lang="en-US" sz="4000" dirty="0">
                <a:latin typeface="+mn-lt"/>
              </a:rPr>
              <a:t>Plot #1 - Line</a:t>
            </a:r>
          </a:p>
        </p:txBody>
      </p:sp>
      <p:pic>
        <p:nvPicPr>
          <p:cNvPr id="6" name="Picture 5">
            <a:extLst>
              <a:ext uri="{FF2B5EF4-FFF2-40B4-BE49-F238E27FC236}">
                <a16:creationId xmlns:a16="http://schemas.microsoft.com/office/drawing/2014/main" id="{AA5DEAAB-E155-4497-991F-BFDDDD3CF2B8}"/>
              </a:ext>
            </a:extLst>
          </p:cNvPr>
          <p:cNvPicPr>
            <a:picLocks noChangeAspect="1"/>
          </p:cNvPicPr>
          <p:nvPr/>
        </p:nvPicPr>
        <p:blipFill>
          <a:blip r:embed="rId2"/>
          <a:stretch>
            <a:fillRect/>
          </a:stretch>
        </p:blipFill>
        <p:spPr>
          <a:xfrm>
            <a:off x="7018667" y="1009014"/>
            <a:ext cx="4877911" cy="3518702"/>
          </a:xfrm>
          <a:prstGeom prst="rect">
            <a:avLst/>
          </a:prstGeom>
        </p:spPr>
      </p:pic>
    </p:spTree>
    <p:extLst>
      <p:ext uri="{BB962C8B-B14F-4D97-AF65-F5344CB8AC3E}">
        <p14:creationId xmlns:p14="http://schemas.microsoft.com/office/powerpoint/2010/main" val="1474740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66057" y="-8383"/>
            <a:ext cx="10872197" cy="922784"/>
          </a:xfrm>
        </p:spPr>
        <p:txBody>
          <a:bodyPr>
            <a:normAutofit/>
          </a:bodyPr>
          <a:lstStyle/>
          <a:p>
            <a:pPr algn="ctr"/>
            <a:r>
              <a:rPr lang="en-US" sz="4400" dirty="0"/>
              <a:t>Plot #2 – Histogram (Screenshots)</a:t>
            </a:r>
          </a:p>
        </p:txBody>
      </p:sp>
      <p:pic>
        <p:nvPicPr>
          <p:cNvPr id="8" name="Picture 7">
            <a:extLst>
              <a:ext uri="{FF2B5EF4-FFF2-40B4-BE49-F238E27FC236}">
                <a16:creationId xmlns:a16="http://schemas.microsoft.com/office/drawing/2014/main" id="{7B477EA8-2737-41DA-B0C7-9D7D695BD90B}"/>
              </a:ext>
            </a:extLst>
          </p:cNvPr>
          <p:cNvPicPr>
            <a:picLocks noChangeAspect="1"/>
          </p:cNvPicPr>
          <p:nvPr/>
        </p:nvPicPr>
        <p:blipFill>
          <a:blip r:embed="rId2"/>
          <a:stretch>
            <a:fillRect/>
          </a:stretch>
        </p:blipFill>
        <p:spPr>
          <a:xfrm>
            <a:off x="7073439" y="1607325"/>
            <a:ext cx="4932332" cy="3643350"/>
          </a:xfrm>
          <a:prstGeom prst="rect">
            <a:avLst/>
          </a:prstGeom>
        </p:spPr>
      </p:pic>
      <p:sp>
        <p:nvSpPr>
          <p:cNvPr id="6" name="Text Placeholder 3">
            <a:extLst>
              <a:ext uri="{FF2B5EF4-FFF2-40B4-BE49-F238E27FC236}">
                <a16:creationId xmlns:a16="http://schemas.microsoft.com/office/drawing/2014/main" id="{85D1FF5E-A32D-4C4B-B9C7-41B8516DFA71}"/>
              </a:ext>
            </a:extLst>
          </p:cNvPr>
          <p:cNvSpPr txBox="1">
            <a:spLocks/>
          </p:cNvSpPr>
          <p:nvPr/>
        </p:nvSpPr>
        <p:spPr>
          <a:xfrm>
            <a:off x="186229" y="1097279"/>
            <a:ext cx="9505613" cy="54512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mj-lt"/>
              </a:rPr>
              <a:t>The code is as follows for Histogram Trial 1:</a:t>
            </a:r>
          </a:p>
          <a:p>
            <a:endParaRPr lang="en-US" sz="2000" dirty="0">
              <a:latin typeface="+mj-lt"/>
            </a:endParaRPr>
          </a:p>
          <a:p>
            <a:r>
              <a:rPr lang="en-US" sz="2000" dirty="0">
                <a:latin typeface="+mj-lt"/>
              </a:rPr>
              <a:t>#################################################</a:t>
            </a:r>
          </a:p>
          <a:p>
            <a:r>
              <a:rPr lang="en-US" sz="2000" dirty="0">
                <a:latin typeface="+mj-lt"/>
              </a:rPr>
              <a:t>#Histogram</a:t>
            </a:r>
          </a:p>
          <a:p>
            <a:r>
              <a:rPr lang="en-US" sz="2000" dirty="0">
                <a:latin typeface="+mj-lt"/>
              </a:rPr>
              <a:t>#################################################</a:t>
            </a:r>
          </a:p>
          <a:p>
            <a:r>
              <a:rPr lang="en-US" sz="2000" dirty="0">
                <a:latin typeface="+mj-lt"/>
              </a:rPr>
              <a:t>#Purpose: Create a histogram of humidity data from the first trial</a:t>
            </a:r>
          </a:p>
          <a:p>
            <a:r>
              <a:rPr lang="en-US" sz="2000" dirty="0">
                <a:latin typeface="+mj-lt"/>
              </a:rPr>
              <a:t>#Name: Kimberly Hernandez</a:t>
            </a:r>
          </a:p>
          <a:p>
            <a:r>
              <a:rPr lang="en-US" sz="2000" dirty="0">
                <a:latin typeface="+mj-lt"/>
              </a:rPr>
              <a:t>#Date: 2/11/20</a:t>
            </a:r>
          </a:p>
          <a:p>
            <a:r>
              <a:rPr lang="en-US" sz="2000" dirty="0">
                <a:latin typeface="+mj-lt"/>
              </a:rPr>
              <a:t>import pandas as pd</a:t>
            </a:r>
          </a:p>
          <a:p>
            <a:r>
              <a:rPr lang="en-US" sz="2000" dirty="0">
                <a:latin typeface="+mj-lt"/>
              </a:rPr>
              <a:t>import </a:t>
            </a:r>
            <a:r>
              <a:rPr lang="en-US" sz="2000" dirty="0" err="1">
                <a:latin typeface="+mj-lt"/>
              </a:rPr>
              <a:t>matplotlib.pyplot</a:t>
            </a:r>
            <a:r>
              <a:rPr lang="en-US" sz="2000" dirty="0">
                <a:latin typeface="+mj-lt"/>
              </a:rPr>
              <a:t> as </a:t>
            </a:r>
            <a:r>
              <a:rPr lang="en-US" sz="2000" dirty="0" err="1">
                <a:latin typeface="+mj-lt"/>
              </a:rPr>
              <a:t>plt</a:t>
            </a:r>
            <a:endParaRPr lang="en-US" sz="2000" dirty="0">
              <a:latin typeface="+mj-lt"/>
            </a:endParaRPr>
          </a:p>
          <a:p>
            <a:r>
              <a:rPr lang="en-US" sz="2000" dirty="0">
                <a:latin typeface="+mj-lt"/>
              </a:rPr>
              <a:t>df1 = </a:t>
            </a:r>
            <a:r>
              <a:rPr lang="en-US" sz="2000" dirty="0" err="1">
                <a:latin typeface="+mj-lt"/>
              </a:rPr>
              <a:t>pd.read_csv</a:t>
            </a:r>
            <a:r>
              <a:rPr lang="en-US" sz="2000" dirty="0">
                <a:latin typeface="+mj-lt"/>
              </a:rPr>
              <a:t>("formatdata.csv")</a:t>
            </a:r>
          </a:p>
          <a:p>
            <a:r>
              <a:rPr lang="en-US" sz="2000" dirty="0">
                <a:latin typeface="+mj-lt"/>
              </a:rPr>
              <a:t>df2 = </a:t>
            </a:r>
            <a:r>
              <a:rPr lang="en-US" sz="2000" dirty="0" err="1">
                <a:latin typeface="+mj-lt"/>
              </a:rPr>
              <a:t>pd.read_csv</a:t>
            </a:r>
            <a:r>
              <a:rPr lang="en-US" sz="2000" dirty="0">
                <a:latin typeface="+mj-lt"/>
              </a:rPr>
              <a:t>("formatdata2.csv")</a:t>
            </a:r>
          </a:p>
          <a:p>
            <a:r>
              <a:rPr lang="en-US" sz="2000" dirty="0">
                <a:latin typeface="+mj-lt"/>
              </a:rPr>
              <a:t>df1['Humidity'].hist(bins=10, alpha=0.5); </a:t>
            </a:r>
            <a:r>
              <a:rPr lang="en-US" sz="2000" dirty="0" err="1">
                <a:latin typeface="+mj-lt"/>
              </a:rPr>
              <a:t>plt.suptitle</a:t>
            </a:r>
            <a:r>
              <a:rPr lang="en-US" sz="2000" dirty="0">
                <a:latin typeface="+mj-lt"/>
              </a:rPr>
              <a:t>('Histogram of Humidity Trial 1')</a:t>
            </a:r>
          </a:p>
          <a:p>
            <a:r>
              <a:rPr lang="en-US" sz="2000" dirty="0" err="1">
                <a:latin typeface="+mj-lt"/>
              </a:rPr>
              <a:t>plt.show</a:t>
            </a:r>
            <a:r>
              <a:rPr lang="en-US" sz="2000" dirty="0">
                <a:latin typeface="+mj-lt"/>
              </a:rPr>
              <a:t>()</a:t>
            </a:r>
          </a:p>
        </p:txBody>
      </p:sp>
    </p:spTree>
    <p:extLst>
      <p:ext uri="{BB962C8B-B14F-4D97-AF65-F5344CB8AC3E}">
        <p14:creationId xmlns:p14="http://schemas.microsoft.com/office/powerpoint/2010/main" val="230114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987DA-57C5-4D39-B837-FB432623630B}"/>
              </a:ext>
            </a:extLst>
          </p:cNvPr>
          <p:cNvSpPr>
            <a:spLocks noGrp="1"/>
          </p:cNvSpPr>
          <p:nvPr>
            <p:ph type="title"/>
          </p:nvPr>
        </p:nvSpPr>
        <p:spPr>
          <a:xfrm>
            <a:off x="838200" y="19325"/>
            <a:ext cx="10515600" cy="1325563"/>
          </a:xfrm>
        </p:spPr>
        <p:txBody>
          <a:bodyPr/>
          <a:lstStyle/>
          <a:p>
            <a:pPr algn="ctr"/>
            <a:r>
              <a:rPr lang="en-US" dirty="0"/>
              <a:t>Plot #2 – Histogram (Screenshots)</a:t>
            </a:r>
            <a:br>
              <a:rPr lang="en-US" dirty="0"/>
            </a:br>
            <a:r>
              <a:rPr lang="en-US" dirty="0"/>
              <a:t>Continued..</a:t>
            </a:r>
          </a:p>
        </p:txBody>
      </p:sp>
      <p:pic>
        <p:nvPicPr>
          <p:cNvPr id="9" name="Picture 8">
            <a:extLst>
              <a:ext uri="{FF2B5EF4-FFF2-40B4-BE49-F238E27FC236}">
                <a16:creationId xmlns:a16="http://schemas.microsoft.com/office/drawing/2014/main" id="{088870B4-16C1-4AFD-BA96-6A22B543F04C}"/>
              </a:ext>
            </a:extLst>
          </p:cNvPr>
          <p:cNvPicPr>
            <a:picLocks noChangeAspect="1"/>
          </p:cNvPicPr>
          <p:nvPr/>
        </p:nvPicPr>
        <p:blipFill>
          <a:blip r:embed="rId2"/>
          <a:stretch>
            <a:fillRect/>
          </a:stretch>
        </p:blipFill>
        <p:spPr>
          <a:xfrm>
            <a:off x="7383528" y="1731748"/>
            <a:ext cx="4595446" cy="3394504"/>
          </a:xfrm>
          <a:prstGeom prst="rect">
            <a:avLst/>
          </a:prstGeom>
        </p:spPr>
      </p:pic>
      <p:sp>
        <p:nvSpPr>
          <p:cNvPr id="10" name="Text Placeholder 6">
            <a:extLst>
              <a:ext uri="{FF2B5EF4-FFF2-40B4-BE49-F238E27FC236}">
                <a16:creationId xmlns:a16="http://schemas.microsoft.com/office/drawing/2014/main" id="{CF121BB0-61A9-4919-9EDE-9D37E6CFC895}"/>
              </a:ext>
            </a:extLst>
          </p:cNvPr>
          <p:cNvSpPr txBox="1">
            <a:spLocks/>
          </p:cNvSpPr>
          <p:nvPr/>
        </p:nvSpPr>
        <p:spPr>
          <a:xfrm>
            <a:off x="213026" y="1445138"/>
            <a:ext cx="11176000" cy="539353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j-lt"/>
              </a:rPr>
              <a:t>The code is as follows for Histogram Trial 2:</a:t>
            </a:r>
          </a:p>
          <a:p>
            <a:pPr marL="0" indent="0">
              <a:buNone/>
            </a:pPr>
            <a:endParaRPr lang="en-US" sz="2000" dirty="0">
              <a:latin typeface="+mj-lt"/>
            </a:endParaRPr>
          </a:p>
          <a:p>
            <a:pPr marL="0" indent="0">
              <a:buNone/>
            </a:pPr>
            <a:r>
              <a:rPr lang="en-US" sz="2000" dirty="0">
                <a:latin typeface="+mj-lt"/>
              </a:rPr>
              <a:t>####################################</a:t>
            </a:r>
          </a:p>
          <a:p>
            <a:pPr marL="0" indent="0">
              <a:buNone/>
            </a:pPr>
            <a:r>
              <a:rPr lang="en-US" sz="2000" dirty="0">
                <a:latin typeface="+mj-lt"/>
              </a:rPr>
              <a:t>#Histogram</a:t>
            </a:r>
          </a:p>
          <a:p>
            <a:pPr marL="0" indent="0">
              <a:buNone/>
            </a:pPr>
            <a:r>
              <a:rPr lang="en-US" sz="2000" dirty="0">
                <a:latin typeface="+mj-lt"/>
              </a:rPr>
              <a:t>####################################</a:t>
            </a:r>
          </a:p>
          <a:p>
            <a:pPr marL="0" indent="0">
              <a:buNone/>
            </a:pPr>
            <a:r>
              <a:rPr lang="en-US" sz="2000" dirty="0">
                <a:latin typeface="+mj-lt"/>
              </a:rPr>
              <a:t>#Purpose: Create a histogram of humidity data from the second trial</a:t>
            </a:r>
          </a:p>
          <a:p>
            <a:pPr marL="0" indent="0">
              <a:buNone/>
            </a:pPr>
            <a:r>
              <a:rPr lang="en-US" sz="2000" dirty="0">
                <a:latin typeface="+mj-lt"/>
              </a:rPr>
              <a:t>#Name: Kimberly Hernandez</a:t>
            </a:r>
          </a:p>
          <a:p>
            <a:pPr marL="0" indent="0">
              <a:buNone/>
            </a:pPr>
            <a:r>
              <a:rPr lang="en-US" sz="2000" dirty="0">
                <a:latin typeface="+mj-lt"/>
              </a:rPr>
              <a:t>#Date: 2/11/20</a:t>
            </a:r>
          </a:p>
          <a:p>
            <a:pPr marL="0" indent="0">
              <a:buNone/>
            </a:pPr>
            <a:r>
              <a:rPr lang="en-US" sz="2000" dirty="0">
                <a:latin typeface="+mj-lt"/>
              </a:rPr>
              <a:t>import pandas as pd</a:t>
            </a:r>
          </a:p>
          <a:p>
            <a:pPr marL="0" indent="0">
              <a:buNone/>
            </a:pPr>
            <a:r>
              <a:rPr lang="en-US" sz="2000" dirty="0">
                <a:latin typeface="+mj-lt"/>
              </a:rPr>
              <a:t>import </a:t>
            </a:r>
            <a:r>
              <a:rPr lang="en-US" sz="2000" dirty="0" err="1">
                <a:latin typeface="+mj-lt"/>
              </a:rPr>
              <a:t>matplotlib.pyplot</a:t>
            </a:r>
            <a:r>
              <a:rPr lang="en-US" sz="2000" dirty="0">
                <a:latin typeface="+mj-lt"/>
              </a:rPr>
              <a:t> as </a:t>
            </a:r>
            <a:r>
              <a:rPr lang="en-US" sz="2000" dirty="0" err="1">
                <a:latin typeface="+mj-lt"/>
              </a:rPr>
              <a:t>plt</a:t>
            </a:r>
            <a:endParaRPr lang="en-US" sz="2000" dirty="0">
              <a:latin typeface="+mj-lt"/>
            </a:endParaRPr>
          </a:p>
          <a:p>
            <a:pPr marL="0" indent="0">
              <a:buNone/>
            </a:pPr>
            <a:r>
              <a:rPr lang="en-US" sz="2000" dirty="0">
                <a:latin typeface="+mj-lt"/>
              </a:rPr>
              <a:t>df1 = </a:t>
            </a:r>
            <a:r>
              <a:rPr lang="en-US" sz="2000" dirty="0" err="1">
                <a:latin typeface="+mj-lt"/>
              </a:rPr>
              <a:t>pd.read_csv</a:t>
            </a:r>
            <a:r>
              <a:rPr lang="en-US" sz="2000" dirty="0">
                <a:latin typeface="+mj-lt"/>
              </a:rPr>
              <a:t>("formatdata.csv")</a:t>
            </a:r>
          </a:p>
          <a:p>
            <a:pPr marL="0" indent="0">
              <a:buNone/>
            </a:pPr>
            <a:r>
              <a:rPr lang="en-US" sz="2000" dirty="0">
                <a:latin typeface="+mj-lt"/>
              </a:rPr>
              <a:t>df2 = </a:t>
            </a:r>
            <a:r>
              <a:rPr lang="en-US" sz="2000" dirty="0" err="1">
                <a:latin typeface="+mj-lt"/>
              </a:rPr>
              <a:t>pd.read_csv</a:t>
            </a:r>
            <a:r>
              <a:rPr lang="en-US" sz="2000" dirty="0">
                <a:latin typeface="+mj-lt"/>
              </a:rPr>
              <a:t>("formatdata2.csv")</a:t>
            </a:r>
          </a:p>
          <a:p>
            <a:pPr marL="0" indent="0">
              <a:buNone/>
            </a:pPr>
            <a:r>
              <a:rPr lang="en-US" sz="2000" dirty="0">
                <a:latin typeface="+mj-lt"/>
              </a:rPr>
              <a:t>df2['Humidity'].hist(bins=10, alpha=0.5); </a:t>
            </a:r>
            <a:r>
              <a:rPr lang="en-US" sz="2000" dirty="0" err="1">
                <a:latin typeface="+mj-lt"/>
              </a:rPr>
              <a:t>plt.suptitle</a:t>
            </a:r>
            <a:r>
              <a:rPr lang="en-US" sz="2000" dirty="0">
                <a:latin typeface="+mj-lt"/>
              </a:rPr>
              <a:t>('Histogram of Humidity Trial 2')</a:t>
            </a:r>
          </a:p>
          <a:p>
            <a:pPr marL="0" indent="0">
              <a:buNone/>
            </a:pPr>
            <a:r>
              <a:rPr lang="en-US" sz="2000" dirty="0" err="1">
                <a:latin typeface="+mj-lt"/>
              </a:rPr>
              <a:t>plt.show</a:t>
            </a:r>
            <a:r>
              <a:rPr lang="en-US" sz="2000" dirty="0">
                <a:latin typeface="+mj-lt"/>
              </a:rPr>
              <a:t>()</a:t>
            </a:r>
          </a:p>
          <a:p>
            <a:pPr marL="285750" indent="-285750"/>
            <a:endParaRPr lang="en-US" sz="2000" dirty="0"/>
          </a:p>
        </p:txBody>
      </p:sp>
    </p:spTree>
    <p:extLst>
      <p:ext uri="{BB962C8B-B14F-4D97-AF65-F5344CB8AC3E}">
        <p14:creationId xmlns:p14="http://schemas.microsoft.com/office/powerpoint/2010/main" val="2693072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dirty="0"/>
              <a:t>Analysis</a:t>
            </a:r>
          </a:p>
        </p:txBody>
      </p:sp>
      <p:sp>
        <p:nvSpPr>
          <p:cNvPr id="23" name="Rectangle 2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93661" y="2599509"/>
            <a:ext cx="4530898" cy="3639450"/>
          </a:xfrm>
        </p:spPr>
        <p:txBody>
          <a:bodyPr vert="horz" lIns="91440" tIns="45720" rIns="91440" bIns="45720" rtlCol="0" anchor="ctr">
            <a:normAutofit/>
          </a:bodyPr>
          <a:lstStyle/>
          <a:p>
            <a:pPr marL="514350" lvl="1" indent="-228600">
              <a:buFont typeface="Arial" panose="020B0604020202020204" pitchFamily="34" charset="0"/>
              <a:buChar char="•"/>
            </a:pPr>
            <a:r>
              <a:rPr lang="en-US" sz="2000" dirty="0">
                <a:latin typeface="+mj-lt"/>
              </a:rPr>
              <a:t>With the current data from Trail 1 and Trial 2, What which data had more humidity?</a:t>
            </a:r>
          </a:p>
          <a:p>
            <a:pPr marL="742950" lvl="1" indent="-228600">
              <a:buFont typeface="Arial" panose="020B0604020202020204" pitchFamily="34" charset="0"/>
              <a:buChar char="•"/>
            </a:pPr>
            <a:endParaRPr lang="en-US" sz="2000" dirty="0"/>
          </a:p>
          <a:p>
            <a:pPr marL="285750" indent="-228600">
              <a:buFont typeface="Arial" panose="020B0604020202020204" pitchFamily="34" charset="0"/>
              <a:buChar char="•"/>
            </a:pPr>
            <a:endParaRPr lang="en-US" sz="2000" dirty="0"/>
          </a:p>
          <a:p>
            <a:pPr marL="285750" indent="-228600">
              <a:buFont typeface="Arial" panose="020B0604020202020204" pitchFamily="34" charset="0"/>
              <a:buChar char="•"/>
            </a:pPr>
            <a:endParaRPr lang="en-US" sz="2000" dirty="0"/>
          </a:p>
          <a:p>
            <a:pPr marL="285750"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0B8DE14F-3B5A-40C4-980C-6D646E174559}"/>
              </a:ext>
            </a:extLst>
          </p:cNvPr>
          <p:cNvPicPr>
            <a:picLocks noChangeAspect="1"/>
          </p:cNvPicPr>
          <p:nvPr/>
        </p:nvPicPr>
        <p:blipFill rotWithShape="1">
          <a:blip r:embed="rId2"/>
          <a:srcRect t="2895" r="-2" b="1294"/>
          <a:stretch/>
        </p:blipFill>
        <p:spPr>
          <a:xfrm>
            <a:off x="5911532" y="2484255"/>
            <a:ext cx="5150277" cy="3714244"/>
          </a:xfrm>
          <a:prstGeom prst="rect">
            <a:avLst/>
          </a:prstGeom>
        </p:spPr>
      </p:pic>
      <p:sp>
        <p:nvSpPr>
          <p:cNvPr id="27" name="Rectangle 2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C1CBC2-79F3-4A2E-8AA3-05765D4A8900}"/>
              </a:ext>
            </a:extLst>
          </p:cNvPr>
          <p:cNvSpPr/>
          <p:nvPr/>
        </p:nvSpPr>
        <p:spPr>
          <a:xfrm>
            <a:off x="4877214" y="657283"/>
            <a:ext cx="1274708" cy="369332"/>
          </a:xfrm>
          <a:prstGeom prst="rect">
            <a:avLst/>
          </a:prstGeom>
        </p:spPr>
        <p:txBody>
          <a:bodyPr wrap="none">
            <a:spAutoFit/>
          </a:bodyPr>
          <a:lstStyle/>
          <a:p>
            <a:pPr lvl="1">
              <a:spcAft>
                <a:spcPts val="600"/>
              </a:spcAft>
            </a:pPr>
            <a:r>
              <a:rPr lang="en-US" b="1" dirty="0">
                <a:solidFill>
                  <a:schemeClr val="bg1"/>
                </a:solidFill>
              </a:rPr>
              <a:t>Chart: </a:t>
            </a:r>
          </a:p>
        </p:txBody>
      </p:sp>
      <p:sp>
        <p:nvSpPr>
          <p:cNvPr id="8" name="Rectangle 7">
            <a:extLst>
              <a:ext uri="{FF2B5EF4-FFF2-40B4-BE49-F238E27FC236}">
                <a16:creationId xmlns:a16="http://schemas.microsoft.com/office/drawing/2014/main" id="{1D0D55B3-2806-4075-99B5-A6AF34875215}"/>
              </a:ext>
            </a:extLst>
          </p:cNvPr>
          <p:cNvSpPr/>
          <p:nvPr/>
        </p:nvSpPr>
        <p:spPr>
          <a:xfrm>
            <a:off x="828617" y="3790249"/>
            <a:ext cx="4460985" cy="1015663"/>
          </a:xfrm>
          <a:prstGeom prst="rect">
            <a:avLst/>
          </a:prstGeom>
        </p:spPr>
        <p:txBody>
          <a:bodyPr wrap="square">
            <a:spAutoFit/>
          </a:bodyPr>
          <a:lstStyle/>
          <a:p>
            <a:pPr lvl="1">
              <a:spcAft>
                <a:spcPts val="600"/>
              </a:spcAft>
            </a:pPr>
            <a:r>
              <a:rPr lang="en-US" sz="2000" dirty="0">
                <a:latin typeface="+mj-lt"/>
              </a:rPr>
              <a:t>The chart shows a huge spike in humidity on trial 2 showing that there was more humidity on trial 2. </a:t>
            </a:r>
          </a:p>
        </p:txBody>
      </p:sp>
    </p:spTree>
    <p:extLst>
      <p:ext uri="{BB962C8B-B14F-4D97-AF65-F5344CB8AC3E}">
        <p14:creationId xmlns:p14="http://schemas.microsoft.com/office/powerpoint/2010/main" val="3499379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16805" y="1345958"/>
            <a:ext cx="4193196" cy="4166085"/>
          </a:xfrm>
        </p:spPr>
        <p:txBody>
          <a:bodyPr vert="horz" lIns="91440" tIns="45720" rIns="91440" bIns="45720" rtlCol="0" anchor="ctr">
            <a:normAutofit/>
          </a:bodyPr>
          <a:lstStyle/>
          <a:p>
            <a:r>
              <a:rPr lang="en-US" sz="4000" kern="1200" dirty="0">
                <a:solidFill>
                  <a:schemeClr val="tx1"/>
                </a:solidFill>
                <a:latin typeface="+mn-lt"/>
                <a:ea typeface="+mj-ea"/>
                <a:cs typeface="+mj-cs"/>
              </a:rPr>
              <a:t>Prediction- Develop A </a:t>
            </a:r>
            <a:r>
              <a:rPr lang="en-US" sz="4000" dirty="0">
                <a:latin typeface="+mn-lt"/>
              </a:rPr>
              <a:t>P</a:t>
            </a:r>
            <a:r>
              <a:rPr lang="en-US" sz="4000" kern="1200" dirty="0">
                <a:solidFill>
                  <a:schemeClr val="tx1"/>
                </a:solidFill>
                <a:latin typeface="+mn-lt"/>
                <a:ea typeface="+mj-ea"/>
                <a:cs typeface="+mj-cs"/>
              </a:rPr>
              <a:t>rediction </a:t>
            </a:r>
            <a:r>
              <a:rPr lang="en-US" sz="4000" dirty="0">
                <a:latin typeface="+mn-lt"/>
              </a:rPr>
              <a:t>B</a:t>
            </a:r>
            <a:r>
              <a:rPr lang="en-US" sz="4000" kern="1200" dirty="0">
                <a:solidFill>
                  <a:schemeClr val="tx1"/>
                </a:solidFill>
                <a:latin typeface="+mn-lt"/>
                <a:ea typeface="+mj-ea"/>
                <a:cs typeface="+mj-cs"/>
              </a:rPr>
              <a:t>ased on the Data. </a:t>
            </a:r>
          </a:p>
        </p:txBody>
      </p:sp>
      <p:grpSp>
        <p:nvGrpSpPr>
          <p:cNvPr id="18" name="Group 17">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9"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034379" y="958129"/>
            <a:ext cx="5676415" cy="5076614"/>
          </a:xfrm>
        </p:spPr>
        <p:txBody>
          <a:bodyPr vert="horz" lIns="91440" tIns="45720" rIns="91440" bIns="45720" rtlCol="0" anchor="ctr">
            <a:normAutofit/>
          </a:bodyPr>
          <a:lstStyle/>
          <a:p>
            <a:pPr indent="-228600">
              <a:buFont typeface="Arial" panose="020B0604020202020204" pitchFamily="34" charset="0"/>
              <a:buChar char="•"/>
            </a:pPr>
            <a:endParaRPr lang="en-US" sz="2000" dirty="0">
              <a:latin typeface="+mj-lt"/>
            </a:endParaRPr>
          </a:p>
          <a:p>
            <a:pPr marL="285750" indent="-228600">
              <a:buFont typeface="Arial" panose="020B0604020202020204" pitchFamily="34" charset="0"/>
              <a:buChar char="•"/>
            </a:pPr>
            <a:r>
              <a:rPr lang="en-US" sz="2000" dirty="0">
                <a:latin typeface="+mj-lt"/>
              </a:rPr>
              <a:t>One prediction would be, in Texas the humidity level would spike without manipulation of the temperature sensor if there were readings gathered early in the morning.</a:t>
            </a:r>
          </a:p>
          <a:p>
            <a:pPr marL="285750" indent="-228600">
              <a:buFont typeface="Arial" panose="020B0604020202020204" pitchFamily="34" charset="0"/>
              <a:buChar char="•"/>
            </a:pPr>
            <a:endParaRPr lang="en-US" sz="2000" dirty="0">
              <a:latin typeface="+mj-lt"/>
            </a:endParaRPr>
          </a:p>
          <a:p>
            <a:pPr marL="285750" indent="-228600">
              <a:buFont typeface="Arial" panose="020B0604020202020204" pitchFamily="34" charset="0"/>
              <a:buChar char="•"/>
            </a:pPr>
            <a:r>
              <a:rPr lang="en-US" sz="2000" dirty="0">
                <a:latin typeface="+mj-lt"/>
              </a:rPr>
              <a:t>Another prediction would be gathering data in different parts of living spaces in my apartment. This would show different temperature readings even though the air condition is set at a specific temperature.</a:t>
            </a:r>
          </a:p>
          <a:p>
            <a:pPr marL="285750" indent="-228600">
              <a:buFont typeface="Arial" panose="020B0604020202020204" pitchFamily="34" charset="0"/>
              <a:buChar char="•"/>
            </a:pPr>
            <a:endParaRPr lang="en-US" sz="2200" dirty="0"/>
          </a:p>
          <a:p>
            <a:pPr marL="285750" indent="-228600">
              <a:buFont typeface="Arial" panose="020B0604020202020204" pitchFamily="34" charset="0"/>
              <a:buChar char="•"/>
            </a:pPr>
            <a:endParaRPr lang="en-US" sz="2200" dirty="0"/>
          </a:p>
          <a:p>
            <a:pPr marL="285750" indent="-2286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8280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7EDE7-7958-424F-A147-D47257C3768B}"/>
              </a:ext>
            </a:extLst>
          </p:cNvPr>
          <p:cNvSpPr>
            <a:spLocks noGrp="1"/>
          </p:cNvSpPr>
          <p:nvPr>
            <p:ph type="title"/>
          </p:nvPr>
        </p:nvSpPr>
        <p:spPr>
          <a:xfrm>
            <a:off x="649224" y="960120"/>
            <a:ext cx="3867912" cy="4169664"/>
          </a:xfrm>
        </p:spPr>
        <p:txBody>
          <a:bodyPr>
            <a:normAutofit/>
          </a:bodyPr>
          <a:lstStyle/>
          <a:p>
            <a:pPr algn="r"/>
            <a:r>
              <a:rPr lang="en-US" sz="4000" dirty="0">
                <a:latin typeface="+mn-lt"/>
              </a:rPr>
              <a:t>Challenges</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178722-9AA8-45FC-A84C-77560F0826E4}"/>
              </a:ext>
            </a:extLst>
          </p:cNvPr>
          <p:cNvSpPr>
            <a:spLocks noGrp="1"/>
          </p:cNvSpPr>
          <p:nvPr>
            <p:ph idx="1"/>
          </p:nvPr>
        </p:nvSpPr>
        <p:spPr>
          <a:xfrm>
            <a:off x="4983480" y="960120"/>
            <a:ext cx="6946582" cy="4169664"/>
          </a:xfrm>
        </p:spPr>
        <p:txBody>
          <a:bodyPr anchor="ctr">
            <a:noAutofit/>
          </a:bodyPr>
          <a:lstStyle/>
          <a:p>
            <a:r>
              <a:rPr lang="en-US" sz="2000" dirty="0">
                <a:latin typeface="+mj-lt"/>
              </a:rPr>
              <a:t>A few challenges were faced during this project:</a:t>
            </a:r>
          </a:p>
          <a:p>
            <a:pPr marL="0" indent="0">
              <a:buNone/>
            </a:pPr>
            <a:endParaRPr lang="en-US" sz="2000" dirty="0">
              <a:latin typeface="+mj-lt"/>
            </a:endParaRPr>
          </a:p>
          <a:p>
            <a:pPr lvl="1"/>
            <a:r>
              <a:rPr lang="en-US" sz="2000" dirty="0">
                <a:latin typeface="+mj-lt"/>
              </a:rPr>
              <a:t>During module 4 an issue occurred when the SaveSerial.py code was run due to a com port error.  The com port was verified to ensure it was the same as the Arduino IDE com port.  The </a:t>
            </a:r>
            <a:r>
              <a:rPr lang="en-US" sz="2000" dirty="0" err="1">
                <a:latin typeface="+mj-lt"/>
              </a:rPr>
              <a:t>pyserial</a:t>
            </a:r>
            <a:r>
              <a:rPr lang="en-US" sz="2000" dirty="0">
                <a:latin typeface="+mj-lt"/>
              </a:rPr>
              <a:t> package was not installed and after adding this package and restarting Python the code ran successfully.</a:t>
            </a:r>
          </a:p>
          <a:p>
            <a:pPr marL="457200" lvl="1" indent="0">
              <a:buNone/>
            </a:pPr>
            <a:endParaRPr lang="en-US" sz="2000" dirty="0">
              <a:latin typeface="+mj-lt"/>
            </a:endParaRPr>
          </a:p>
          <a:p>
            <a:pPr lvl="1"/>
            <a:r>
              <a:rPr lang="en-US" sz="2000" dirty="0">
                <a:latin typeface="+mj-lt"/>
              </a:rPr>
              <a:t>The baud rate was not set to 9600 causing no output temperature readings.</a:t>
            </a:r>
          </a:p>
          <a:p>
            <a:pPr marL="457200" lvl="1" indent="0">
              <a:buNone/>
            </a:pPr>
            <a:endParaRPr lang="en-US" sz="2000" dirty="0">
              <a:latin typeface="+mj-lt"/>
            </a:endParaRPr>
          </a:p>
          <a:p>
            <a:pPr lvl="1"/>
            <a:r>
              <a:rPr lang="en-US" sz="2000" dirty="0">
                <a:latin typeface="+mj-lt"/>
              </a:rPr>
              <a:t>The serial monitor was open during the SaveSerial.py preventing the code from successfully running.</a:t>
            </a:r>
          </a:p>
        </p:txBody>
      </p:sp>
    </p:spTree>
    <p:extLst>
      <p:ext uri="{BB962C8B-B14F-4D97-AF65-F5344CB8AC3E}">
        <p14:creationId xmlns:p14="http://schemas.microsoft.com/office/powerpoint/2010/main" val="95537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9378A1-464A-4C0B-9939-70D8C22946D7}"/>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5D8C3A66-BC2B-4F22-94A8-621B25C29374}"/>
              </a:ext>
            </a:extLst>
          </p:cNvPr>
          <p:cNvSpPr>
            <a:spLocks noGrp="1"/>
          </p:cNvSpPr>
          <p:nvPr>
            <p:ph type="title"/>
          </p:nvPr>
        </p:nvSpPr>
        <p:spPr>
          <a:xfrm>
            <a:off x="838201" y="1065862"/>
            <a:ext cx="3313164" cy="4726276"/>
          </a:xfrm>
          <a:solidFill>
            <a:schemeClr val="bg1"/>
          </a:solidFill>
        </p:spPr>
        <p:txBody>
          <a:bodyPr>
            <a:normAutofit/>
          </a:bodyPr>
          <a:lstStyle/>
          <a:p>
            <a:pPr algn="r"/>
            <a:r>
              <a:rPr lang="en-US" sz="4000" dirty="0">
                <a:solidFill>
                  <a:srgbClr val="FFFFFF"/>
                </a:solidFill>
                <a:latin typeface="+mn-lt"/>
              </a:rPr>
              <a:t>Career Skills</a:t>
            </a:r>
          </a:p>
        </p:txBody>
      </p:sp>
      <p:cxnSp>
        <p:nvCxnSpPr>
          <p:cNvPr id="18" name="Straight Connector 1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069D5EF-4A21-410C-A2A4-72B8E31CD61F}"/>
              </a:ext>
            </a:extLst>
          </p:cNvPr>
          <p:cNvSpPr>
            <a:spLocks noGrp="1"/>
          </p:cNvSpPr>
          <p:nvPr>
            <p:ph idx="1"/>
          </p:nvPr>
        </p:nvSpPr>
        <p:spPr>
          <a:xfrm>
            <a:off x="5423529" y="711654"/>
            <a:ext cx="6271986" cy="5776232"/>
          </a:xfrm>
          <a:solidFill>
            <a:schemeClr val="bg1"/>
          </a:solidFill>
        </p:spPr>
        <p:txBody>
          <a:bodyPr anchor="ctr">
            <a:normAutofit/>
          </a:bodyPr>
          <a:lstStyle/>
          <a:p>
            <a:r>
              <a:rPr lang="en-US" sz="2000" dirty="0">
                <a:latin typeface="+mj-lt"/>
              </a:rPr>
              <a:t>Analytical skills – When reviewing and manipulating the data from “formatdata.csv” and “formatdata2.csv” then looking at the analysis and creating predictions of this data.</a:t>
            </a:r>
          </a:p>
          <a:p>
            <a:r>
              <a:rPr lang="en-US" sz="2000" dirty="0">
                <a:latin typeface="+mj-lt"/>
              </a:rPr>
              <a:t>Problem solving skills- Being able to resolve any issues that were faced during this project.</a:t>
            </a:r>
          </a:p>
          <a:p>
            <a:r>
              <a:rPr lang="en-US" sz="2000" dirty="0">
                <a:latin typeface="+mj-lt"/>
              </a:rPr>
              <a:t>Programming skills- By using Anaconda/Python and PANDA/matplotlib within Python.</a:t>
            </a:r>
          </a:p>
          <a:p>
            <a:pPr marL="285750"/>
            <a:r>
              <a:rPr lang="en-US" sz="2000" dirty="0">
                <a:latin typeface="+mj-lt"/>
              </a:rPr>
              <a:t>Software skills – Using the Arduino IDE, Python- Anaconda/ Spyder, and Microsoft Excel.</a:t>
            </a:r>
          </a:p>
          <a:p>
            <a:r>
              <a:rPr lang="en-US" sz="2000" dirty="0">
                <a:latin typeface="+mj-lt"/>
              </a:rPr>
              <a:t>Organizational Skills- Being able to plan and design this project and keep track of the data being juggled by each program as it was manipulated, processed, and analyzed.</a:t>
            </a:r>
          </a:p>
          <a:p>
            <a:endParaRPr lang="en-US" sz="2200" dirty="0"/>
          </a:p>
        </p:txBody>
      </p:sp>
    </p:spTree>
    <p:extLst>
      <p:ext uri="{BB962C8B-B14F-4D97-AF65-F5344CB8AC3E}">
        <p14:creationId xmlns:p14="http://schemas.microsoft.com/office/powerpoint/2010/main" val="36094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FBAF3-9427-4B07-AFB0-9D0D1A4F0947}"/>
              </a:ext>
            </a:extLst>
          </p:cNvPr>
          <p:cNvSpPr>
            <a:spLocks noGrp="1"/>
          </p:cNvSpPr>
          <p:nvPr>
            <p:ph type="title"/>
          </p:nvPr>
        </p:nvSpPr>
        <p:spPr>
          <a:xfrm>
            <a:off x="1043631" y="873940"/>
            <a:ext cx="5052369" cy="1035781"/>
          </a:xfrm>
        </p:spPr>
        <p:txBody>
          <a:bodyPr anchor="ctr">
            <a:normAutofit/>
          </a:bodyPr>
          <a:lstStyle/>
          <a:p>
            <a:r>
              <a:rPr lang="en-US" sz="4000" dirty="0">
                <a:latin typeface="+mn-lt"/>
              </a:rPr>
              <a:t>Conclusion</a:t>
            </a:r>
          </a:p>
        </p:txBody>
      </p:sp>
      <p:sp>
        <p:nvSpPr>
          <p:cNvPr id="3" name="Content Placeholder 2">
            <a:extLst>
              <a:ext uri="{FF2B5EF4-FFF2-40B4-BE49-F238E27FC236}">
                <a16:creationId xmlns:a16="http://schemas.microsoft.com/office/drawing/2014/main" id="{A1E1EE72-9D95-448C-8BE3-0807A35B8675}"/>
              </a:ext>
            </a:extLst>
          </p:cNvPr>
          <p:cNvSpPr>
            <a:spLocks noGrp="1"/>
          </p:cNvSpPr>
          <p:nvPr>
            <p:ph idx="1"/>
          </p:nvPr>
        </p:nvSpPr>
        <p:spPr>
          <a:xfrm>
            <a:off x="1045029" y="1909721"/>
            <a:ext cx="4991629" cy="4292123"/>
          </a:xfrm>
        </p:spPr>
        <p:txBody>
          <a:bodyPr anchor="ctr">
            <a:normAutofit/>
          </a:bodyPr>
          <a:lstStyle/>
          <a:p>
            <a:r>
              <a:rPr lang="en-US" sz="2000" dirty="0">
                <a:latin typeface="+mj-lt"/>
              </a:rPr>
              <a:t>The Internet of Things(IoT) and its’ data is ever-growing.</a:t>
            </a:r>
          </a:p>
          <a:p>
            <a:r>
              <a:rPr lang="en-US" sz="2000" dirty="0">
                <a:latin typeface="+mj-lt"/>
              </a:rPr>
              <a:t>This project benefits the idea of when an IoT device produces data that data can be collected, processed, manipulated, and analyzed.</a:t>
            </a:r>
          </a:p>
          <a:p>
            <a:r>
              <a:rPr lang="en-US" sz="2000" dirty="0">
                <a:latin typeface="+mj-lt"/>
              </a:rPr>
              <a:t>The IoT Temperature/Humidity Sensor produced data by collecting the temperature and humidity of the room and during this project the data was standardized.</a:t>
            </a:r>
          </a:p>
        </p:txBody>
      </p:sp>
      <p:sp>
        <p:nvSpPr>
          <p:cNvPr id="23" name="Rectangle 22">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aptop Secure">
            <a:extLst>
              <a:ext uri="{FF2B5EF4-FFF2-40B4-BE49-F238E27FC236}">
                <a16:creationId xmlns:a16="http://schemas.microsoft.com/office/drawing/2014/main" id="{4F314AD6-2357-4803-B4B4-89D29EE016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9551" y="1399579"/>
            <a:ext cx="4223252" cy="4223252"/>
          </a:xfrm>
          <a:prstGeom prst="rect">
            <a:avLst/>
          </a:prstGeom>
        </p:spPr>
      </p:pic>
      <p:cxnSp>
        <p:nvCxnSpPr>
          <p:cNvPr id="25" name="Straight Connector 2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Hexagon 3">
            <a:extLst>
              <a:ext uri="{FF2B5EF4-FFF2-40B4-BE49-F238E27FC236}">
                <a16:creationId xmlns:a16="http://schemas.microsoft.com/office/drawing/2014/main" id="{0FB5D98A-5294-4B93-A67E-36486EDC8E92}"/>
              </a:ext>
            </a:extLst>
          </p:cNvPr>
          <p:cNvSpPr/>
          <p:nvPr/>
        </p:nvSpPr>
        <p:spPr>
          <a:xfrm>
            <a:off x="8124382" y="189045"/>
            <a:ext cx="2011680" cy="1622688"/>
          </a:xfrm>
          <a:prstGeom prst="hexagon">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067FFEDC-CD12-4A7B-9122-E4C13DAC2B81}"/>
              </a:ext>
            </a:extLst>
          </p:cNvPr>
          <p:cNvSpPr/>
          <p:nvPr/>
        </p:nvSpPr>
        <p:spPr>
          <a:xfrm>
            <a:off x="9416682" y="5009581"/>
            <a:ext cx="2630658" cy="1800664"/>
          </a:xfrm>
          <a:prstGeom prst="cloudCallout">
            <a:avLst>
              <a:gd name="adj1" fmla="val -60405"/>
              <a:gd name="adj2" fmla="val -78126"/>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llout: Down Arrow 5">
            <a:extLst>
              <a:ext uri="{FF2B5EF4-FFF2-40B4-BE49-F238E27FC236}">
                <a16:creationId xmlns:a16="http://schemas.microsoft.com/office/drawing/2014/main" id="{5BF90DDC-403E-4855-A674-2EE8BB5BCA18}"/>
              </a:ext>
            </a:extLst>
          </p:cNvPr>
          <p:cNvSpPr/>
          <p:nvPr/>
        </p:nvSpPr>
        <p:spPr>
          <a:xfrm>
            <a:off x="10004049" y="1445456"/>
            <a:ext cx="1871003" cy="1800664"/>
          </a:xfrm>
          <a:prstGeom prst="downArrowCallou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a:extLst>
              <a:ext uri="{FF2B5EF4-FFF2-40B4-BE49-F238E27FC236}">
                <a16:creationId xmlns:a16="http://schemas.microsoft.com/office/drawing/2014/main" id="{E1F7D7AF-7158-4E33-87F9-B6583925D7C4}"/>
              </a:ext>
            </a:extLst>
          </p:cNvPr>
          <p:cNvSpPr/>
          <p:nvPr/>
        </p:nvSpPr>
        <p:spPr>
          <a:xfrm>
            <a:off x="8283173" y="3307853"/>
            <a:ext cx="3142957" cy="1986439"/>
          </a:xfrm>
          <a:prstGeom prst="flowChartMultidocumen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67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5">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F9CABE9-C3D7-4060-959C-BBABB564CD93}"/>
              </a:ext>
            </a:extLst>
          </p:cNvPr>
          <p:cNvSpPr>
            <a:spLocks noGrp="1"/>
          </p:cNvSpPr>
          <p:nvPr>
            <p:ph type="title"/>
          </p:nvPr>
        </p:nvSpPr>
        <p:spPr>
          <a:xfrm>
            <a:off x="1101198" y="495903"/>
            <a:ext cx="2823275" cy="2373905"/>
          </a:xfrm>
        </p:spPr>
        <p:txBody>
          <a:bodyPr vert="horz" lIns="91440" tIns="45720" rIns="91440" bIns="45720" rtlCol="0" anchor="t">
            <a:noAutofit/>
          </a:bodyPr>
          <a:lstStyle/>
          <a:p>
            <a:pPr algn="r"/>
            <a:r>
              <a:rPr lang="en-US" sz="4000" kern="1200" dirty="0">
                <a:latin typeface="+mn-lt"/>
                <a:ea typeface="+mj-ea"/>
                <a:cs typeface="+mj-cs"/>
              </a:rPr>
              <a:t>Inventory and Software Installation</a:t>
            </a:r>
            <a:br>
              <a:rPr lang="en-US" sz="4000" kern="1200" dirty="0">
                <a:solidFill>
                  <a:srgbClr val="FFFFFF"/>
                </a:solidFill>
                <a:latin typeface="+mn-lt"/>
                <a:ea typeface="+mj-ea"/>
                <a:cs typeface="+mj-cs"/>
              </a:rPr>
            </a:br>
            <a:endParaRPr lang="en-US" sz="4000" kern="1200" dirty="0">
              <a:solidFill>
                <a:srgbClr val="FFFFFF"/>
              </a:solidFill>
              <a:latin typeface="+mn-lt"/>
              <a:ea typeface="+mj-ea"/>
              <a:cs typeface="+mj-cs"/>
            </a:endParaRPr>
          </a:p>
        </p:txBody>
      </p:sp>
      <p:sp>
        <p:nvSpPr>
          <p:cNvPr id="8" name="Content Placeholder 7">
            <a:extLst>
              <a:ext uri="{FF2B5EF4-FFF2-40B4-BE49-F238E27FC236}">
                <a16:creationId xmlns:a16="http://schemas.microsoft.com/office/drawing/2014/main" id="{979C27B8-4B71-4D93-B95C-001E1358F8DC}"/>
              </a:ext>
            </a:extLst>
          </p:cNvPr>
          <p:cNvSpPr>
            <a:spLocks noGrp="1"/>
          </p:cNvSpPr>
          <p:nvPr>
            <p:ph idx="1"/>
          </p:nvPr>
        </p:nvSpPr>
        <p:spPr>
          <a:xfrm>
            <a:off x="4768353" y="640788"/>
            <a:ext cx="6591262" cy="5906594"/>
          </a:xfrm>
        </p:spPr>
        <p:txBody>
          <a:bodyPr vert="horz" lIns="91440" tIns="45720" rIns="91440" bIns="45720" rtlCol="0">
            <a:noAutofit/>
          </a:bodyPr>
          <a:lstStyle/>
          <a:p>
            <a:r>
              <a:rPr lang="en-US" sz="2000" dirty="0">
                <a:latin typeface="+mj-lt"/>
              </a:rPr>
              <a:t>Before starting an inventory of items were collected for the IoT Temperature/Humidity sensor.</a:t>
            </a:r>
          </a:p>
          <a:p>
            <a:r>
              <a:rPr lang="en-US" sz="2000" dirty="0">
                <a:latin typeface="+mj-lt"/>
              </a:rPr>
              <a:t>The inventory items include (image on next slide):</a:t>
            </a:r>
          </a:p>
          <a:p>
            <a:pPr lvl="1"/>
            <a:r>
              <a:rPr lang="en-US" sz="2000" dirty="0">
                <a:latin typeface="+mj-lt"/>
              </a:rPr>
              <a:t>Arduino Mega board</a:t>
            </a:r>
          </a:p>
          <a:p>
            <a:pPr lvl="1"/>
            <a:r>
              <a:rPr lang="en-US" sz="2000" dirty="0">
                <a:latin typeface="+mj-lt"/>
              </a:rPr>
              <a:t>Breadboard</a:t>
            </a:r>
          </a:p>
          <a:p>
            <a:pPr lvl="1"/>
            <a:r>
              <a:rPr lang="en-US" sz="2000" dirty="0">
                <a:latin typeface="+mj-lt"/>
              </a:rPr>
              <a:t>Wires</a:t>
            </a:r>
          </a:p>
          <a:p>
            <a:pPr lvl="1"/>
            <a:r>
              <a:rPr lang="en-US" sz="2000" dirty="0">
                <a:latin typeface="+mj-lt"/>
              </a:rPr>
              <a:t>DHT11 Temperature and Humidity sensor</a:t>
            </a:r>
          </a:p>
          <a:p>
            <a:pPr lvl="1"/>
            <a:r>
              <a:rPr lang="en-US" sz="2000" dirty="0">
                <a:latin typeface="+mj-lt"/>
              </a:rPr>
              <a:t>Cable to connect Arduino to computer</a:t>
            </a:r>
          </a:p>
          <a:p>
            <a:r>
              <a:rPr lang="en-US" sz="2000" dirty="0">
                <a:latin typeface="+mj-lt"/>
              </a:rPr>
              <a:t>Following by an inventory of software that is needed for the sensor to run, generate, collect, process, manipulate, and lastly analyze the data.</a:t>
            </a:r>
          </a:p>
          <a:p>
            <a:r>
              <a:rPr lang="en-US" sz="2000" dirty="0">
                <a:latin typeface="+mj-lt"/>
              </a:rPr>
              <a:t>The three software that are needed in order to complete this process are:</a:t>
            </a:r>
          </a:p>
          <a:p>
            <a:pPr marL="742950" lvl="1"/>
            <a:r>
              <a:rPr lang="en-US" sz="2000" dirty="0">
                <a:latin typeface="+mj-lt"/>
              </a:rPr>
              <a:t>Python- Anaconda/ Spyder</a:t>
            </a:r>
          </a:p>
          <a:p>
            <a:pPr marL="742950" lvl="1"/>
            <a:r>
              <a:rPr lang="en-US" sz="2000" dirty="0">
                <a:latin typeface="+mj-lt"/>
              </a:rPr>
              <a:t>Arduino IDE</a:t>
            </a:r>
          </a:p>
          <a:p>
            <a:pPr marL="742950" lvl="1"/>
            <a:r>
              <a:rPr lang="en-US" sz="2000" dirty="0">
                <a:latin typeface="+mj-lt"/>
              </a:rPr>
              <a:t>Microsoft Excel</a:t>
            </a:r>
          </a:p>
        </p:txBody>
      </p:sp>
      <p:sp>
        <p:nvSpPr>
          <p:cNvPr id="9" name="TextBox 8">
            <a:extLst>
              <a:ext uri="{FF2B5EF4-FFF2-40B4-BE49-F238E27FC236}">
                <a16:creationId xmlns:a16="http://schemas.microsoft.com/office/drawing/2014/main" id="{91DF3CA7-D510-4A76-B349-D4C8D4F6FDD4}"/>
              </a:ext>
            </a:extLst>
          </p:cNvPr>
          <p:cNvSpPr txBox="1"/>
          <p:nvPr/>
        </p:nvSpPr>
        <p:spPr>
          <a:xfrm>
            <a:off x="-15682" y="0"/>
            <a:ext cx="1696133" cy="495904"/>
          </a:xfrm>
          <a:prstGeom prst="rect">
            <a:avLst/>
          </a:prstGeom>
        </p:spPr>
        <p:txBody>
          <a:bodyPr vert="horz" lIns="91440" tIns="45720" rIns="91440" bIns="45720" rtlCol="0">
            <a:normAutofit/>
          </a:bodyPr>
          <a:lstStyle/>
          <a:p>
            <a:pPr>
              <a:lnSpc>
                <a:spcPct val="90000"/>
              </a:lnSpc>
              <a:spcAft>
                <a:spcPts val="600"/>
              </a:spcAft>
            </a:pPr>
            <a:r>
              <a:rPr lang="en-US" b="1" dirty="0">
                <a:solidFill>
                  <a:srgbClr val="FFC000"/>
                </a:solidFill>
              </a:rPr>
              <a:t>Module 1</a:t>
            </a:r>
          </a:p>
        </p:txBody>
      </p:sp>
    </p:spTree>
    <p:extLst>
      <p:ext uri="{BB962C8B-B14F-4D97-AF65-F5344CB8AC3E}">
        <p14:creationId xmlns:p14="http://schemas.microsoft.com/office/powerpoint/2010/main" val="104292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FFC000"/>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3468" y="623392"/>
            <a:ext cx="3363974" cy="1607060"/>
          </a:xfrm>
          <a:solidFill>
            <a:schemeClr val="bg1"/>
          </a:solidFill>
          <a:ln w="19050">
            <a:solidFill>
              <a:schemeClr val="bg1"/>
            </a:solidFill>
          </a:ln>
        </p:spPr>
        <p:txBody>
          <a:bodyPr vert="horz" wrap="square" lIns="91440" tIns="45720" rIns="91440" bIns="45720" rtlCol="0" anchor="ctr">
            <a:normAutofit/>
          </a:bodyPr>
          <a:lstStyle/>
          <a:p>
            <a:pPr algn="ctr"/>
            <a:r>
              <a:rPr lang="en-US" sz="3000" kern="1200" dirty="0">
                <a:solidFill>
                  <a:schemeClr val="tx1"/>
                </a:solidFill>
                <a:latin typeface="+mn-lt"/>
                <a:ea typeface="+mj-ea"/>
                <a:cs typeface="+mj-cs"/>
              </a:rPr>
              <a:t>Inventory (Picture)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3468" y="2638043"/>
            <a:ext cx="3363974" cy="3415623"/>
          </a:xfrm>
        </p:spPr>
        <p:txBody>
          <a:bodyPr vert="horz" lIns="91440" tIns="45720" rIns="91440" bIns="45720" rtlCol="0">
            <a:normAutofit/>
          </a:bodyPr>
          <a:lstStyle/>
          <a:p>
            <a:pPr indent="-228600" algn="ctr">
              <a:buFont typeface="Arial" panose="020B0604020202020204" pitchFamily="34" charset="0"/>
              <a:buChar char="•"/>
            </a:pPr>
            <a:r>
              <a:rPr lang="en-US" sz="2000" dirty="0">
                <a:solidFill>
                  <a:schemeClr val="bg1"/>
                </a:solidFill>
                <a:latin typeface="+mj-lt"/>
              </a:rPr>
              <a:t>Arduino Mega board</a:t>
            </a:r>
          </a:p>
          <a:p>
            <a:pPr indent="-228600" algn="ctr">
              <a:buFont typeface="Arial" panose="020B0604020202020204" pitchFamily="34" charset="0"/>
              <a:buChar char="•"/>
            </a:pPr>
            <a:r>
              <a:rPr lang="en-US" sz="2000" dirty="0">
                <a:solidFill>
                  <a:schemeClr val="bg1"/>
                </a:solidFill>
                <a:latin typeface="+mj-lt"/>
              </a:rPr>
              <a:t>Breadboard</a:t>
            </a:r>
          </a:p>
          <a:p>
            <a:pPr indent="-228600" algn="ctr">
              <a:buFont typeface="Arial" panose="020B0604020202020204" pitchFamily="34" charset="0"/>
              <a:buChar char="•"/>
            </a:pPr>
            <a:r>
              <a:rPr lang="en-US" sz="2000" dirty="0">
                <a:solidFill>
                  <a:schemeClr val="bg1"/>
                </a:solidFill>
                <a:latin typeface="+mj-lt"/>
              </a:rPr>
              <a:t>Wires</a:t>
            </a:r>
          </a:p>
          <a:p>
            <a:pPr indent="-228600" algn="ctr">
              <a:buFont typeface="Arial" panose="020B0604020202020204" pitchFamily="34" charset="0"/>
              <a:buChar char="•"/>
            </a:pPr>
            <a:r>
              <a:rPr lang="en-US" sz="2000" dirty="0">
                <a:solidFill>
                  <a:schemeClr val="bg1"/>
                </a:solidFill>
                <a:latin typeface="+mj-lt"/>
              </a:rPr>
              <a:t>DHT11 Temperature and Humidity sensor</a:t>
            </a:r>
          </a:p>
          <a:p>
            <a:pPr indent="-228600" algn="ctr">
              <a:buFont typeface="Arial" panose="020B0604020202020204" pitchFamily="34" charset="0"/>
              <a:buChar char="•"/>
            </a:pPr>
            <a:r>
              <a:rPr lang="en-US" sz="2000" dirty="0">
                <a:solidFill>
                  <a:schemeClr val="bg1"/>
                </a:solidFill>
                <a:latin typeface="+mj-lt"/>
              </a:rPr>
              <a:t>Cable to connect Arduino to computer</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4" name="Picture 3" descr="A circuit board&#10;&#10;Description automatically generated">
            <a:extLst>
              <a:ext uri="{FF2B5EF4-FFF2-40B4-BE49-F238E27FC236}">
                <a16:creationId xmlns:a16="http://schemas.microsoft.com/office/drawing/2014/main" id="{915478ED-8FBF-474D-A8DF-4708E640D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895142"/>
            <a:ext cx="6250769" cy="4906849"/>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E37AFD8-49EE-4E57-8DAD-717367027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566928"/>
            <a:ext cx="4572000" cy="1161288"/>
          </a:xfrm>
        </p:spPr>
        <p:txBody>
          <a:bodyPr vert="horz" lIns="91440" tIns="45720" rIns="91440" bIns="45720" rtlCol="0" anchor="b">
            <a:normAutofit/>
          </a:bodyPr>
          <a:lstStyle/>
          <a:p>
            <a:r>
              <a:rPr lang="en-US" sz="3600" dirty="0"/>
              <a:t>Software Inventory</a:t>
            </a:r>
            <a:br>
              <a:rPr lang="en-US" sz="3600" dirty="0"/>
            </a:br>
            <a:r>
              <a:rPr lang="en-US" sz="3600" dirty="0"/>
              <a:t>(Screenshots)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8200" y="2057400"/>
            <a:ext cx="4572000" cy="3776472"/>
          </a:xfrm>
        </p:spPr>
        <p:txBody>
          <a:bodyPr vert="horz" lIns="91440" tIns="45720" rIns="91440" bIns="45720" rtlCol="0">
            <a:normAutofit/>
          </a:bodyPr>
          <a:lstStyle/>
          <a:p>
            <a:pPr marL="285750" indent="-228600">
              <a:buFont typeface="Arial" panose="020B0604020202020204" pitchFamily="34" charset="0"/>
              <a:buChar char="•"/>
            </a:pPr>
            <a:r>
              <a:rPr lang="en-US" sz="1800" dirty="0"/>
              <a:t>Python- Anaconda/ Spyder</a:t>
            </a:r>
          </a:p>
          <a:p>
            <a:pPr marL="285750" indent="-228600">
              <a:buFont typeface="Arial" panose="020B0604020202020204" pitchFamily="34" charset="0"/>
              <a:buChar char="•"/>
            </a:pPr>
            <a:endParaRPr lang="en-US" sz="1800" dirty="0"/>
          </a:p>
          <a:p>
            <a:pPr marL="285750" indent="-228600">
              <a:buFont typeface="Arial" panose="020B0604020202020204" pitchFamily="34" charset="0"/>
              <a:buChar char="•"/>
            </a:pPr>
            <a:r>
              <a:rPr lang="en-US" sz="1800" dirty="0"/>
              <a:t>Arduino IDE</a:t>
            </a:r>
          </a:p>
          <a:p>
            <a:pPr marL="57150" indent="-228600">
              <a:buFont typeface="Arial" panose="020B0604020202020204" pitchFamily="34" charset="0"/>
              <a:buChar char="•"/>
            </a:pPr>
            <a:endParaRPr lang="en-US" sz="1800" dirty="0"/>
          </a:p>
          <a:p>
            <a:pPr marL="285750" indent="-228600">
              <a:buFont typeface="Arial" panose="020B0604020202020204" pitchFamily="34" charset="0"/>
              <a:buChar char="•"/>
            </a:pPr>
            <a:r>
              <a:rPr lang="en-US" sz="1800" dirty="0"/>
              <a:t>Microsoft Excel</a:t>
            </a:r>
          </a:p>
          <a:p>
            <a:pPr indent="-228600">
              <a:buFont typeface="Arial" panose="020B0604020202020204" pitchFamily="34" charset="0"/>
              <a:buChar char="•"/>
            </a:pPr>
            <a:endParaRPr lang="en-US" sz="1800" dirty="0"/>
          </a:p>
        </p:txBody>
      </p:sp>
      <p:sp>
        <p:nvSpPr>
          <p:cNvPr id="43" name="Rectangle 42">
            <a:extLst>
              <a:ext uri="{FF2B5EF4-FFF2-40B4-BE49-F238E27FC236}">
                <a16:creationId xmlns:a16="http://schemas.microsoft.com/office/drawing/2014/main" id="{134744D3-B068-4646-83B8-525E6D15D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15048A18-0381-485F-B557-E17906AE6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F0F80AB-65A5-4431-AB77-D94A824E9D34}"/>
              </a:ext>
            </a:extLst>
          </p:cNvPr>
          <p:cNvPicPr>
            <a:picLocks noChangeAspect="1"/>
          </p:cNvPicPr>
          <p:nvPr/>
        </p:nvPicPr>
        <p:blipFill rotWithShape="1">
          <a:blip r:embed="rId2"/>
          <a:srcRect l="6468" t="3307" r="5432" b="8438"/>
          <a:stretch/>
        </p:blipFill>
        <p:spPr>
          <a:xfrm>
            <a:off x="5526461" y="0"/>
            <a:ext cx="6665539" cy="3756073"/>
          </a:xfrm>
          <a:prstGeom prst="rect">
            <a:avLst/>
          </a:prstGeom>
        </p:spPr>
      </p:pic>
      <p:pic>
        <p:nvPicPr>
          <p:cNvPr id="12" name="Picture 11">
            <a:extLst>
              <a:ext uri="{FF2B5EF4-FFF2-40B4-BE49-F238E27FC236}">
                <a16:creationId xmlns:a16="http://schemas.microsoft.com/office/drawing/2014/main" id="{C9358F2A-85C3-42AA-B65E-F332052B127F}"/>
              </a:ext>
            </a:extLst>
          </p:cNvPr>
          <p:cNvPicPr>
            <a:picLocks noChangeAspect="1"/>
          </p:cNvPicPr>
          <p:nvPr/>
        </p:nvPicPr>
        <p:blipFill rotWithShape="1">
          <a:blip r:embed="rId3"/>
          <a:srcRect l="12442" t="9885" r="12135" b="19567"/>
          <a:stretch/>
        </p:blipFill>
        <p:spPr>
          <a:xfrm>
            <a:off x="5982253" y="3590781"/>
            <a:ext cx="6209747" cy="3267219"/>
          </a:xfrm>
          <a:prstGeom prst="rect">
            <a:avLst/>
          </a:prstGeom>
        </p:spPr>
      </p:pic>
      <p:pic>
        <p:nvPicPr>
          <p:cNvPr id="13" name="Picture 12">
            <a:extLst>
              <a:ext uri="{FF2B5EF4-FFF2-40B4-BE49-F238E27FC236}">
                <a16:creationId xmlns:a16="http://schemas.microsoft.com/office/drawing/2014/main" id="{072EB665-60CE-4E5E-9434-C5FD59576135}"/>
              </a:ext>
            </a:extLst>
          </p:cNvPr>
          <p:cNvPicPr>
            <a:picLocks noChangeAspect="1"/>
          </p:cNvPicPr>
          <p:nvPr/>
        </p:nvPicPr>
        <p:blipFill rotWithShape="1">
          <a:blip r:embed="rId4"/>
          <a:srcRect l="28920" t="6845" r="33230" b="11063"/>
          <a:stretch/>
        </p:blipFill>
        <p:spPr>
          <a:xfrm>
            <a:off x="3151211" y="3597013"/>
            <a:ext cx="2831042" cy="3279790"/>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5">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E6B046-4D71-477B-A85E-281E0285E7FA}"/>
              </a:ext>
            </a:extLst>
          </p:cNvPr>
          <p:cNvSpPr txBox="1"/>
          <p:nvPr/>
        </p:nvSpPr>
        <p:spPr>
          <a:xfrm>
            <a:off x="0" y="0"/>
            <a:ext cx="1186543" cy="369331"/>
          </a:xfrm>
          <a:prstGeom prst="rect">
            <a:avLst/>
          </a:prstGeom>
          <a:noFill/>
        </p:spPr>
        <p:txBody>
          <a:bodyPr wrap="square" rtlCol="0">
            <a:spAutoFit/>
          </a:bodyPr>
          <a:lstStyle/>
          <a:p>
            <a:r>
              <a:rPr lang="en-US" b="1" dirty="0">
                <a:solidFill>
                  <a:srgbClr val="FFC000"/>
                </a:solidFill>
              </a:rPr>
              <a:t>Module 2</a:t>
            </a:r>
          </a:p>
        </p:txBody>
      </p:sp>
      <p:sp>
        <p:nvSpPr>
          <p:cNvPr id="12" name="Title 2">
            <a:extLst>
              <a:ext uri="{FF2B5EF4-FFF2-40B4-BE49-F238E27FC236}">
                <a16:creationId xmlns:a16="http://schemas.microsoft.com/office/drawing/2014/main" id="{EC0002A4-24DC-4006-902F-B188DBAC9868}"/>
              </a:ext>
            </a:extLst>
          </p:cNvPr>
          <p:cNvSpPr>
            <a:spLocks noGrp="1"/>
          </p:cNvSpPr>
          <p:nvPr>
            <p:ph type="title"/>
          </p:nvPr>
        </p:nvSpPr>
        <p:spPr>
          <a:xfrm>
            <a:off x="832385" y="184665"/>
            <a:ext cx="3218914" cy="1955463"/>
          </a:xfrm>
        </p:spPr>
        <p:txBody>
          <a:bodyPr>
            <a:normAutofit/>
          </a:bodyPr>
          <a:lstStyle/>
          <a:p>
            <a:pPr algn="r"/>
            <a:r>
              <a:rPr lang="en-US" sz="4000" dirty="0">
                <a:latin typeface="+mn-lt"/>
              </a:rPr>
              <a:t>Design and </a:t>
            </a:r>
            <a:br>
              <a:rPr lang="en-US" sz="4000" dirty="0">
                <a:latin typeface="+mn-lt"/>
              </a:rPr>
            </a:br>
            <a:r>
              <a:rPr lang="en-US" sz="4000" dirty="0">
                <a:latin typeface="+mn-lt"/>
              </a:rPr>
              <a:t>Library setup</a:t>
            </a:r>
          </a:p>
        </p:txBody>
      </p:sp>
      <p:sp>
        <p:nvSpPr>
          <p:cNvPr id="13" name="Content Placeholder 5">
            <a:extLst>
              <a:ext uri="{FF2B5EF4-FFF2-40B4-BE49-F238E27FC236}">
                <a16:creationId xmlns:a16="http://schemas.microsoft.com/office/drawing/2014/main" id="{1EE59E00-6282-4F03-9B29-BAD4840D50D9}"/>
              </a:ext>
            </a:extLst>
          </p:cNvPr>
          <p:cNvSpPr>
            <a:spLocks noGrp="1"/>
          </p:cNvSpPr>
          <p:nvPr>
            <p:ph idx="1"/>
          </p:nvPr>
        </p:nvSpPr>
        <p:spPr>
          <a:xfrm>
            <a:off x="4698610" y="661235"/>
            <a:ext cx="6514514" cy="5980016"/>
          </a:xfrm>
        </p:spPr>
        <p:txBody>
          <a:bodyPr>
            <a:normAutofit/>
          </a:bodyPr>
          <a:lstStyle/>
          <a:p>
            <a:r>
              <a:rPr lang="en-US" sz="2000" dirty="0">
                <a:latin typeface="+mj-lt"/>
              </a:rPr>
              <a:t>A flow chart was created to show the process of the IoT Temperature/Humidity Sensor.</a:t>
            </a:r>
          </a:p>
          <a:p>
            <a:r>
              <a:rPr lang="en-US" sz="2000" dirty="0">
                <a:latin typeface="+mj-lt"/>
              </a:rPr>
              <a:t>The flowchart shows the process of:</a:t>
            </a:r>
          </a:p>
          <a:p>
            <a:pPr marL="742950" lvl="1"/>
            <a:r>
              <a:rPr lang="en-US" sz="2000" dirty="0">
                <a:latin typeface="+mj-lt"/>
              </a:rPr>
              <a:t>Install python</a:t>
            </a:r>
          </a:p>
          <a:p>
            <a:pPr marL="742950" lvl="1"/>
            <a:r>
              <a:rPr lang="en-US" sz="2000" dirty="0">
                <a:latin typeface="+mj-lt"/>
              </a:rPr>
              <a:t>Use Temperature/Sensor on Arduino to monitor temperature and humidity</a:t>
            </a:r>
          </a:p>
          <a:p>
            <a:pPr marL="742950" lvl="1"/>
            <a:r>
              <a:rPr lang="en-US" sz="2000" dirty="0">
                <a:latin typeface="+mj-lt"/>
              </a:rPr>
              <a:t>Save serial data to a comma separated file with python</a:t>
            </a:r>
          </a:p>
          <a:p>
            <a:pPr marL="742950" lvl="1"/>
            <a:r>
              <a:rPr lang="en-US" sz="2000" dirty="0">
                <a:latin typeface="+mj-lt"/>
              </a:rPr>
              <a:t>Cleanse data from Arduino</a:t>
            </a:r>
          </a:p>
          <a:p>
            <a:pPr marL="742950" lvl="1"/>
            <a:r>
              <a:rPr lang="en-US" sz="2000" dirty="0">
                <a:latin typeface="+mj-lt"/>
              </a:rPr>
              <a:t>Use Excel to manipulate data</a:t>
            </a:r>
          </a:p>
          <a:p>
            <a:pPr marL="742950" lvl="1"/>
            <a:r>
              <a:rPr lang="en-US" sz="2000" dirty="0">
                <a:latin typeface="+mj-lt"/>
              </a:rPr>
              <a:t>Use python data analytics modules to develop graphical models</a:t>
            </a:r>
          </a:p>
          <a:p>
            <a:pPr marL="285750"/>
            <a:r>
              <a:rPr lang="en-US" sz="2000" dirty="0">
                <a:latin typeface="+mj-lt"/>
              </a:rPr>
              <a:t>Then two sensor libraries were added to the Arduino IDE libraries.</a:t>
            </a:r>
          </a:p>
          <a:p>
            <a:pPr marL="742950" lvl="1"/>
            <a:r>
              <a:rPr lang="en-US" sz="2000" dirty="0">
                <a:latin typeface="+mj-lt"/>
              </a:rPr>
              <a:t>This is needed specifically for Arduino IDE to run the IoT Temperature/Humidity sensor. </a:t>
            </a:r>
          </a:p>
          <a:p>
            <a:r>
              <a:rPr lang="en-US" sz="2000" dirty="0">
                <a:latin typeface="+mj-lt"/>
              </a:rPr>
              <a:t>A new directory was created called “Arduino Library” to keep all necessary project files together.</a:t>
            </a:r>
          </a:p>
        </p:txBody>
      </p:sp>
    </p:spTree>
    <p:extLst>
      <p:ext uri="{BB962C8B-B14F-4D97-AF65-F5344CB8AC3E}">
        <p14:creationId xmlns:p14="http://schemas.microsoft.com/office/powerpoint/2010/main" val="233649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6179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BCD1677-9862-4609-9141-CC9323F9C87D}"/>
              </a:ext>
            </a:extLst>
          </p:cNvPr>
          <p:cNvSpPr>
            <a:spLocks noGrp="1"/>
          </p:cNvSpPr>
          <p:nvPr>
            <p:ph type="title"/>
          </p:nvPr>
        </p:nvSpPr>
        <p:spPr>
          <a:xfrm>
            <a:off x="597407" y="1472331"/>
            <a:ext cx="5262049" cy="1784229"/>
          </a:xfrm>
        </p:spPr>
        <p:txBody>
          <a:bodyPr vert="horz" lIns="91440" tIns="45720" rIns="91440" bIns="45720" rtlCol="0" anchor="ctr">
            <a:normAutofit/>
          </a:bodyPr>
          <a:lstStyle/>
          <a:p>
            <a:r>
              <a:rPr lang="en-US" sz="4000" kern="1200" dirty="0">
                <a:latin typeface="+mj-lt"/>
                <a:ea typeface="+mj-ea"/>
                <a:cs typeface="+mj-cs"/>
              </a:rPr>
              <a:t>Flowchart</a:t>
            </a:r>
          </a:p>
        </p:txBody>
      </p:sp>
      <p:grpSp>
        <p:nvGrpSpPr>
          <p:cNvPr id="22" name="Group 21">
            <a:extLst>
              <a:ext uri="{FF2B5EF4-FFF2-40B4-BE49-F238E27FC236}">
                <a16:creationId xmlns:a16="http://schemas.microsoft.com/office/drawing/2014/main" id="{E7C289B5-06F5-4D45-9F60-35C93C0B1C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1700784"/>
            <a:ext cx="242107" cy="1340860"/>
            <a:chOff x="56167" y="899960"/>
            <a:chExt cx="242107" cy="1340860"/>
          </a:xfrm>
        </p:grpSpPr>
        <p:sp>
          <p:nvSpPr>
            <p:cNvPr id="23" name="Rectangle 2">
              <a:extLst>
                <a:ext uri="{FF2B5EF4-FFF2-40B4-BE49-F238E27FC236}">
                  <a16:creationId xmlns:a16="http://schemas.microsoft.com/office/drawing/2014/main" id="{B684E2AC-C4D2-44A7-A401-ADC60557E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21024D13-6C60-4107-8813-77A99492C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CEFE13-D3C7-4E39-BE1D-6316877EB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6CF9B72A-6D42-4D10-A568-ACBB8FFCA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845CFB29-518B-47DC-B48C-B991AA28D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AB570AE3-D140-48BD-AF68-EA9770627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3C60B79E-895D-4E0F-95A0-579648678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8FF3EBD5-2979-4052-984B-4B01A863F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D3AA1DA-EA95-47C3-ABCC-C6CFCC1AC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4F836CF5-0A92-4135-AE58-CA3E6D3AF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1F2610EF-1A61-437B-98FD-A43E9F00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8827BD9C-F3A1-4797-962D-245C63F39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058A02E3-099C-4999-BEE2-79CAE811D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26855C10-CFD9-41A1-A34D-B4BD851D8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8683596E-2D26-4846-86A3-22B332371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F1068898-1942-4E48-B4E3-EDF27AFB6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1F8FF9B3-5650-4433-8F82-B9D74FBF1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DC3B6C2-7F11-4813-A95F-14A37F87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0F2C8F6B-17A7-4AB9-9FA6-1E939D8E2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740CF592-F252-45A5-AF0D-FCDC12EF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A7D410C-F1E5-4867-AE9F-A697898B7471}"/>
              </a:ext>
            </a:extLst>
          </p:cNvPr>
          <p:cNvSpPr>
            <a:spLocks noGrp="1"/>
          </p:cNvSpPr>
          <p:nvPr>
            <p:ph type="body" sz="half" idx="2"/>
          </p:nvPr>
        </p:nvSpPr>
        <p:spPr>
          <a:xfrm>
            <a:off x="2305644" y="3617920"/>
            <a:ext cx="5115912" cy="2883465"/>
          </a:xfrm>
        </p:spPr>
        <p:txBody>
          <a:bodyPr/>
          <a:lstStyle/>
          <a:p>
            <a:pPr indent="-228600">
              <a:buFont typeface="Arial" panose="020B0604020202020204" pitchFamily="34" charset="0"/>
              <a:buChar char="•"/>
            </a:pPr>
            <a:r>
              <a:rPr lang="en-US" dirty="0">
                <a:solidFill>
                  <a:schemeClr val="bg1"/>
                </a:solidFill>
              </a:rPr>
              <a:t>Include the following processes:</a:t>
            </a:r>
          </a:p>
          <a:p>
            <a:pPr marL="285750" indent="-228600">
              <a:buFont typeface="Arial" panose="020B0604020202020204" pitchFamily="34" charset="0"/>
              <a:buChar char="•"/>
            </a:pPr>
            <a:r>
              <a:rPr lang="en-US" dirty="0">
                <a:solidFill>
                  <a:schemeClr val="bg1"/>
                </a:solidFill>
              </a:rPr>
              <a:t>Install python</a:t>
            </a:r>
          </a:p>
          <a:p>
            <a:pPr marL="285750" indent="-228600">
              <a:buFont typeface="Arial" panose="020B0604020202020204" pitchFamily="34" charset="0"/>
              <a:buChar char="•"/>
            </a:pPr>
            <a:r>
              <a:rPr lang="en-US" dirty="0">
                <a:solidFill>
                  <a:schemeClr val="bg1"/>
                </a:solidFill>
              </a:rPr>
              <a:t>Use Temperature/Sensor on Arduino to monitor temperature and humidity</a:t>
            </a:r>
          </a:p>
          <a:p>
            <a:pPr marL="285750" indent="-228600">
              <a:buFont typeface="Arial" panose="020B0604020202020204" pitchFamily="34" charset="0"/>
              <a:buChar char="•"/>
            </a:pPr>
            <a:r>
              <a:rPr lang="en-US" dirty="0">
                <a:solidFill>
                  <a:schemeClr val="bg1"/>
                </a:solidFill>
              </a:rPr>
              <a:t>Save serial data to a comma separated file with python</a:t>
            </a:r>
          </a:p>
          <a:p>
            <a:pPr marL="285750" indent="-228600">
              <a:buFont typeface="Arial" panose="020B0604020202020204" pitchFamily="34" charset="0"/>
              <a:buChar char="•"/>
            </a:pPr>
            <a:r>
              <a:rPr lang="en-US" dirty="0">
                <a:solidFill>
                  <a:schemeClr val="bg1"/>
                </a:solidFill>
              </a:rPr>
              <a:t>Cleanse data from Arduino</a:t>
            </a:r>
          </a:p>
          <a:p>
            <a:pPr marL="285750" indent="-228600">
              <a:buFont typeface="Arial" panose="020B0604020202020204" pitchFamily="34" charset="0"/>
              <a:buChar char="•"/>
            </a:pPr>
            <a:r>
              <a:rPr lang="en-US" dirty="0">
                <a:solidFill>
                  <a:schemeClr val="bg1"/>
                </a:solidFill>
              </a:rPr>
              <a:t>Use Excel to manipulate data</a:t>
            </a:r>
          </a:p>
          <a:p>
            <a:pPr marL="285750" indent="-228600">
              <a:buFont typeface="Arial" panose="020B0604020202020204" pitchFamily="34" charset="0"/>
              <a:buChar char="•"/>
            </a:pPr>
            <a:r>
              <a:rPr lang="en-US" dirty="0">
                <a:solidFill>
                  <a:schemeClr val="bg1"/>
                </a:solidFill>
              </a:rPr>
              <a:t>Use python data analytics modules to develop graphical models</a:t>
            </a:r>
          </a:p>
          <a:p>
            <a:endParaRPr lang="en-US" dirty="0"/>
          </a:p>
        </p:txBody>
      </p:sp>
      <p:pic>
        <p:nvPicPr>
          <p:cNvPr id="11" name="Picture 10">
            <a:extLst>
              <a:ext uri="{FF2B5EF4-FFF2-40B4-BE49-F238E27FC236}">
                <a16:creationId xmlns:a16="http://schemas.microsoft.com/office/drawing/2014/main" id="{1E7F07EC-039F-4897-A3E5-E248FE49CEE6}"/>
              </a:ext>
            </a:extLst>
          </p:cNvPr>
          <p:cNvPicPr>
            <a:picLocks noChangeAspect="1"/>
          </p:cNvPicPr>
          <p:nvPr/>
        </p:nvPicPr>
        <p:blipFill>
          <a:blip r:embed="rId2"/>
          <a:stretch>
            <a:fillRect/>
          </a:stretch>
        </p:blipFill>
        <p:spPr>
          <a:xfrm>
            <a:off x="8165100" y="-1"/>
            <a:ext cx="1877147" cy="6835574"/>
          </a:xfrm>
          <a:prstGeom prst="rect">
            <a:avLst/>
          </a:prstGeom>
          <a:noFill/>
        </p:spPr>
      </p:pic>
    </p:spTree>
    <p:extLst>
      <p:ext uri="{BB962C8B-B14F-4D97-AF65-F5344CB8AC3E}">
        <p14:creationId xmlns:p14="http://schemas.microsoft.com/office/powerpoint/2010/main" val="44487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DECBD6-65A8-49B2-ABDB-CEDB485DD8AA}"/>
              </a:ext>
            </a:extLst>
          </p:cNvPr>
          <p:cNvSpPr/>
          <p:nvPr/>
        </p:nvSpPr>
        <p:spPr>
          <a:xfrm>
            <a:off x="7830827" y="370115"/>
            <a:ext cx="4044779" cy="6236752"/>
          </a:xfrm>
          <a:prstGeom prst="rect">
            <a:avLst/>
          </a:prstGeom>
          <a:solidFill>
            <a:srgbClr val="336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98846AD-45DF-4E03-9B42-8ACAB6A6125E}"/>
              </a:ext>
            </a:extLst>
          </p:cNvPr>
          <p:cNvSpPr/>
          <p:nvPr/>
        </p:nvSpPr>
        <p:spPr>
          <a:xfrm>
            <a:off x="68003" y="358726"/>
            <a:ext cx="7650282" cy="1863969"/>
          </a:xfrm>
          <a:prstGeom prst="rect">
            <a:avLst/>
          </a:prstGeom>
          <a:solidFill>
            <a:srgbClr val="336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722813" y="358726"/>
            <a:ext cx="4505935" cy="1600200"/>
          </a:xfrm>
        </p:spPr>
        <p:txBody>
          <a:bodyPr>
            <a:normAutofit/>
          </a:bodyPr>
          <a:lstStyle/>
          <a:p>
            <a:pPr algn="ctr"/>
            <a:r>
              <a:rPr lang="en-US" sz="4400" dirty="0"/>
              <a:t>Software Inventory</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830827" y="1523205"/>
            <a:ext cx="4044779" cy="4680647"/>
          </a:xfrm>
        </p:spPr>
        <p:txBody>
          <a:bodyPr>
            <a:normAutofit/>
          </a:bodyPr>
          <a:lstStyle/>
          <a:p>
            <a:pPr marL="342900" indent="-342900">
              <a:buFont typeface="Arial" panose="020B0604020202020204" pitchFamily="34" charset="0"/>
              <a:buChar char="•"/>
            </a:pPr>
            <a:r>
              <a:rPr lang="en-US" sz="2000" dirty="0"/>
              <a:t>Include screenshot of DHT11 library installed</a:t>
            </a:r>
          </a:p>
          <a:p>
            <a:pPr marL="342900" indent="-342900">
              <a:buFont typeface="Arial" panose="020B0604020202020204" pitchFamily="34" charset="0"/>
              <a:buChar char="•"/>
            </a:pPr>
            <a:r>
              <a:rPr lang="en-US" sz="2000" dirty="0"/>
              <a:t>Download the two sensor libraries (</a:t>
            </a:r>
            <a:r>
              <a:rPr lang="en-US" sz="2000" b="1" dirty="0"/>
              <a:t>DHT_sensor_library.zip  , and Adafruit_Sensor_master.zip</a:t>
            </a:r>
            <a:r>
              <a:rPr lang="en-US" sz="2000" dirty="0"/>
              <a:t>) </a:t>
            </a:r>
          </a:p>
          <a:p>
            <a:pPr marL="342900" indent="-342900">
              <a:buFont typeface="Arial" panose="020B0604020202020204" pitchFamily="34" charset="0"/>
              <a:buChar char="•"/>
            </a:pPr>
            <a:r>
              <a:rPr lang="en-US" sz="2000" dirty="0"/>
              <a:t>Open the Arduino IDE and go to Sketch-&gt; Include Library -&gt; Add .ZIP library</a:t>
            </a:r>
          </a:p>
          <a:p>
            <a:pPr marL="342900" indent="-342900">
              <a:buFont typeface="Arial" panose="020B0604020202020204" pitchFamily="34" charset="0"/>
              <a:buChar char="•"/>
            </a:pPr>
            <a:r>
              <a:rPr lang="en-US" sz="2000" dirty="0"/>
              <a:t>Add both libraries one at a time</a:t>
            </a:r>
          </a:p>
          <a:p>
            <a:endParaRPr lang="en-US" dirty="0"/>
          </a:p>
          <a:p>
            <a:endParaRPr lang="en-US" dirty="0"/>
          </a:p>
        </p:txBody>
      </p:sp>
      <p:pic>
        <p:nvPicPr>
          <p:cNvPr id="8" name="Picture 7">
            <a:extLst>
              <a:ext uri="{FF2B5EF4-FFF2-40B4-BE49-F238E27FC236}">
                <a16:creationId xmlns:a16="http://schemas.microsoft.com/office/drawing/2014/main" id="{0521196D-28E1-4B84-B917-4F1A15DBB0E9}"/>
              </a:ext>
            </a:extLst>
          </p:cNvPr>
          <p:cNvPicPr>
            <a:picLocks noChangeAspect="1"/>
          </p:cNvPicPr>
          <p:nvPr/>
        </p:nvPicPr>
        <p:blipFill rotWithShape="1">
          <a:blip r:embed="rId2"/>
          <a:srcRect l="16086" t="3852" r="19691"/>
          <a:stretch/>
        </p:blipFill>
        <p:spPr>
          <a:xfrm>
            <a:off x="1722813" y="2391509"/>
            <a:ext cx="5008099" cy="4215358"/>
          </a:xfrm>
          <a:prstGeom prst="rect">
            <a:avLst/>
          </a:prstGeom>
        </p:spPr>
      </p:pic>
    </p:spTree>
    <p:extLst>
      <p:ext uri="{BB962C8B-B14F-4D97-AF65-F5344CB8AC3E}">
        <p14:creationId xmlns:p14="http://schemas.microsoft.com/office/powerpoint/2010/main" val="353240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5">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F8489EC-6A2E-4B99-B835-D094B34EC59E}"/>
              </a:ext>
            </a:extLst>
          </p:cNvPr>
          <p:cNvSpPr txBox="1"/>
          <p:nvPr/>
        </p:nvSpPr>
        <p:spPr>
          <a:xfrm>
            <a:off x="0" y="0"/>
            <a:ext cx="1078077" cy="369332"/>
          </a:xfrm>
          <a:prstGeom prst="rect">
            <a:avLst/>
          </a:prstGeom>
          <a:noFill/>
        </p:spPr>
        <p:txBody>
          <a:bodyPr wrap="square" rtlCol="0">
            <a:spAutoFit/>
          </a:bodyPr>
          <a:lstStyle/>
          <a:p>
            <a:r>
              <a:rPr lang="en-US" b="1" dirty="0">
                <a:solidFill>
                  <a:srgbClr val="FFC000"/>
                </a:solidFill>
                <a:latin typeface="+mj-lt"/>
              </a:rPr>
              <a:t>Module 3</a:t>
            </a:r>
          </a:p>
        </p:txBody>
      </p:sp>
      <p:sp>
        <p:nvSpPr>
          <p:cNvPr id="12" name="Title 4">
            <a:extLst>
              <a:ext uri="{FF2B5EF4-FFF2-40B4-BE49-F238E27FC236}">
                <a16:creationId xmlns:a16="http://schemas.microsoft.com/office/drawing/2014/main" id="{0223316E-781F-48B8-B702-93704F1599E2}"/>
              </a:ext>
            </a:extLst>
          </p:cNvPr>
          <p:cNvSpPr>
            <a:spLocks noGrp="1"/>
          </p:cNvSpPr>
          <p:nvPr>
            <p:ph type="title"/>
          </p:nvPr>
        </p:nvSpPr>
        <p:spPr>
          <a:xfrm>
            <a:off x="968837" y="1164660"/>
            <a:ext cx="2946009" cy="1325563"/>
          </a:xfrm>
        </p:spPr>
        <p:txBody>
          <a:bodyPr>
            <a:noAutofit/>
          </a:bodyPr>
          <a:lstStyle/>
          <a:p>
            <a:pPr algn="r"/>
            <a:r>
              <a:rPr lang="en-US" sz="4000" dirty="0">
                <a:latin typeface="+mn-lt"/>
              </a:rPr>
              <a:t>Monitoring Temperature and Humidity</a:t>
            </a:r>
          </a:p>
        </p:txBody>
      </p:sp>
      <p:sp>
        <p:nvSpPr>
          <p:cNvPr id="13" name="Content Placeholder 5">
            <a:extLst>
              <a:ext uri="{FF2B5EF4-FFF2-40B4-BE49-F238E27FC236}">
                <a16:creationId xmlns:a16="http://schemas.microsoft.com/office/drawing/2014/main" id="{A2C51013-81F8-4446-867A-8B19232BAA87}"/>
              </a:ext>
            </a:extLst>
          </p:cNvPr>
          <p:cNvSpPr>
            <a:spLocks noGrp="1"/>
          </p:cNvSpPr>
          <p:nvPr>
            <p:ph idx="1"/>
          </p:nvPr>
        </p:nvSpPr>
        <p:spPr>
          <a:xfrm>
            <a:off x="4397326" y="731520"/>
            <a:ext cx="6617677" cy="5992837"/>
          </a:xfrm>
        </p:spPr>
        <p:txBody>
          <a:bodyPr>
            <a:normAutofit lnSpcReduction="10000"/>
          </a:bodyPr>
          <a:lstStyle/>
          <a:p>
            <a:r>
              <a:rPr lang="en-US" sz="2000" dirty="0"/>
              <a:t>Now the circuit is ready to be set up with the following items:</a:t>
            </a:r>
          </a:p>
          <a:p>
            <a:pPr lvl="1"/>
            <a:r>
              <a:rPr lang="en-US" sz="2000" dirty="0"/>
              <a:t>Arduino Mega board</a:t>
            </a:r>
          </a:p>
          <a:p>
            <a:pPr lvl="1"/>
            <a:r>
              <a:rPr lang="en-US" sz="2000" dirty="0"/>
              <a:t>Breadboard</a:t>
            </a:r>
          </a:p>
          <a:p>
            <a:pPr lvl="1"/>
            <a:r>
              <a:rPr lang="en-US" sz="2000" dirty="0"/>
              <a:t>Wires</a:t>
            </a:r>
          </a:p>
          <a:p>
            <a:pPr lvl="1"/>
            <a:r>
              <a:rPr lang="en-US" sz="2000" dirty="0"/>
              <a:t>DHT11 Temperature and Humidity sensor</a:t>
            </a:r>
          </a:p>
          <a:p>
            <a:r>
              <a:rPr lang="en-US" sz="2000" dirty="0"/>
              <a:t>The circuit was plugged into the computer and the code was put into the Arduino IDE software.</a:t>
            </a:r>
          </a:p>
          <a:p>
            <a:r>
              <a:rPr lang="en-US" sz="2000" dirty="0"/>
              <a:t>Before the code was uploaded a few adjustments to the software were made listed under “Tools”:</a:t>
            </a:r>
          </a:p>
          <a:p>
            <a:pPr lvl="1"/>
            <a:r>
              <a:rPr lang="en-US" sz="2000" dirty="0"/>
              <a:t>The “Arduino/</a:t>
            </a:r>
            <a:r>
              <a:rPr lang="en-US" sz="2000" dirty="0" err="1"/>
              <a:t>Genuino</a:t>
            </a:r>
            <a:r>
              <a:rPr lang="en-US" sz="2000" dirty="0"/>
              <a:t> Mega or Mega 2560” setting was changed to the correct board.</a:t>
            </a:r>
          </a:p>
          <a:p>
            <a:pPr lvl="1"/>
            <a:r>
              <a:rPr lang="en-US" sz="2000" dirty="0"/>
              <a:t>The “ATmega2560 (Mega 2560O)” was selected as the processor.</a:t>
            </a:r>
          </a:p>
          <a:p>
            <a:pPr lvl="1"/>
            <a:r>
              <a:rPr lang="en-US" sz="2000" dirty="0"/>
              <a:t>The “COM4 (Arduino/</a:t>
            </a:r>
            <a:r>
              <a:rPr lang="en-US" sz="2000" dirty="0" err="1"/>
              <a:t>Genuino</a:t>
            </a:r>
            <a:r>
              <a:rPr lang="en-US" sz="2000" dirty="0"/>
              <a:t> Mega or Mega 2560)”  was selected as the correct com port.</a:t>
            </a:r>
          </a:p>
          <a:p>
            <a:r>
              <a:rPr lang="en-US" sz="2000" dirty="0"/>
              <a:t>After the code was uploaded, in order to view the data displayed on the Serial Monitor, the baud was changed to 9600. </a:t>
            </a:r>
          </a:p>
          <a:p>
            <a:pPr lvl="1"/>
            <a:endParaRPr lang="en-US" sz="1600" dirty="0"/>
          </a:p>
          <a:p>
            <a:endParaRPr lang="en-US" sz="2000" dirty="0"/>
          </a:p>
          <a:p>
            <a:pPr lvl="1"/>
            <a:endParaRPr lang="en-US" dirty="0"/>
          </a:p>
          <a:p>
            <a:pPr lvl="1"/>
            <a:endParaRPr lang="en-US" dirty="0"/>
          </a:p>
        </p:txBody>
      </p:sp>
    </p:spTree>
    <p:extLst>
      <p:ext uri="{BB962C8B-B14F-4D97-AF65-F5344CB8AC3E}">
        <p14:creationId xmlns:p14="http://schemas.microsoft.com/office/powerpoint/2010/main" val="771076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2006</Words>
  <Application>Microsoft Office PowerPoint</Application>
  <PresentationFormat>Widescreen</PresentationFormat>
  <Paragraphs>209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Abadi</vt:lpstr>
      <vt:lpstr>Arial</vt:lpstr>
      <vt:lpstr>Calibri</vt:lpstr>
      <vt:lpstr>Calibri Light</vt:lpstr>
      <vt:lpstr>Office Theme</vt:lpstr>
      <vt:lpstr>CEIS110 IoT Temperature/Humidity Sensor</vt:lpstr>
      <vt:lpstr>Introduction</vt:lpstr>
      <vt:lpstr>Inventory and Software Installation </vt:lpstr>
      <vt:lpstr>Inventory (Picture)</vt:lpstr>
      <vt:lpstr>Software Inventory (Screenshots)</vt:lpstr>
      <vt:lpstr>Design and  Library setup</vt:lpstr>
      <vt:lpstr>Flowchart</vt:lpstr>
      <vt:lpstr>Software Inventory (Screenshot)</vt:lpstr>
      <vt:lpstr>Monitoring Temperature and Humidity</vt:lpstr>
      <vt:lpstr>Circuit (Picture)</vt:lpstr>
      <vt:lpstr>The Temperate/Humidity Sensor Code</vt:lpstr>
      <vt:lpstr>Serial Monitor (Screenshot)</vt:lpstr>
      <vt:lpstr>Saving Serial data with python</vt:lpstr>
      <vt:lpstr>SaveSerial.py code (Screenshot)</vt:lpstr>
      <vt:lpstr>Mydata.txt (Screenshot)</vt:lpstr>
      <vt:lpstr>Reading and Manipulating data from the Arduino </vt:lpstr>
      <vt:lpstr>Python code (Screenshot)</vt:lpstr>
      <vt:lpstr>Read Data into csv format (Screenshot)</vt:lpstr>
      <vt:lpstr>Temperature and Humidity Chart(Graph)</vt:lpstr>
      <vt:lpstr>Develop Graphical Models and Interpret Results</vt:lpstr>
      <vt:lpstr>Plot #1 - Line</vt:lpstr>
      <vt:lpstr>Plot #2 – Histogram (Screenshots)</vt:lpstr>
      <vt:lpstr>Plot #2 – Histogram (Screenshots) Continued..</vt:lpstr>
      <vt:lpstr>Analysis</vt:lpstr>
      <vt:lpstr>Prediction- Develop A Prediction Based on the Data. </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Module 1</dc:title>
  <dc:creator>Kim ..</dc:creator>
  <cp:lastModifiedBy>Kim ..</cp:lastModifiedBy>
  <cp:revision>19</cp:revision>
  <dcterms:created xsi:type="dcterms:W3CDTF">2020-02-26T11:28:26Z</dcterms:created>
  <dcterms:modified xsi:type="dcterms:W3CDTF">2020-02-27T00:35:42Z</dcterms:modified>
</cp:coreProperties>
</file>