
<file path=[Content_Types].xml><?xml version="1.0" encoding="utf-8"?>
<Types xmlns="http://schemas.openxmlformats.org/package/2006/content-types">
  <Default Extension="jpeg" ContentType="image/jpeg"/>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0811" autoAdjust="0"/>
    <p:restoredTop sz="94660"/>
  </p:normalViewPr>
  <p:slideViewPr>
    <p:cSldViewPr snapToGrid="0">
      <p:cViewPr varScale="1">
        <p:scale>
          <a:sx n="72" d="100"/>
          <a:sy n="72" d="100"/>
        </p:scale>
        <p:origin x="606" y="3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5CBB5A-54A5-4CE6-9C21-D5AA0C6D5A3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52F65E09-6E33-470D-AF86-1D787607B07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232912E4-A117-4683-BBA9-88445C91E363}"/>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5" name="Footer Placeholder 4">
            <a:extLst>
              <a:ext uri="{FF2B5EF4-FFF2-40B4-BE49-F238E27FC236}">
                <a16:creationId xmlns:a16="http://schemas.microsoft.com/office/drawing/2014/main" id="{4464D6E4-FF11-480D-864D-F0EF667D841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948B14-E25F-46F4-B9F5-1E2FA678A5C9}"/>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38774966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FD8673-10B9-46AB-A2FA-B2CA541CC71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7E94DB5-A17A-47D8-9B28-14B627447E1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1656A3-2220-401B-BDAA-2FB19A26BF36}"/>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5" name="Footer Placeholder 4">
            <a:extLst>
              <a:ext uri="{FF2B5EF4-FFF2-40B4-BE49-F238E27FC236}">
                <a16:creationId xmlns:a16="http://schemas.microsoft.com/office/drawing/2014/main" id="{C1DD9166-3B8B-4EE5-B5C9-738396D7E65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E9A3079-5AC1-4C7F-B2B8-39B1362EBF01}"/>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1256101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4B8D6BB-7499-427C-A969-29CBBFD87C5D}"/>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1304A4CF-6091-495F-BC32-2B6EAF163778}"/>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98656DF-ADAE-410F-AB0E-FBFB0BECC317}"/>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5" name="Footer Placeholder 4">
            <a:extLst>
              <a:ext uri="{FF2B5EF4-FFF2-40B4-BE49-F238E27FC236}">
                <a16:creationId xmlns:a16="http://schemas.microsoft.com/office/drawing/2014/main" id="{266C2F1A-7546-47CC-B22B-C9EEE3396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26B31DF-0540-4D72-92CF-C7D8039A42B4}"/>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62071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CD9091-9ADB-47BB-B73F-E487FE0D107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857D4D-3886-4E0E-AB25-17C3D9E245D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6B1D16A-BD28-4C79-8DAE-764904460476}"/>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5" name="Footer Placeholder 4">
            <a:extLst>
              <a:ext uri="{FF2B5EF4-FFF2-40B4-BE49-F238E27FC236}">
                <a16:creationId xmlns:a16="http://schemas.microsoft.com/office/drawing/2014/main" id="{411C4BB7-2228-4BB5-95BE-4DED78B93B0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F28A846-04C7-4AB7-A6B9-51F0D6CDF0BE}"/>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19370938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645E37-8A37-4D9E-9574-0D36C10DDC12}"/>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E25B920-45CF-410F-81D6-CCA7BB4F1F5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F98BE01-A011-403A-B076-A374BEBE5FF5}"/>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5" name="Footer Placeholder 4">
            <a:extLst>
              <a:ext uri="{FF2B5EF4-FFF2-40B4-BE49-F238E27FC236}">
                <a16:creationId xmlns:a16="http://schemas.microsoft.com/office/drawing/2014/main" id="{6D78C11B-E4E6-43A1-835D-207AD6B8DB0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2E7B58-2260-4A9A-B99F-BAC925941286}"/>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2769690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83A92C-4C8C-40A5-A16F-7B10BF501FAD}"/>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D7FD4E4-6C5B-4628-A702-E9BEC508C38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F84782F-4468-4A23-8442-56C6D2759571}"/>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405A4C9-2C71-4CE8-8B1E-DDE6D579522F}"/>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6" name="Footer Placeholder 5">
            <a:extLst>
              <a:ext uri="{FF2B5EF4-FFF2-40B4-BE49-F238E27FC236}">
                <a16:creationId xmlns:a16="http://schemas.microsoft.com/office/drawing/2014/main" id="{1797D81C-6982-445B-9B24-879E00C85A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F2AB6C-1B5C-4831-A3A6-12642F51E84D}"/>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3456031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3629B-7585-4073-8178-B2C31150547F}"/>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8FE2462-24E5-4359-8FF3-219CB6E28C12}"/>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AB4C787-9ADE-4F90-9E2A-3E4E8D7B3E6A}"/>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B40ED7-3A79-4F2D-BD95-B2102F29871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D4E987EB-9F2F-4037-8883-A66E2AF4BE1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6DD79DB-93E3-4766-90AB-786F53872621}"/>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8" name="Footer Placeholder 7">
            <a:extLst>
              <a:ext uri="{FF2B5EF4-FFF2-40B4-BE49-F238E27FC236}">
                <a16:creationId xmlns:a16="http://schemas.microsoft.com/office/drawing/2014/main" id="{60D2960C-8372-42C3-8EBB-C697A9C49DBB}"/>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C9C3108-F8CD-4198-8327-A6CBA04A6ADE}"/>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3278870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65886E-44B9-4C80-B387-1A094FBDA4B9}"/>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6760BCA5-8CE4-421E-9C18-E3A984A79682}"/>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4" name="Footer Placeholder 3">
            <a:extLst>
              <a:ext uri="{FF2B5EF4-FFF2-40B4-BE49-F238E27FC236}">
                <a16:creationId xmlns:a16="http://schemas.microsoft.com/office/drawing/2014/main" id="{D45A8763-3D49-4F00-94ED-798932378FC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54479B09-DFB6-4A4A-92D4-28B5035F86B8}"/>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3630775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D92DAE-9A9D-4174-97D4-F553E119BE0F}"/>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3" name="Footer Placeholder 2">
            <a:extLst>
              <a:ext uri="{FF2B5EF4-FFF2-40B4-BE49-F238E27FC236}">
                <a16:creationId xmlns:a16="http://schemas.microsoft.com/office/drawing/2014/main" id="{620C4480-D06E-4314-BCAF-91DB0B88BA6D}"/>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BCBFF5BF-25E1-4CF8-BEE6-7BE793175A44}"/>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702154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1246C0-E77D-490E-BEF9-393D2E9509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6455E45-CCB9-4CA8-AF4A-C499CFC1A9F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75FB944-CA12-4FD1-8690-44815350F2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2075C28-6E5D-4F4F-9CBC-F2680BA811EF}"/>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6" name="Footer Placeholder 5">
            <a:extLst>
              <a:ext uri="{FF2B5EF4-FFF2-40B4-BE49-F238E27FC236}">
                <a16:creationId xmlns:a16="http://schemas.microsoft.com/office/drawing/2014/main" id="{11525321-A51B-4AC3-800E-982E8982458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1545FAE-0D98-4BFA-A89A-3DEB482A7C02}"/>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24325849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168AA0-4CA7-4AF9-9A3C-78C2F5DE35ED}"/>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0848E8D-3207-4406-BBB6-2D3F2C47736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02169799-7F8B-48E6-8979-1CBA5A7064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D495903-7ACF-4130-83E3-D54A450126D2}"/>
              </a:ext>
            </a:extLst>
          </p:cNvPr>
          <p:cNvSpPr>
            <a:spLocks noGrp="1"/>
          </p:cNvSpPr>
          <p:nvPr>
            <p:ph type="dt" sz="half" idx="10"/>
          </p:nvPr>
        </p:nvSpPr>
        <p:spPr/>
        <p:txBody>
          <a:bodyPr/>
          <a:lstStyle/>
          <a:p>
            <a:fld id="{40FC0E46-FDC7-49D6-B3B0-100389B27427}" type="datetimeFigureOut">
              <a:rPr lang="en-US" smtClean="0"/>
              <a:t>2/6/2022</a:t>
            </a:fld>
            <a:endParaRPr lang="en-US"/>
          </a:p>
        </p:txBody>
      </p:sp>
      <p:sp>
        <p:nvSpPr>
          <p:cNvPr id="6" name="Footer Placeholder 5">
            <a:extLst>
              <a:ext uri="{FF2B5EF4-FFF2-40B4-BE49-F238E27FC236}">
                <a16:creationId xmlns:a16="http://schemas.microsoft.com/office/drawing/2014/main" id="{48352EB0-6765-4532-805E-45E43C30BDB6}"/>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2488C41-E0F4-4E8C-B7FC-42B3BCB8B0BF}"/>
              </a:ext>
            </a:extLst>
          </p:cNvPr>
          <p:cNvSpPr>
            <a:spLocks noGrp="1"/>
          </p:cNvSpPr>
          <p:nvPr>
            <p:ph type="sldNum" sz="quarter" idx="12"/>
          </p:nvPr>
        </p:nvSpPr>
        <p:spPr/>
        <p:txBody>
          <a:bodyPr/>
          <a:lstStyle/>
          <a:p>
            <a:fld id="{6FDF8617-78B4-4C64-AEC8-67CE4DC8CFC8}" type="slidenum">
              <a:rPr lang="en-US" smtClean="0"/>
              <a:t>‹#›</a:t>
            </a:fld>
            <a:endParaRPr lang="en-US"/>
          </a:p>
        </p:txBody>
      </p:sp>
    </p:spTree>
    <p:extLst>
      <p:ext uri="{BB962C8B-B14F-4D97-AF65-F5344CB8AC3E}">
        <p14:creationId xmlns:p14="http://schemas.microsoft.com/office/powerpoint/2010/main" val="32912156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8DF6B13-D11E-4B9F-ACD3-B26A8B06AED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8956915-78A4-4A31-9333-F931EB899E5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C6AEDCF-58F4-408D-AFF2-CA90E8168C3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FC0E46-FDC7-49D6-B3B0-100389B27427}" type="datetimeFigureOut">
              <a:rPr lang="en-US" smtClean="0"/>
              <a:t>2/6/2022</a:t>
            </a:fld>
            <a:endParaRPr lang="en-US"/>
          </a:p>
        </p:txBody>
      </p:sp>
      <p:sp>
        <p:nvSpPr>
          <p:cNvPr id="5" name="Footer Placeholder 4">
            <a:extLst>
              <a:ext uri="{FF2B5EF4-FFF2-40B4-BE49-F238E27FC236}">
                <a16:creationId xmlns:a16="http://schemas.microsoft.com/office/drawing/2014/main" id="{B98C4C72-28D1-46DA-8B82-83B1EFB0513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1DD2F7-157A-49E6-B606-E26B1D0AC20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FDF8617-78B4-4C64-AEC8-67CE4DC8CFC8}" type="slidenum">
              <a:rPr lang="en-US" smtClean="0"/>
              <a:t>‹#›</a:t>
            </a:fld>
            <a:endParaRPr lang="en-US"/>
          </a:p>
        </p:txBody>
      </p:sp>
    </p:spTree>
    <p:extLst>
      <p:ext uri="{BB962C8B-B14F-4D97-AF65-F5344CB8AC3E}">
        <p14:creationId xmlns:p14="http://schemas.microsoft.com/office/powerpoint/2010/main" val="21557961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microsoft.com/office/2007/relationships/media" Target="../media/media1.mp4"/><Relationship Id="rId1" Type="http://schemas.openxmlformats.org/officeDocument/2006/relationships/video" Target="NULL" TargetMode="External"/><Relationship Id="rId5" Type="http://schemas.openxmlformats.org/officeDocument/2006/relationships/image" Target="../media/image6.png"/><Relationship Id="rId4" Type="http://schemas.openxmlformats.org/officeDocument/2006/relationships/image" Target="../media/image1.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657F69E0-C4B0-4BEC-A689-4F8D877F05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descr="Technological background">
            <a:extLst>
              <a:ext uri="{FF2B5EF4-FFF2-40B4-BE49-F238E27FC236}">
                <a16:creationId xmlns:a16="http://schemas.microsoft.com/office/drawing/2014/main" id="{E1B0584C-B683-4E5B-A220-C6FBEB1C39F8}"/>
              </a:ext>
            </a:extLst>
          </p:cNvPr>
          <p:cNvPicPr>
            <a:picLocks noChangeAspect="1"/>
          </p:cNvPicPr>
          <p:nvPr/>
        </p:nvPicPr>
        <p:blipFill rotWithShape="1">
          <a:blip r:embed="rId2">
            <a:alphaModFix amt="50000"/>
          </a:blip>
          <a:srcRect t="4791" r="-1" b="10918"/>
          <a:stretch/>
        </p:blipFill>
        <p:spPr>
          <a:xfrm>
            <a:off x="3070" y="10"/>
            <a:ext cx="12188930" cy="6857990"/>
          </a:xfrm>
          <a:prstGeom prst="rect">
            <a:avLst/>
          </a:prstGeom>
        </p:spPr>
      </p:pic>
      <p:sp>
        <p:nvSpPr>
          <p:cNvPr id="2" name="Title 1">
            <a:extLst>
              <a:ext uri="{FF2B5EF4-FFF2-40B4-BE49-F238E27FC236}">
                <a16:creationId xmlns:a16="http://schemas.microsoft.com/office/drawing/2014/main" id="{2C7C145E-37B0-47AF-9027-23175F66DD20}"/>
              </a:ext>
            </a:extLst>
          </p:cNvPr>
          <p:cNvSpPr>
            <a:spLocks noGrp="1"/>
          </p:cNvSpPr>
          <p:nvPr>
            <p:ph type="ctrTitle"/>
          </p:nvPr>
        </p:nvSpPr>
        <p:spPr>
          <a:xfrm>
            <a:off x="1524000" y="3172304"/>
            <a:ext cx="9144000" cy="2400235"/>
          </a:xfrm>
        </p:spPr>
        <p:txBody>
          <a:bodyPr>
            <a:normAutofit fontScale="90000"/>
          </a:bodyPr>
          <a:lstStyle/>
          <a:p>
            <a:pPr marL="0" marR="0">
              <a:spcBef>
                <a:spcPts val="0"/>
              </a:spcBef>
              <a:spcAft>
                <a:spcPts val="800"/>
              </a:spcAft>
            </a:pPr>
            <a:r>
              <a:rPr lang="en-US" sz="35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Introduction to </a:t>
            </a:r>
            <a:br>
              <a:rPr lang="en-US" sz="35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r>
              <a:rPr lang="en-US" sz="35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Mobile Device &amp; Programming</a:t>
            </a:r>
            <a:br>
              <a:rPr lang="en-US" sz="35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br>
              <a:rPr lang="en-US" sz="35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r>
              <a:rPr lang="en-US" sz="35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t>Preparing App for Google Play</a:t>
            </a:r>
            <a:br>
              <a:rPr lang="en-US" sz="3500" dirty="0">
                <a:solidFill>
                  <a:srgbClr val="FFFFFF"/>
                </a:solidFill>
                <a:latin typeface="Times New Roman" panose="02020603050405020304" pitchFamily="18" charset="0"/>
                <a:ea typeface="Calibri" panose="020F0502020204030204" pitchFamily="34" charset="0"/>
                <a:cs typeface="Times New Roman" panose="02020603050405020304" pitchFamily="18" charset="0"/>
              </a:rPr>
            </a:br>
            <a:endParaRPr lang="en-US" sz="3500" dirty="0">
              <a:solidFill>
                <a:srgbClr val="FFFFFF"/>
              </a:solidFill>
            </a:endParaRPr>
          </a:p>
        </p:txBody>
      </p:sp>
      <p:sp>
        <p:nvSpPr>
          <p:cNvPr id="10" name="sketchy line">
            <a:extLst>
              <a:ext uri="{FF2B5EF4-FFF2-40B4-BE49-F238E27FC236}">
                <a16:creationId xmlns:a16="http://schemas.microsoft.com/office/drawing/2014/main" id="{9F6380B4-6A1C-481E-8408-B4E6C75B9B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368623"/>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rgbClr val="FFFFFF">
              <a:alpha val="75000"/>
            </a:srgbClr>
          </a:solidFill>
          <a:ln w="44450" cap="rnd">
            <a:solidFill>
              <a:srgbClr val="FFFFFF">
                <a:alpha val="75000"/>
              </a:srgbClr>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35346988"/>
      </p:ext>
    </p:extLst>
  </p:cSld>
  <p:clrMapOvr>
    <a:overrideClrMapping bg1="dk1" tx1="lt1" bg2="dk2" tx2="lt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nological background">
            <a:extLst>
              <a:ext uri="{FF2B5EF4-FFF2-40B4-BE49-F238E27FC236}">
                <a16:creationId xmlns:a16="http://schemas.microsoft.com/office/drawing/2014/main" id="{A3716E47-1292-4E56-9BF9-C9E3BFE0C447}"/>
              </a:ext>
            </a:extLst>
          </p:cNvPr>
          <p:cNvPicPr>
            <a:picLocks noChangeAspect="1"/>
          </p:cNvPicPr>
          <p:nvPr/>
        </p:nvPicPr>
        <p:blipFill rotWithShape="1">
          <a:blip r:embed="rId2">
            <a:alphaModFix amt="50000"/>
          </a:blip>
          <a:srcRect t="5113" b="10617"/>
          <a:stretch/>
        </p:blipFill>
        <p:spPr>
          <a:xfrm>
            <a:off x="20" y="0"/>
            <a:ext cx="12191980" cy="6857999"/>
          </a:xfrm>
          <a:prstGeom prst="rect">
            <a:avLst/>
          </a:prstGeom>
        </p:spPr>
      </p:pic>
      <p:sp>
        <p:nvSpPr>
          <p:cNvPr id="2" name="Title 1">
            <a:extLst>
              <a:ext uri="{FF2B5EF4-FFF2-40B4-BE49-F238E27FC236}">
                <a16:creationId xmlns:a16="http://schemas.microsoft.com/office/drawing/2014/main" id="{2BB7F734-1CE7-4619-A2C6-391800F433E9}"/>
              </a:ext>
            </a:extLst>
          </p:cNvPr>
          <p:cNvSpPr>
            <a:spLocks noGrp="1"/>
          </p:cNvSpPr>
          <p:nvPr>
            <p:ph type="title"/>
          </p:nvPr>
        </p:nvSpPr>
        <p:spPr>
          <a:xfrm>
            <a:off x="838199" y="219982"/>
            <a:ext cx="10515600" cy="747611"/>
          </a:xfrm>
        </p:spPr>
        <p:txBody>
          <a:bodyPr>
            <a:normAutofit/>
          </a:bodyPr>
          <a:lstStyle/>
          <a:p>
            <a:pPr algn="ctr"/>
            <a:r>
              <a:rPr lang="en-US" sz="2500" dirty="0"/>
              <a:t>A screenshot of corrections from week 7.</a:t>
            </a:r>
          </a:p>
        </p:txBody>
      </p:sp>
      <p:pic>
        <p:nvPicPr>
          <p:cNvPr id="6" name="Picture 5" descr="A close-up of a smartphone&#10;&#10;Description automatically generated with medium confidence">
            <a:extLst>
              <a:ext uri="{FF2B5EF4-FFF2-40B4-BE49-F238E27FC236}">
                <a16:creationId xmlns:a16="http://schemas.microsoft.com/office/drawing/2014/main" id="{FFDE8816-7342-45F1-B6E8-28AF1FAA54BD}"/>
              </a:ext>
            </a:extLst>
          </p:cNvPr>
          <p:cNvPicPr>
            <a:picLocks noChangeAspect="1"/>
          </p:cNvPicPr>
          <p:nvPr/>
        </p:nvPicPr>
        <p:blipFill rotWithShape="1">
          <a:blip r:embed="rId3"/>
          <a:srcRect l="1218" r="3230" b="3927"/>
          <a:stretch/>
        </p:blipFill>
        <p:spPr>
          <a:xfrm>
            <a:off x="4717141" y="967593"/>
            <a:ext cx="2757716" cy="5682734"/>
          </a:xfrm>
          <a:prstGeom prst="rect">
            <a:avLst/>
          </a:prstGeom>
        </p:spPr>
      </p:pic>
      <p:sp>
        <p:nvSpPr>
          <p:cNvPr id="3" name="TextBox 2">
            <a:extLst>
              <a:ext uri="{FF2B5EF4-FFF2-40B4-BE49-F238E27FC236}">
                <a16:creationId xmlns:a16="http://schemas.microsoft.com/office/drawing/2014/main" id="{CA2CCC0E-6828-4C4C-AA63-92E4CC03331C}"/>
              </a:ext>
            </a:extLst>
          </p:cNvPr>
          <p:cNvSpPr txBox="1"/>
          <p:nvPr/>
        </p:nvSpPr>
        <p:spPr>
          <a:xfrm>
            <a:off x="7751298" y="2658795"/>
            <a:ext cx="2110154" cy="646331"/>
          </a:xfrm>
          <a:prstGeom prst="rect">
            <a:avLst/>
          </a:prstGeom>
          <a:noFill/>
        </p:spPr>
        <p:txBody>
          <a:bodyPr wrap="square" rtlCol="0">
            <a:spAutoFit/>
          </a:bodyPr>
          <a:lstStyle/>
          <a:p>
            <a:r>
              <a:rPr lang="en-US" dirty="0"/>
              <a:t>App Icon displayed for Friendly Advice.</a:t>
            </a:r>
          </a:p>
        </p:txBody>
      </p:sp>
    </p:spTree>
    <p:extLst>
      <p:ext uri="{BB962C8B-B14F-4D97-AF65-F5344CB8AC3E}">
        <p14:creationId xmlns:p14="http://schemas.microsoft.com/office/powerpoint/2010/main" val="36300127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nological background">
            <a:extLst>
              <a:ext uri="{FF2B5EF4-FFF2-40B4-BE49-F238E27FC236}">
                <a16:creationId xmlns:a16="http://schemas.microsoft.com/office/drawing/2014/main" id="{D0DAF37A-87CD-451B-A910-89D5648F068B}"/>
              </a:ext>
            </a:extLst>
          </p:cNvPr>
          <p:cNvPicPr>
            <a:picLocks noChangeAspect="1"/>
          </p:cNvPicPr>
          <p:nvPr/>
        </p:nvPicPr>
        <p:blipFill rotWithShape="1">
          <a:blip r:embed="rId2">
            <a:alphaModFix amt="50000"/>
          </a:blip>
          <a:srcRect t="5113" b="10617"/>
          <a:stretch/>
        </p:blipFill>
        <p:spPr>
          <a:xfrm>
            <a:off x="0" y="0"/>
            <a:ext cx="12191980" cy="6857999"/>
          </a:xfrm>
          <a:prstGeom prst="rect">
            <a:avLst/>
          </a:prstGeom>
        </p:spPr>
      </p:pic>
      <p:sp>
        <p:nvSpPr>
          <p:cNvPr id="2" name="Title 1">
            <a:extLst>
              <a:ext uri="{FF2B5EF4-FFF2-40B4-BE49-F238E27FC236}">
                <a16:creationId xmlns:a16="http://schemas.microsoft.com/office/drawing/2014/main" id="{3A90763F-2AC9-4294-8D77-1BAF9230EE58}"/>
              </a:ext>
            </a:extLst>
          </p:cNvPr>
          <p:cNvSpPr>
            <a:spLocks noGrp="1"/>
          </p:cNvSpPr>
          <p:nvPr>
            <p:ph type="title"/>
          </p:nvPr>
        </p:nvSpPr>
        <p:spPr/>
        <p:txBody>
          <a:bodyPr>
            <a:normAutofit/>
          </a:bodyPr>
          <a:lstStyle/>
          <a:p>
            <a:pPr algn="ctr"/>
            <a:r>
              <a:rPr lang="en-US" sz="2500" dirty="0"/>
              <a:t>Description of Friendly Advice app in HTML format.</a:t>
            </a:r>
          </a:p>
        </p:txBody>
      </p:sp>
      <p:sp>
        <p:nvSpPr>
          <p:cNvPr id="8" name="Content Placeholder 7">
            <a:extLst>
              <a:ext uri="{FF2B5EF4-FFF2-40B4-BE49-F238E27FC236}">
                <a16:creationId xmlns:a16="http://schemas.microsoft.com/office/drawing/2014/main" id="{A109F1AB-D826-430D-A24B-FA30C50EC23A}"/>
              </a:ext>
            </a:extLst>
          </p:cNvPr>
          <p:cNvSpPr>
            <a:spLocks noGrp="1"/>
          </p:cNvSpPr>
          <p:nvPr>
            <p:ph idx="1"/>
          </p:nvPr>
        </p:nvSpPr>
        <p:spPr/>
        <p:txBody>
          <a:bodyPr>
            <a:normAutofit fontScale="92500" lnSpcReduction="10000"/>
          </a:bodyPr>
          <a:lstStyle/>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&lt;h1&gt;&lt;b&gt;FRIENDLY ADVICE&lt;/b&gt;&lt;/h1&gt;</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Download &lt;b&gt;Friendly Advice&lt;/b&gt; to join others who seek advice and want a safe zone to let it all out. Whether you are having a good day or not Friendly Advice is the way to seek quick advice and jot down how your day went or how you are feeling at any point in the day.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&lt;b&gt;Use Friendly Advice to:&lt;/b&gt;</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-Receive suggestions of advice.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-Write how you are feeling with daily journal entries.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-Keep track of each day with saved journal entries. </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&lt;b&gt;Friendly Advice Features:&lt;/b&gt;</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-Receive Advice – With a click of a button you can randomly receive suggestions and advice.</a:t>
            </a:r>
          </a:p>
          <a:p>
            <a:pPr marL="0" marR="0" indent="0">
              <a:lnSpc>
                <a:spcPct val="107000"/>
              </a:lnSpc>
              <a:spcBef>
                <a:spcPts val="0"/>
              </a:spcBef>
              <a:spcAft>
                <a:spcPts val="800"/>
              </a:spcAft>
              <a:buNone/>
            </a:pPr>
            <a:r>
              <a:rPr lang="en-US" sz="1800" dirty="0">
                <a:effectLst/>
                <a:latin typeface="Calibri" panose="020F0502020204030204" pitchFamily="34" charset="0"/>
                <a:ea typeface="Calibri" panose="020F0502020204030204" pitchFamily="34" charset="0"/>
                <a:cs typeface="Times New Roman" panose="02020603050405020304" pitchFamily="18" charset="0"/>
              </a:rPr>
              <a:t>-How are you doing today? - Here is where you can jot down anything. This journal section saves your entries with the time and date stamps so you can keep track of how each day went. Music plays in the background to sooth and comfort you.</a:t>
            </a:r>
          </a:p>
        </p:txBody>
      </p:sp>
    </p:spTree>
    <p:extLst>
      <p:ext uri="{BB962C8B-B14F-4D97-AF65-F5344CB8AC3E}">
        <p14:creationId xmlns:p14="http://schemas.microsoft.com/office/powerpoint/2010/main" val="105372907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nological background">
            <a:extLst>
              <a:ext uri="{FF2B5EF4-FFF2-40B4-BE49-F238E27FC236}">
                <a16:creationId xmlns:a16="http://schemas.microsoft.com/office/drawing/2014/main" id="{D0DAF37A-87CD-451B-A910-89D5648F068B}"/>
              </a:ext>
            </a:extLst>
          </p:cNvPr>
          <p:cNvPicPr>
            <a:picLocks noChangeAspect="1"/>
          </p:cNvPicPr>
          <p:nvPr/>
        </p:nvPicPr>
        <p:blipFill rotWithShape="1">
          <a:blip r:embed="rId2">
            <a:alphaModFix amt="50000"/>
          </a:blip>
          <a:srcRect t="5113" b="10617"/>
          <a:stretch/>
        </p:blipFill>
        <p:spPr>
          <a:xfrm>
            <a:off x="0" y="0"/>
            <a:ext cx="12191980" cy="6857999"/>
          </a:xfrm>
          <a:prstGeom prst="rect">
            <a:avLst/>
          </a:prstGeom>
        </p:spPr>
      </p:pic>
      <p:sp>
        <p:nvSpPr>
          <p:cNvPr id="2" name="Title 1">
            <a:extLst>
              <a:ext uri="{FF2B5EF4-FFF2-40B4-BE49-F238E27FC236}">
                <a16:creationId xmlns:a16="http://schemas.microsoft.com/office/drawing/2014/main" id="{3A90763F-2AC9-4294-8D77-1BAF9230EE58}"/>
              </a:ext>
            </a:extLst>
          </p:cNvPr>
          <p:cNvSpPr>
            <a:spLocks noGrp="1"/>
          </p:cNvSpPr>
          <p:nvPr>
            <p:ph type="title"/>
          </p:nvPr>
        </p:nvSpPr>
        <p:spPr>
          <a:xfrm>
            <a:off x="838189" y="190954"/>
            <a:ext cx="10515600" cy="732972"/>
          </a:xfrm>
        </p:spPr>
        <p:txBody>
          <a:bodyPr>
            <a:normAutofit/>
          </a:bodyPr>
          <a:lstStyle/>
          <a:p>
            <a:pPr algn="ctr"/>
            <a:r>
              <a:rPr lang="en-US" sz="2500" dirty="0"/>
              <a:t>Screenshots of Friendly Advice app.</a:t>
            </a:r>
          </a:p>
        </p:txBody>
      </p:sp>
      <p:pic>
        <p:nvPicPr>
          <p:cNvPr id="6" name="Picture 5" descr="A picture containing text, electronics, display&#10;&#10;Description automatically generated">
            <a:extLst>
              <a:ext uri="{FF2B5EF4-FFF2-40B4-BE49-F238E27FC236}">
                <a16:creationId xmlns:a16="http://schemas.microsoft.com/office/drawing/2014/main" id="{6E423FB7-2959-47BF-B6F3-6F899ACC0BEC}"/>
              </a:ext>
            </a:extLst>
          </p:cNvPr>
          <p:cNvPicPr>
            <a:picLocks noChangeAspect="1"/>
          </p:cNvPicPr>
          <p:nvPr/>
        </p:nvPicPr>
        <p:blipFill>
          <a:blip r:embed="rId3"/>
          <a:stretch>
            <a:fillRect/>
          </a:stretch>
        </p:blipFill>
        <p:spPr>
          <a:xfrm>
            <a:off x="7556227" y="923926"/>
            <a:ext cx="2811105" cy="5905500"/>
          </a:xfrm>
          <a:prstGeom prst="rect">
            <a:avLst/>
          </a:prstGeom>
        </p:spPr>
      </p:pic>
      <p:pic>
        <p:nvPicPr>
          <p:cNvPr id="8" name="Picture 7" descr="A picture containing text, electronics&#10;&#10;Description automatically generated">
            <a:extLst>
              <a:ext uri="{FF2B5EF4-FFF2-40B4-BE49-F238E27FC236}">
                <a16:creationId xmlns:a16="http://schemas.microsoft.com/office/drawing/2014/main" id="{54346180-BF13-4BEF-8290-2753AEFB339D}"/>
              </a:ext>
            </a:extLst>
          </p:cNvPr>
          <p:cNvPicPr>
            <a:picLocks noChangeAspect="1"/>
          </p:cNvPicPr>
          <p:nvPr/>
        </p:nvPicPr>
        <p:blipFill>
          <a:blip r:embed="rId4"/>
          <a:stretch>
            <a:fillRect/>
          </a:stretch>
        </p:blipFill>
        <p:spPr>
          <a:xfrm>
            <a:off x="4741283" y="923926"/>
            <a:ext cx="2709411" cy="5905500"/>
          </a:xfrm>
          <a:prstGeom prst="rect">
            <a:avLst/>
          </a:prstGeom>
        </p:spPr>
      </p:pic>
      <p:pic>
        <p:nvPicPr>
          <p:cNvPr id="14" name="Picture 13" descr="A picture containing text, sign&#10;&#10;Description automatically generated">
            <a:extLst>
              <a:ext uri="{FF2B5EF4-FFF2-40B4-BE49-F238E27FC236}">
                <a16:creationId xmlns:a16="http://schemas.microsoft.com/office/drawing/2014/main" id="{35F9CCD4-51CF-4CC2-AD43-854083111701}"/>
              </a:ext>
            </a:extLst>
          </p:cNvPr>
          <p:cNvPicPr>
            <a:picLocks noChangeAspect="1"/>
          </p:cNvPicPr>
          <p:nvPr/>
        </p:nvPicPr>
        <p:blipFill rotWithShape="1">
          <a:blip r:embed="rId5"/>
          <a:srcRect r="10759"/>
          <a:stretch/>
        </p:blipFill>
        <p:spPr>
          <a:xfrm>
            <a:off x="1824668" y="938212"/>
            <a:ext cx="2709411" cy="5905500"/>
          </a:xfrm>
          <a:prstGeom prst="rect">
            <a:avLst/>
          </a:prstGeom>
        </p:spPr>
      </p:pic>
    </p:spTree>
    <p:extLst>
      <p:ext uri="{BB962C8B-B14F-4D97-AF65-F5344CB8AC3E}">
        <p14:creationId xmlns:p14="http://schemas.microsoft.com/office/powerpoint/2010/main" val="28894365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Technological background">
            <a:extLst>
              <a:ext uri="{FF2B5EF4-FFF2-40B4-BE49-F238E27FC236}">
                <a16:creationId xmlns:a16="http://schemas.microsoft.com/office/drawing/2014/main" id="{D0DAF37A-87CD-451B-A910-89D5648F068B}"/>
              </a:ext>
            </a:extLst>
          </p:cNvPr>
          <p:cNvPicPr>
            <a:picLocks noChangeAspect="1"/>
          </p:cNvPicPr>
          <p:nvPr/>
        </p:nvPicPr>
        <p:blipFill rotWithShape="1">
          <a:blip r:embed="rId4">
            <a:alphaModFix amt="50000"/>
          </a:blip>
          <a:srcRect t="5113" b="10617"/>
          <a:stretch/>
        </p:blipFill>
        <p:spPr>
          <a:xfrm>
            <a:off x="0" y="0"/>
            <a:ext cx="12191980" cy="6857999"/>
          </a:xfrm>
          <a:prstGeom prst="rect">
            <a:avLst/>
          </a:prstGeom>
        </p:spPr>
      </p:pic>
      <p:sp>
        <p:nvSpPr>
          <p:cNvPr id="2" name="Title 1">
            <a:extLst>
              <a:ext uri="{FF2B5EF4-FFF2-40B4-BE49-F238E27FC236}">
                <a16:creationId xmlns:a16="http://schemas.microsoft.com/office/drawing/2014/main" id="{3A90763F-2AC9-4294-8D77-1BAF9230EE58}"/>
              </a:ext>
            </a:extLst>
          </p:cNvPr>
          <p:cNvSpPr>
            <a:spLocks noGrp="1"/>
          </p:cNvSpPr>
          <p:nvPr>
            <p:ph type="title"/>
          </p:nvPr>
        </p:nvSpPr>
        <p:spPr>
          <a:xfrm>
            <a:off x="838189" y="190953"/>
            <a:ext cx="10515600" cy="1325563"/>
          </a:xfrm>
        </p:spPr>
        <p:txBody>
          <a:bodyPr>
            <a:normAutofit/>
          </a:bodyPr>
          <a:lstStyle/>
          <a:p>
            <a:pPr algn="ctr"/>
            <a:r>
              <a:rPr lang="en-US" sz="2500" dirty="0"/>
              <a:t>Video of Friendly Advice app.</a:t>
            </a:r>
          </a:p>
        </p:txBody>
      </p:sp>
      <p:pic>
        <p:nvPicPr>
          <p:cNvPr id="3" name="Screen Recording 2">
            <a:hlinkClick r:id="" action="ppaction://media"/>
            <a:extLst>
              <a:ext uri="{FF2B5EF4-FFF2-40B4-BE49-F238E27FC236}">
                <a16:creationId xmlns:a16="http://schemas.microsoft.com/office/drawing/2014/main" id="{0303C154-3B0F-4428-9426-540B0896BE99}"/>
              </a:ext>
            </a:extLst>
          </p:cNvPr>
          <p:cNvPicPr>
            <a:picLocks noChangeAspect="1"/>
          </p:cNvPicPr>
          <p:nvPr>
            <a:videoFile r:link="rId1"/>
            <p:extLst>
              <p:ext uri="{DAA4B4D4-6D71-4841-9C94-3DE7FCFB9230}">
                <p14:media xmlns:p14="http://schemas.microsoft.com/office/powerpoint/2010/main" r:embed="rId2">
                  <p14:trim st="3091" end="10591.0476"/>
                </p14:media>
              </p:ext>
            </p:extLst>
          </p:nvPr>
        </p:nvPicPr>
        <p:blipFill>
          <a:blip r:embed="rId5"/>
          <a:stretch>
            <a:fillRect/>
          </a:stretch>
        </p:blipFill>
        <p:spPr>
          <a:xfrm>
            <a:off x="4752964" y="1047749"/>
            <a:ext cx="2686050" cy="5810250"/>
          </a:xfrm>
          <a:prstGeom prst="rect">
            <a:avLst/>
          </a:prstGeom>
        </p:spPr>
      </p:pic>
    </p:spTree>
    <p:extLst>
      <p:ext uri="{BB962C8B-B14F-4D97-AF65-F5344CB8AC3E}">
        <p14:creationId xmlns:p14="http://schemas.microsoft.com/office/powerpoint/2010/main" val="15530506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6007"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100000" mute="1">
                <p:cTn id="7" fill="hold" display="0">
                  <p:stCondLst>
                    <p:cond delay="indefinite"/>
                  </p:stCondLst>
                </p:cTn>
                <p:tgtEl>
                  <p:spTgt spid="3"/>
                </p:tgtEl>
              </p:cMediaNode>
            </p:video>
            <p:seq concurrent="1" nextAc="seek">
              <p:cTn id="8" restart="whenNotActive" fill="hold" evtFilter="cancelBubble" nodeType="interactiveSeq">
                <p:stCondLst>
                  <p:cond evt="onClick" delay="0">
                    <p:tgtEl>
                      <p:spTgt spid="3"/>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3"/>
                                        </p:tgtEl>
                                      </p:cBhvr>
                                    </p:cmd>
                                  </p:childTnLst>
                                </p:cTn>
                              </p:par>
                            </p:childTnLst>
                          </p:cTn>
                        </p:par>
                      </p:childTnLst>
                    </p:cTn>
                  </p:par>
                </p:childTnLst>
              </p:cTn>
              <p:nextCondLst>
                <p:cond evt="onClick" delay="0">
                  <p:tgtEl>
                    <p:spTgt spid="3"/>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123</TotalTime>
  <Words>242</Words>
  <Application>Microsoft Office PowerPoint</Application>
  <PresentationFormat>Widescreen</PresentationFormat>
  <Paragraphs>15</Paragraphs>
  <Slides>5</Slides>
  <Notes>0</Notes>
  <HiddenSlides>0</HiddenSlides>
  <MMClips>1</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vt:i4>
      </vt:variant>
    </vt:vector>
  </HeadingPairs>
  <TitlesOfParts>
    <vt:vector size="10" baseType="lpstr">
      <vt:lpstr>Arial</vt:lpstr>
      <vt:lpstr>Calibri</vt:lpstr>
      <vt:lpstr>Calibri Light</vt:lpstr>
      <vt:lpstr>Times New Roman</vt:lpstr>
      <vt:lpstr>Office Theme</vt:lpstr>
      <vt:lpstr>Introduction to  Mobile Device &amp; Programming  Preparing App for Google Play </vt:lpstr>
      <vt:lpstr>A screenshot of corrections from week 7.</vt:lpstr>
      <vt:lpstr>Description of Friendly Advice app in HTML format.</vt:lpstr>
      <vt:lpstr>Screenshots of Friendly Advice app.</vt:lpstr>
      <vt:lpstr>Video of Friendly Advice app.</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Lab Week 1: Hello Android Application   Kimberly Hernandez College of Engineering &amp; Information Science, DeVry University CEIS320, Introduction to Mobile Device Programming Professor Oscar Trevizo 7/14/21</dc:title>
  <dc:creator>Kim ..</dc:creator>
  <cp:lastModifiedBy>Kim ..</cp:lastModifiedBy>
  <cp:revision>34</cp:revision>
  <dcterms:created xsi:type="dcterms:W3CDTF">2021-07-15T06:48:59Z</dcterms:created>
  <dcterms:modified xsi:type="dcterms:W3CDTF">2022-02-06T22:18:24Z</dcterms:modified>
</cp:coreProperties>
</file>