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56" r:id="rId5"/>
    <p:sldId id="258" r:id="rId6"/>
    <p:sldId id="315" r:id="rId7"/>
    <p:sldId id="316" r:id="rId8"/>
    <p:sldId id="288" r:id="rId9"/>
    <p:sldId id="298" r:id="rId10"/>
    <p:sldId id="299" r:id="rId11"/>
    <p:sldId id="317" r:id="rId12"/>
    <p:sldId id="289" r:id="rId13"/>
    <p:sldId id="264" r:id="rId14"/>
    <p:sldId id="290" r:id="rId15"/>
    <p:sldId id="324" r:id="rId16"/>
    <p:sldId id="294" r:id="rId17"/>
    <p:sldId id="300" r:id="rId18"/>
    <p:sldId id="301" r:id="rId19"/>
    <p:sldId id="293" r:id="rId20"/>
    <p:sldId id="302" r:id="rId21"/>
    <p:sldId id="303" r:id="rId22"/>
    <p:sldId id="304" r:id="rId23"/>
    <p:sldId id="305" r:id="rId24"/>
    <p:sldId id="295" r:id="rId25"/>
    <p:sldId id="312" r:id="rId26"/>
    <p:sldId id="307" r:id="rId27"/>
    <p:sldId id="308" r:id="rId28"/>
    <p:sldId id="326" r:id="rId29"/>
    <p:sldId id="327" r:id="rId30"/>
    <p:sldId id="328" r:id="rId31"/>
    <p:sldId id="296" r:id="rId32"/>
    <p:sldId id="306" r:id="rId33"/>
    <p:sldId id="309" r:id="rId34"/>
    <p:sldId id="310" r:id="rId35"/>
    <p:sldId id="311" r:id="rId36"/>
    <p:sldId id="319" r:id="rId37"/>
    <p:sldId id="325" r:id="rId38"/>
    <p:sldId id="320" r:id="rId39"/>
    <p:sldId id="321" r:id="rId40"/>
    <p:sldId id="322" r:id="rId41"/>
    <p:sldId id="269" r:id="rId42"/>
    <p:sldId id="2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AFFF"/>
    <a:srgbClr val="013553"/>
    <a:srgbClr val="1B6872"/>
    <a:srgbClr val="63B7C6"/>
    <a:srgbClr val="002136"/>
    <a:srgbClr val="299CAB"/>
    <a:srgbClr val="003352"/>
    <a:srgbClr val="002B46"/>
    <a:srgbClr val="47C3D3"/>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46" autoAdjust="0"/>
    <p:restoredTop sz="94660"/>
  </p:normalViewPr>
  <p:slideViewPr>
    <p:cSldViewPr snapToGrid="0">
      <p:cViewPr varScale="1">
        <p:scale>
          <a:sx n="110" d="100"/>
          <a:sy n="110" d="100"/>
        </p:scale>
        <p:origin x="948" y="10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12/12/2022</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12/12/2022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 Target="slide9.xml"/><Relationship Id="rId7" Type="http://schemas.openxmlformats.org/officeDocument/2006/relationships/slide" Target="slide28.xml"/><Relationship Id="rId12"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image" Target="../media/image4.png"/><Relationship Id="rId5" Type="http://schemas.openxmlformats.org/officeDocument/2006/relationships/slide" Target="slide16.xml"/><Relationship Id="rId10" Type="http://schemas.openxmlformats.org/officeDocument/2006/relationships/image" Target="../media/image3.png"/><Relationship Id="rId4" Type="http://schemas.openxmlformats.org/officeDocument/2006/relationships/slide" Target="slide13.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hyperlink" Target="https://lab.infoseclearning.com/course/GFHTMCLELH/lab/ZQTYOOMTNN?check_logged_in=1" TargetMode="External"/><Relationship Id="rId13" Type="http://schemas.openxmlformats.org/officeDocument/2006/relationships/hyperlink" Target="https://www.geeksforgeeks.org/stateless-vs-stateful-packet-filtering-firewalls/" TargetMode="External"/><Relationship Id="rId3" Type="http://schemas.openxmlformats.org/officeDocument/2006/relationships/hyperlink" Target="https://lab.infoseclearning.com/course/GFHTMCLELH/lab/SIQSQERECF?check_logged_in=1" TargetMode="External"/><Relationship Id="rId7" Type="http://schemas.openxmlformats.org/officeDocument/2006/relationships/hyperlink" Target="https://lab.infoseclearning.com/course/GFHTMCLELH/lab/GIJWCQQCLN?check_logged_in=1" TargetMode="External"/><Relationship Id="rId12" Type="http://schemas.openxmlformats.org/officeDocument/2006/relationships/hyperlink" Target="https://ostechnix.com/identify-operating-system-ttl-ping/" TargetMode="External"/><Relationship Id="rId2" Type="http://schemas.openxmlformats.org/officeDocument/2006/relationships/hyperlink" Target="https://devry.webex.com/recordingservice/sites/devry/recording/e359dbcb413e103ba7fe00505681b568/playback" TargetMode="External"/><Relationship Id="rId1" Type="http://schemas.openxmlformats.org/officeDocument/2006/relationships/slideLayout" Target="../slideLayouts/slideLayout7.xml"/><Relationship Id="rId6" Type="http://schemas.openxmlformats.org/officeDocument/2006/relationships/hyperlink" Target="https://lab.infoseclearning.com/course/GFHTMCLELH/lab/NUEOEBUQUU?check_logged_in=1" TargetMode="External"/><Relationship Id="rId11" Type="http://schemas.openxmlformats.org/officeDocument/2006/relationships/hyperlink" Target="https://www.keycdn.com/support/tcp-flags" TargetMode="External"/><Relationship Id="rId5" Type="http://schemas.openxmlformats.org/officeDocument/2006/relationships/hyperlink" Target="https://lab.infoseclearning.com/course/GFHTMCLELH/lab/AEIQEZKWOP?check_logged_in=1" TargetMode="External"/><Relationship Id="rId10" Type="http://schemas.openxmlformats.org/officeDocument/2006/relationships/hyperlink" Target="https://gbhackers.com/operating-systems-can-be-detected-using-ping-command/" TargetMode="External"/><Relationship Id="rId4" Type="http://schemas.openxmlformats.org/officeDocument/2006/relationships/hyperlink" Target="https://lab.infoseclearning.com/course/GFHTMCLELH/lab/DKBONSOYMN?check_logged_in=1" TargetMode="External"/><Relationship Id="rId9" Type="http://schemas.openxmlformats.org/officeDocument/2006/relationships/hyperlink" Target="https://www.varonis.com/blog/process-hacker" TargetMode="External"/><Relationship Id="rId14" Type="http://schemas.openxmlformats.org/officeDocument/2006/relationships/hyperlink" Target="https://www.alphr.com/read-packets-wireshar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91B834-EF54-6EC7-9619-5325A87563CA}"/>
              </a:ext>
            </a:extLst>
          </p:cNvPr>
          <p:cNvSpPr/>
          <p:nvPr/>
        </p:nvSpPr>
        <p:spPr>
          <a:xfrm>
            <a:off x="381000" y="592139"/>
            <a:ext cx="11430000" cy="5905498"/>
          </a:xfrm>
          <a:prstGeom prst="rect">
            <a:avLst/>
          </a:prstGeom>
          <a:solidFill>
            <a:srgbClr val="003352"/>
          </a:solidFill>
          <a:ln>
            <a:solidFill>
              <a:srgbClr val="2FA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D537F64-4C96-4AA8-BB21-E8053A3186DD}"/>
              </a:ext>
            </a:extLst>
          </p:cNvPr>
          <p:cNvSpPr>
            <a:spLocks noGrp="1"/>
          </p:cNvSpPr>
          <p:nvPr>
            <p:ph type="body" idx="1"/>
          </p:nvPr>
        </p:nvSpPr>
        <p:spPr>
          <a:xfrm>
            <a:off x="7153521" y="1900747"/>
            <a:ext cx="3581398" cy="2018820"/>
          </a:xfrm>
        </p:spPr>
        <p:txBody>
          <a:bodyPr anchor="ctr">
            <a:noAutofit/>
          </a:bodyPr>
          <a:lstStyle/>
          <a:p>
            <a:pPr marL="0" indent="0">
              <a:lnSpc>
                <a:spcPct val="150000"/>
              </a:lnSpc>
              <a:buNone/>
            </a:pPr>
            <a:r>
              <a:rPr lang="en-US" sz="1800" dirty="0">
                <a:solidFill>
                  <a:schemeClr val="bg1"/>
                </a:solidFill>
                <a:latin typeface="Arial Nova Light" panose="020B0304020202020204" pitchFamily="34" charset="0"/>
              </a:rPr>
              <a:t>Fundamentals of</a:t>
            </a:r>
          </a:p>
          <a:p>
            <a:pPr marL="0" indent="0">
              <a:lnSpc>
                <a:spcPct val="150000"/>
              </a:lnSpc>
              <a:buNone/>
            </a:pPr>
            <a:r>
              <a:rPr lang="en-US" sz="1800" dirty="0">
                <a:solidFill>
                  <a:schemeClr val="bg1"/>
                </a:solidFill>
                <a:latin typeface="Arial Nova Light" panose="020B0304020202020204" pitchFamily="34" charset="0"/>
              </a:rPr>
              <a:t>Infrastructure Security</a:t>
            </a:r>
          </a:p>
        </p:txBody>
      </p:sp>
      <p:sp>
        <p:nvSpPr>
          <p:cNvPr id="8" name="Slide Number Placeholder 3">
            <a:extLst>
              <a:ext uri="{FF2B5EF4-FFF2-40B4-BE49-F238E27FC236}">
                <a16:creationId xmlns:a16="http://schemas.microsoft.com/office/drawing/2014/main" id="{906B679D-BB1D-F1E4-4557-0C4D2AE40969}"/>
              </a:ext>
            </a:extLst>
          </p:cNvPr>
          <p:cNvSpPr>
            <a:spLocks noGrp="1"/>
          </p:cNvSpPr>
          <p:nvPr>
            <p:ph type="sldNum" sz="quarter" idx="12"/>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1</a:t>
            </a:fld>
            <a:endParaRPr lang="en-US" noProof="0"/>
          </a:p>
        </p:txBody>
      </p:sp>
      <p:cxnSp>
        <p:nvCxnSpPr>
          <p:cNvPr id="6" name="Straight Connector 5">
            <a:extLst>
              <a:ext uri="{FF2B5EF4-FFF2-40B4-BE49-F238E27FC236}">
                <a16:creationId xmlns:a16="http://schemas.microsoft.com/office/drawing/2014/main" id="{24CE4E8D-FCAB-516C-9607-5A617605F33B}"/>
              </a:ext>
            </a:extLst>
          </p:cNvPr>
          <p:cNvCxnSpPr/>
          <p:nvPr/>
        </p:nvCxnSpPr>
        <p:spPr>
          <a:xfrm>
            <a:off x="6993670" y="1150917"/>
            <a:ext cx="0" cy="4210050"/>
          </a:xfrm>
          <a:prstGeom prst="line">
            <a:avLst/>
          </a:prstGeom>
          <a:ln>
            <a:solidFill>
              <a:srgbClr val="47C3D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A3DF30-B6F2-A216-F221-FD5ACEDC7D7F}"/>
              </a:ext>
            </a:extLst>
          </p:cNvPr>
          <p:cNvSpPr txBox="1"/>
          <p:nvPr/>
        </p:nvSpPr>
        <p:spPr>
          <a:xfrm>
            <a:off x="381000" y="5543530"/>
            <a:ext cx="3321421" cy="954107"/>
          </a:xfrm>
          <a:prstGeom prst="rect">
            <a:avLst/>
          </a:prstGeom>
          <a:noFill/>
        </p:spPr>
        <p:txBody>
          <a:bodyPr wrap="square" rtlCol="0">
            <a:spAutoFit/>
          </a:bodyPr>
          <a:lstStyle/>
          <a:p>
            <a:r>
              <a:rPr lang="en-US" sz="1400" dirty="0">
                <a:solidFill>
                  <a:schemeClr val="bg1"/>
                </a:solidFill>
                <a:latin typeface="Arial Nova Light" panose="020B0304020202020204" pitchFamily="34" charset="0"/>
              </a:rPr>
              <a:t>Kimberly Hernandez</a:t>
            </a:r>
          </a:p>
          <a:p>
            <a:r>
              <a:rPr lang="en-US" sz="1400" dirty="0">
                <a:solidFill>
                  <a:schemeClr val="bg1"/>
                </a:solidFill>
                <a:latin typeface="Arial Nova Light" panose="020B0304020202020204" pitchFamily="34" charset="0"/>
              </a:rPr>
              <a:t>DeVry University SEC290</a:t>
            </a:r>
          </a:p>
          <a:p>
            <a:r>
              <a:rPr lang="en-US" sz="1400" dirty="0">
                <a:solidFill>
                  <a:schemeClr val="bg1"/>
                </a:solidFill>
                <a:latin typeface="Arial Nova Light" panose="020B0304020202020204" pitchFamily="34" charset="0"/>
              </a:rPr>
              <a:t>12/17/2022</a:t>
            </a:r>
          </a:p>
          <a:p>
            <a:r>
              <a:rPr lang="en-US" sz="1400" dirty="0">
                <a:solidFill>
                  <a:schemeClr val="bg1"/>
                </a:solidFill>
                <a:latin typeface="Arial Nova Light" panose="020B0304020202020204" pitchFamily="34" charset="0"/>
              </a:rPr>
              <a:t>Professor Larry Burnette</a:t>
            </a:r>
          </a:p>
        </p:txBody>
      </p:sp>
      <p:sp>
        <p:nvSpPr>
          <p:cNvPr id="16" name="Title 1">
            <a:extLst>
              <a:ext uri="{FF2B5EF4-FFF2-40B4-BE49-F238E27FC236}">
                <a16:creationId xmlns:a16="http://schemas.microsoft.com/office/drawing/2014/main" id="{255FA236-0454-4E43-3055-EFCA1C43D867}"/>
              </a:ext>
            </a:extLst>
          </p:cNvPr>
          <p:cNvSpPr txBox="1">
            <a:spLocks/>
          </p:cNvSpPr>
          <p:nvPr/>
        </p:nvSpPr>
        <p:spPr>
          <a:xfrm>
            <a:off x="3252422" y="1348058"/>
            <a:ext cx="3581398" cy="3124199"/>
          </a:xfrm>
          <a:prstGeom prst="rect">
            <a:avLst/>
          </a:prstGeom>
          <a:solidFill>
            <a:srgbClr val="003352"/>
          </a:solidFill>
        </p:spPr>
        <p:txBody>
          <a:bodyPr vert="horz" wrap="square" lIns="91440" tIns="45720" rIns="91440" bIns="45720" rtlCol="0" anchor="ctr">
            <a:normAutofit/>
          </a:bodyPr>
          <a:lstStyle>
            <a:lvl1pPr algn="l" defTabSz="914400" rtl="0" eaLnBrk="1" latinLnBrk="0" hangingPunct="1">
              <a:lnSpc>
                <a:spcPct val="90000"/>
              </a:lnSpc>
              <a:spcBef>
                <a:spcPct val="0"/>
              </a:spcBef>
              <a:buNone/>
              <a:defRPr lang="en-GB" sz="3200" b="1" kern="1200" spc="-70" baseline="0" dirty="0">
                <a:solidFill>
                  <a:schemeClr val="bg1"/>
                </a:solidFill>
                <a:latin typeface="+mj-lt"/>
                <a:ea typeface="+mj-ea"/>
                <a:cs typeface="+mj-cs"/>
              </a:defRPr>
            </a:lvl1pPr>
          </a:lstStyle>
          <a:p>
            <a:pPr algn="r"/>
            <a:r>
              <a:rPr lang="en-US" sz="4800" dirty="0">
                <a:latin typeface="Arial Nova Light" panose="020B0304020202020204" pitchFamily="34" charset="0"/>
              </a:rPr>
              <a:t>FINAL PROJECT</a:t>
            </a:r>
          </a:p>
        </p:txBody>
      </p:sp>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kumimoji="0" lang="en-US" sz="3500" i="0" u="none" strike="noStrike" kern="1200" cap="none" spc="0" normalizeH="0" baseline="0" noProof="0" dirty="0">
                <a:ln>
                  <a:noFill/>
                </a:ln>
                <a:solidFill>
                  <a:prstClr val="white"/>
                </a:solidFill>
                <a:effectLst/>
                <a:uLnTx/>
                <a:uFillTx/>
                <a:latin typeface="Arial Nova Light" panose="020B0304020202020204" pitchFamily="34" charset="0"/>
              </a:rPr>
              <a:t>Basic attack analysis</a:t>
            </a:r>
            <a:endParaRPr lang="en-US" sz="3500" dirty="0">
              <a:latin typeface="Arial Nova Light" panose="020B0304020202020204" pitchFamily="34" charset="0"/>
            </a:endParaRPr>
          </a:p>
        </p:txBody>
      </p:sp>
      <p:sp>
        <p:nvSpPr>
          <p:cNvPr id="19" name="Text Placeholder 18">
            <a:extLst>
              <a:ext uri="{FF2B5EF4-FFF2-40B4-BE49-F238E27FC236}">
                <a16:creationId xmlns:a16="http://schemas.microsoft.com/office/drawing/2014/main" id="{782206B1-586F-4254-9B36-D06C4E294ACF}"/>
              </a:ext>
            </a:extLst>
          </p:cNvPr>
          <p:cNvSpPr>
            <a:spLocks noGrp="1"/>
          </p:cNvSpPr>
          <p:nvPr>
            <p:ph type="body" sz="quarter" idx="18"/>
          </p:nvPr>
        </p:nvSpPr>
        <p:spPr>
          <a:xfrm>
            <a:off x="352187" y="1636320"/>
            <a:ext cx="11487977" cy="3493333"/>
          </a:xfrm>
          <a:ln>
            <a:solidFill>
              <a:srgbClr val="2FAFFF"/>
            </a:solidFill>
          </a:ln>
        </p:spPr>
        <p:txBody>
          <a:bodyPr/>
          <a:lstStyle/>
          <a:p>
            <a:pPr marL="11430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500" dirty="0"/>
          </a:p>
          <a:p>
            <a:pPr marL="11430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500" dirty="0">
                <a:latin typeface="Arial Nova Light" panose="020B0304020202020204" pitchFamily="34" charset="0"/>
              </a:rPr>
              <a:t>Table showing the differences in captures 20 and 22</a:t>
            </a:r>
            <a:endParaRPr kumimoji="0" lang="en-US" sz="2500" b="1" i="0" u="none" strike="noStrike" kern="1200" cap="none" spc="0" normalizeH="0" baseline="0" noProof="0" dirty="0">
              <a:ln>
                <a:noFill/>
              </a:ln>
              <a:effectLst/>
              <a:uLnTx/>
              <a:uFillTx/>
              <a:latin typeface="Arial Nova Light" panose="020B0304020202020204" pitchFamily="34" charset="0"/>
              <a:cs typeface="+mn-cs"/>
            </a:endParaRPr>
          </a:p>
        </p:txBody>
      </p:sp>
      <p:graphicFrame>
        <p:nvGraphicFramePr>
          <p:cNvPr id="6" name="Table 5">
            <a:extLst>
              <a:ext uri="{FF2B5EF4-FFF2-40B4-BE49-F238E27FC236}">
                <a16:creationId xmlns:a16="http://schemas.microsoft.com/office/drawing/2014/main" id="{8EDDD65F-9D4B-05DA-DC7B-77FE13C9F334}"/>
              </a:ext>
            </a:extLst>
          </p:cNvPr>
          <p:cNvGraphicFramePr>
            <a:graphicFrameLocks noGrp="1"/>
          </p:cNvGraphicFramePr>
          <p:nvPr>
            <p:extLst>
              <p:ext uri="{D42A27DB-BD31-4B8C-83A1-F6EECF244321}">
                <p14:modId xmlns:p14="http://schemas.microsoft.com/office/powerpoint/2010/main" val="3263596858"/>
              </p:ext>
            </p:extLst>
          </p:nvPr>
        </p:nvGraphicFramePr>
        <p:xfrm>
          <a:off x="351473" y="2695010"/>
          <a:ext cx="11488340" cy="3017520"/>
        </p:xfrm>
        <a:graphic>
          <a:graphicData uri="http://schemas.openxmlformats.org/drawingml/2006/table">
            <a:tbl>
              <a:tblPr firstRow="1" bandRow="1"/>
              <a:tblGrid>
                <a:gridCol w="2297668">
                  <a:extLst>
                    <a:ext uri="{9D8B030D-6E8A-4147-A177-3AD203B41FA5}">
                      <a16:colId xmlns:a16="http://schemas.microsoft.com/office/drawing/2014/main" val="566275222"/>
                    </a:ext>
                  </a:extLst>
                </a:gridCol>
                <a:gridCol w="2297668">
                  <a:extLst>
                    <a:ext uri="{9D8B030D-6E8A-4147-A177-3AD203B41FA5}">
                      <a16:colId xmlns:a16="http://schemas.microsoft.com/office/drawing/2014/main" val="273173459"/>
                    </a:ext>
                  </a:extLst>
                </a:gridCol>
                <a:gridCol w="2297668">
                  <a:extLst>
                    <a:ext uri="{9D8B030D-6E8A-4147-A177-3AD203B41FA5}">
                      <a16:colId xmlns:a16="http://schemas.microsoft.com/office/drawing/2014/main" val="2001101814"/>
                    </a:ext>
                  </a:extLst>
                </a:gridCol>
                <a:gridCol w="3212206">
                  <a:extLst>
                    <a:ext uri="{9D8B030D-6E8A-4147-A177-3AD203B41FA5}">
                      <a16:colId xmlns:a16="http://schemas.microsoft.com/office/drawing/2014/main" val="1178678034"/>
                    </a:ext>
                  </a:extLst>
                </a:gridCol>
                <a:gridCol w="1383130">
                  <a:extLst>
                    <a:ext uri="{9D8B030D-6E8A-4147-A177-3AD203B41FA5}">
                      <a16:colId xmlns:a16="http://schemas.microsoft.com/office/drawing/2014/main" val="1303163172"/>
                    </a:ext>
                  </a:extLst>
                </a:gridCol>
              </a:tblGrid>
              <a:tr h="6329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Differences In Captures: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9C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Time To Live: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9C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Data Field Sizes: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9C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Flags: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9C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Packet Length:</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9CAB"/>
                    </a:solidFill>
                  </a:tcPr>
                </a:tc>
                <a:extLst>
                  <a:ext uri="{0D108BD9-81ED-4DB2-BD59-A6C34878D82A}">
                    <a16:rowId xmlns:a16="http://schemas.microsoft.com/office/drawing/2014/main" val="2971661884"/>
                  </a:ext>
                </a:extLst>
              </a:tr>
              <a:tr h="11754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a:solidFill>
                            <a:schemeClr val="bg1"/>
                          </a:solidFill>
                        </a:rPr>
                        <a:t>20</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299CA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64</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63B7C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56 Bytes</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63B7C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Reserved bit: Not set</a:t>
                      </a:r>
                    </a:p>
                    <a:p>
                      <a:r>
                        <a:rPr lang="en-US" dirty="0">
                          <a:solidFill>
                            <a:srgbClr val="002136"/>
                          </a:solidFill>
                        </a:rPr>
                        <a:t>Don’t fragment: Set</a:t>
                      </a:r>
                    </a:p>
                    <a:p>
                      <a:r>
                        <a:rPr lang="en-US" dirty="0">
                          <a:solidFill>
                            <a:srgbClr val="002136"/>
                          </a:solidFill>
                        </a:rPr>
                        <a:t>More fragments: Not set</a:t>
                      </a:r>
                    </a:p>
                    <a:p>
                      <a:r>
                        <a:rPr lang="en-US" dirty="0">
                          <a:solidFill>
                            <a:srgbClr val="002136"/>
                          </a:solidFill>
                        </a:rPr>
                        <a:t>Fragment offset: 0</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63B7C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98</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63B7C6"/>
                    </a:solidFill>
                  </a:tcPr>
                </a:tc>
                <a:extLst>
                  <a:ext uri="{0D108BD9-81ED-4DB2-BD59-A6C34878D82A}">
                    <a16:rowId xmlns:a16="http://schemas.microsoft.com/office/drawing/2014/main" val="1529399150"/>
                  </a:ext>
                </a:extLst>
              </a:tr>
              <a:tr h="11754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a:solidFill>
                            <a:schemeClr val="bg1"/>
                          </a:solidFill>
                        </a:rPr>
                        <a:t>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9CA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128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B7C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32 Bytes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B7C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Reserved bit: Not set</a:t>
                      </a:r>
                    </a:p>
                    <a:p>
                      <a:r>
                        <a:rPr lang="en-US" dirty="0">
                          <a:solidFill>
                            <a:srgbClr val="002136"/>
                          </a:solidFill>
                        </a:rPr>
                        <a:t>Don’t fragment: Not set</a:t>
                      </a:r>
                    </a:p>
                    <a:p>
                      <a:r>
                        <a:rPr lang="en-US" dirty="0">
                          <a:solidFill>
                            <a:srgbClr val="002136"/>
                          </a:solidFill>
                        </a:rPr>
                        <a:t>More fragments: Not set</a:t>
                      </a:r>
                    </a:p>
                    <a:p>
                      <a:r>
                        <a:rPr lang="en-US" dirty="0">
                          <a:solidFill>
                            <a:srgbClr val="002136"/>
                          </a:solidFill>
                        </a:rPr>
                        <a:t>Fragment offset: 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B7C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rgbClr val="002136"/>
                          </a:solidFill>
                        </a:rPr>
                        <a:t>74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B7C6"/>
                    </a:solidFill>
                  </a:tcPr>
                </a:tc>
                <a:extLst>
                  <a:ext uri="{0D108BD9-81ED-4DB2-BD59-A6C34878D82A}">
                    <a16:rowId xmlns:a16="http://schemas.microsoft.com/office/drawing/2014/main" val="1934259040"/>
                  </a:ext>
                </a:extLst>
              </a:tr>
            </a:tbl>
          </a:graphicData>
        </a:graphic>
      </p:graphicFrame>
    </p:spTree>
    <p:extLst>
      <p:ext uri="{BB962C8B-B14F-4D97-AF65-F5344CB8AC3E}">
        <p14:creationId xmlns:p14="http://schemas.microsoft.com/office/powerpoint/2010/main" val="66310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375822" y="550227"/>
            <a:ext cx="11214100" cy="577081"/>
          </a:xfrm>
        </p:spPr>
        <p:txBody>
          <a:bodyPr/>
          <a:lstStyle/>
          <a:p>
            <a:r>
              <a:rPr kumimoji="0" lang="en-US" sz="3500" i="0" u="none" strike="noStrike" kern="1200" cap="none" spc="0" normalizeH="0" baseline="0" noProof="0" dirty="0">
                <a:ln>
                  <a:noFill/>
                </a:ln>
                <a:solidFill>
                  <a:prstClr val="white"/>
                </a:solidFill>
                <a:effectLst/>
                <a:uLnTx/>
                <a:uFillTx/>
                <a:latin typeface="Arial Nova Light" panose="020B0304020202020204" pitchFamily="34" charset="0"/>
              </a:rPr>
              <a:t>Basic attack analysis (Continued)</a:t>
            </a:r>
            <a:endParaRPr lang="en-US" sz="3500" dirty="0">
              <a:latin typeface="Arial Nova Light" panose="020B0304020202020204" pitchFamily="34" charset="0"/>
            </a:endParaRPr>
          </a:p>
        </p:txBody>
      </p:sp>
      <p:sp>
        <p:nvSpPr>
          <p:cNvPr id="19" name="Text Placeholder 18">
            <a:extLst>
              <a:ext uri="{FF2B5EF4-FFF2-40B4-BE49-F238E27FC236}">
                <a16:creationId xmlns:a16="http://schemas.microsoft.com/office/drawing/2014/main" id="{782206B1-586F-4254-9B36-D06C4E294ACF}"/>
              </a:ext>
            </a:extLst>
          </p:cNvPr>
          <p:cNvSpPr>
            <a:spLocks noGrp="1"/>
          </p:cNvSpPr>
          <p:nvPr>
            <p:ph type="body" sz="quarter" idx="18"/>
          </p:nvPr>
        </p:nvSpPr>
        <p:spPr>
          <a:xfrm>
            <a:off x="375822" y="1348354"/>
            <a:ext cx="11214100" cy="4897427"/>
          </a:xfrm>
          <a:ln>
            <a:solidFill>
              <a:srgbClr val="2FAFFF"/>
            </a:solidFill>
          </a:ln>
        </p:spPr>
        <p:txBody>
          <a:bodyPr/>
          <a:lstStyle/>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effectLst/>
              <a:uLnTx/>
              <a:uFillTx/>
              <a:latin typeface="Arial Nova Light" panose="020B0304020202020204" pitchFamily="34" charset="0"/>
              <a:cs typeface="+mn-cs"/>
            </a:endParaRP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effectLst/>
                <a:uLnTx/>
                <a:uFillTx/>
                <a:latin typeface="Arial Nova Light" panose="020B0304020202020204" pitchFamily="34" charset="0"/>
                <a:cs typeface="+mn-cs"/>
              </a:rPr>
              <a:t>2) Do a little Internet research to discover which operating systems use the specific values in their ping commands. What operating system generated the echo request in capture 20?</a:t>
            </a: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effectLst/>
                <a:uLnTx/>
                <a:uFillTx/>
                <a:latin typeface="Arial Nova Light" panose="020B0304020202020204" pitchFamily="34" charset="0"/>
                <a:cs typeface="+mn-cs"/>
              </a:rPr>
              <a:t>Answer: </a:t>
            </a:r>
            <a:r>
              <a:rPr kumimoji="0" lang="en-US" sz="1900" b="0" i="0" u="none" strike="noStrike" kern="1200" cap="none" spc="0" normalizeH="0" baseline="0" noProof="0" dirty="0">
                <a:ln>
                  <a:noFill/>
                </a:ln>
                <a:effectLst/>
                <a:uLnTx/>
                <a:uFillTx/>
                <a:latin typeface="Arial Nova Light" panose="020B0304020202020204" pitchFamily="34" charset="0"/>
                <a:cs typeface="+mn-cs"/>
              </a:rPr>
              <a:t>The operating system that generated the echo request in capture 20 was a Linux/Unix operating system. This is verified by the TTL = 64, which represents the Linux/Unix systems. If it were a Windows system this value would be 128, such as capture 22.</a:t>
            </a: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effectLst/>
              <a:uLnTx/>
              <a:uFillTx/>
              <a:latin typeface="Arial Nova Light" panose="020B0304020202020204" pitchFamily="34" charset="0"/>
              <a:cs typeface="+mn-cs"/>
            </a:endParaRP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effectLst/>
                <a:uLnTx/>
                <a:uFillTx/>
                <a:latin typeface="Arial Nova Light" panose="020B0304020202020204" pitchFamily="34" charset="0"/>
                <a:cs typeface="+mn-cs"/>
              </a:rPr>
              <a:t>3) Review packet no. 37 and beyond, what do you think is taking place here? </a:t>
            </a:r>
            <a:r>
              <a:rPr kumimoji="0" lang="en-US" sz="1900" i="0" u="sng" strike="noStrike" kern="1200" cap="none" spc="0" normalizeH="0" baseline="0" noProof="0" dirty="0">
                <a:ln>
                  <a:noFill/>
                </a:ln>
                <a:effectLst/>
                <a:uLnTx/>
                <a:uFillTx/>
                <a:latin typeface="Arial Nova Light" panose="020B0304020202020204" pitchFamily="34" charset="0"/>
                <a:cs typeface="+mn-cs"/>
              </a:rPr>
              <a:t>Half-open/Stealth Scan &amp; recon probe; explanation below.</a:t>
            </a: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effectLst/>
                <a:uLnTx/>
                <a:uFillTx/>
                <a:latin typeface="Arial Nova Light" panose="020B0304020202020204" pitchFamily="34" charset="0"/>
                <a:cs typeface="+mn-cs"/>
              </a:rPr>
              <a:t>Answer explained: </a:t>
            </a:r>
            <a:r>
              <a:rPr kumimoji="0" lang="en-US" sz="1900" b="0" i="0" u="none" strike="noStrike" kern="1200" cap="none" spc="0" normalizeH="0" baseline="0" noProof="0" dirty="0">
                <a:ln>
                  <a:noFill/>
                </a:ln>
                <a:effectLst/>
                <a:uLnTx/>
                <a:uFillTx/>
                <a:latin typeface="Arial Nova Light" panose="020B0304020202020204" pitchFamily="34" charset="0"/>
                <a:cs typeface="+mn-cs"/>
              </a:rPr>
              <a:t>There is an active session between 192.168.25.200 and 192.168.25.1. The communication is initiated at 192.168.25.200 where its flag info is SYN, that represents an open connection to the IP address. The Destination address, 192.168.25.1, flag states [RST, ACK] communicating that the ports are closed and acknowledged the that the connection is open from the source address 192.168.25.200. There is never an ACK flag from the source IP address but instead eventually has a FIN flag that represents the TCP connection is closed by the source address. In addition, the ports are searched randomly.</a:t>
            </a:r>
          </a:p>
        </p:txBody>
      </p:sp>
    </p:spTree>
    <p:extLst>
      <p:ext uri="{BB962C8B-B14F-4D97-AF65-F5344CB8AC3E}">
        <p14:creationId xmlns:p14="http://schemas.microsoft.com/office/powerpoint/2010/main" val="54730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375822" y="550227"/>
            <a:ext cx="11214100" cy="577081"/>
          </a:xfrm>
        </p:spPr>
        <p:txBody>
          <a:bodyPr/>
          <a:lstStyle/>
          <a:p>
            <a:r>
              <a:rPr kumimoji="0" lang="en-US" sz="3500" i="0" u="none" strike="noStrike" kern="1200" cap="none" spc="0" normalizeH="0" baseline="0" noProof="0" dirty="0">
                <a:ln>
                  <a:noFill/>
                </a:ln>
                <a:solidFill>
                  <a:prstClr val="white"/>
                </a:solidFill>
                <a:effectLst/>
                <a:uLnTx/>
                <a:uFillTx/>
                <a:latin typeface="Arial Nova Light" panose="020B0304020202020204" pitchFamily="34" charset="0"/>
              </a:rPr>
              <a:t>Basic attack analysis (Continued)</a:t>
            </a:r>
            <a:endParaRPr lang="en-US" sz="3500" dirty="0">
              <a:latin typeface="Arial Nova Light" panose="020B0304020202020204" pitchFamily="34" charset="0"/>
            </a:endParaRPr>
          </a:p>
        </p:txBody>
      </p:sp>
      <p:sp>
        <p:nvSpPr>
          <p:cNvPr id="19" name="Text Placeholder 18">
            <a:extLst>
              <a:ext uri="{FF2B5EF4-FFF2-40B4-BE49-F238E27FC236}">
                <a16:creationId xmlns:a16="http://schemas.microsoft.com/office/drawing/2014/main" id="{782206B1-586F-4254-9B36-D06C4E294ACF}"/>
              </a:ext>
            </a:extLst>
          </p:cNvPr>
          <p:cNvSpPr>
            <a:spLocks noGrp="1"/>
          </p:cNvSpPr>
          <p:nvPr>
            <p:ph type="body" sz="quarter" idx="18"/>
          </p:nvPr>
        </p:nvSpPr>
        <p:spPr>
          <a:xfrm>
            <a:off x="375822" y="2080647"/>
            <a:ext cx="11440356" cy="3312763"/>
          </a:xfrm>
          <a:ln>
            <a:solidFill>
              <a:srgbClr val="2FAFFF"/>
            </a:solidFill>
          </a:ln>
        </p:spPr>
        <p:txBody>
          <a:bodyPr/>
          <a:lstStyle/>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effectLst/>
              <a:uLnTx/>
              <a:uFillTx/>
              <a:latin typeface="Arial Nova Light" panose="020B0304020202020204" pitchFamily="34" charset="0"/>
              <a:cs typeface="+mn-cs"/>
            </a:endParaRP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Nova Light" panose="020B0304020202020204" pitchFamily="34" charset="0"/>
                <a:cs typeface="+mn-cs"/>
              </a:rPr>
              <a:t>4) Look at capture 22846. What is suspicious about the flag settings in this packet?</a:t>
            </a: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Nova Light" panose="020B0304020202020204" pitchFamily="34" charset="0"/>
                <a:cs typeface="+mn-cs"/>
              </a:rPr>
              <a:t>Answer: </a:t>
            </a:r>
            <a:r>
              <a:rPr kumimoji="0" lang="en-US" sz="2000" b="0" i="0" u="none" strike="noStrike" kern="1200" cap="none" spc="0" normalizeH="0" baseline="0" noProof="0" dirty="0">
                <a:ln>
                  <a:noFill/>
                </a:ln>
                <a:effectLst/>
                <a:uLnTx/>
                <a:uFillTx/>
                <a:latin typeface="Arial Nova Light" panose="020B0304020202020204" pitchFamily="34" charset="0"/>
                <a:cs typeface="+mn-cs"/>
              </a:rPr>
              <a:t>This packet states a FIN flag meaning that the connection is requesting to be closed from port 34601 to 1488. The rest of the flags are not set meaning there is no urgent, acknowledgement, push, reset, or syn that is taking place. </a:t>
            </a: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effectLst/>
              <a:uLnTx/>
              <a:uFillTx/>
              <a:latin typeface="Arial Nova Light" panose="020B0304020202020204" pitchFamily="34" charset="0"/>
              <a:cs typeface="+mn-cs"/>
            </a:endParaRP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Nova Light" panose="020B0304020202020204" pitchFamily="34" charset="0"/>
                <a:cs typeface="+mn-cs"/>
              </a:rPr>
              <a:t>5) What is the IP address of the host being targeted? </a:t>
            </a: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Nova Light" panose="020B0304020202020204" pitchFamily="34" charset="0"/>
                <a:cs typeface="+mn-cs"/>
              </a:rPr>
              <a:t>Answer: </a:t>
            </a:r>
            <a:r>
              <a:rPr kumimoji="0" lang="en-US" sz="2000" b="0" i="0" u="none" strike="noStrike" kern="1200" cap="none" spc="0" normalizeH="0" baseline="0" noProof="0" dirty="0">
                <a:ln>
                  <a:noFill/>
                </a:ln>
                <a:effectLst/>
                <a:uLnTx/>
                <a:uFillTx/>
                <a:latin typeface="Arial Nova Light" panose="020B0304020202020204" pitchFamily="34" charset="0"/>
                <a:cs typeface="+mn-cs"/>
              </a:rPr>
              <a:t>192.168.25.1 is the target IP address.</a:t>
            </a:r>
            <a:endParaRPr lang="en-US" sz="2000" dirty="0"/>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effectLst/>
              <a:uLnTx/>
              <a:uFillTx/>
              <a:latin typeface="Arial Nova Light" panose="020B0304020202020204" pitchFamily="34" charset="0"/>
              <a:cs typeface="+mn-cs"/>
            </a:endParaRPr>
          </a:p>
        </p:txBody>
      </p:sp>
    </p:spTree>
    <p:extLst>
      <p:ext uri="{BB962C8B-B14F-4D97-AF65-F5344CB8AC3E}">
        <p14:creationId xmlns:p14="http://schemas.microsoft.com/office/powerpoint/2010/main" val="20114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0" y="575432"/>
            <a:ext cx="12192000" cy="1546577"/>
          </a:xfrm>
          <a:solidFill>
            <a:srgbClr val="003352"/>
          </a:solidFill>
        </p:spPr>
        <p:txBody>
          <a:bodyPr anchor="ctr"/>
          <a:lstStyle/>
          <a:p>
            <a:pPr algn="ctr"/>
            <a:br>
              <a:rPr lang="en-US" sz="3500" dirty="0">
                <a:latin typeface="Arial Nova Light" panose="020B0304020202020204" pitchFamily="34" charset="0"/>
              </a:rPr>
            </a:br>
            <a:r>
              <a:rPr lang="en-US" sz="3500" dirty="0">
                <a:latin typeface="Arial Nova Light" panose="020B0304020202020204" pitchFamily="34" charset="0"/>
              </a:rPr>
              <a:t>Module 3 - Open SSL</a:t>
            </a:r>
            <a:br>
              <a:rPr lang="en-US" sz="3500" dirty="0">
                <a:latin typeface="Arial Nova Light" panose="020B0304020202020204" pitchFamily="34" charset="0"/>
              </a:rPr>
            </a:br>
            <a:endParaRPr lang="en-US" sz="3500" dirty="0">
              <a:latin typeface="Arial Nova Light" panose="020B0304020202020204" pitchFamily="34" charset="0"/>
            </a:endParaRP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1208439" y="2820691"/>
            <a:ext cx="9775122" cy="3742841"/>
          </a:xfrm>
        </p:spPr>
        <p:txBody>
          <a:bodyPr/>
          <a:lstStyle/>
          <a:p>
            <a:r>
              <a:rPr lang="en-US" sz="1800" dirty="0">
                <a:latin typeface="Arial Nova Light" panose="020B0304020202020204" pitchFamily="34" charset="0"/>
              </a:rPr>
              <a:t>This section consists of creating and testing an SSL/TLS file captured on Wireshark.</a:t>
            </a:r>
          </a:p>
          <a:p>
            <a:r>
              <a:rPr lang="en-US" sz="1800" dirty="0">
                <a:latin typeface="Arial Nova Light" panose="020B0304020202020204" pitchFamily="34" charset="0"/>
              </a:rPr>
              <a:t>The following were performed:</a:t>
            </a:r>
          </a:p>
          <a:p>
            <a:pPr lvl="1"/>
            <a:r>
              <a:rPr lang="en-US" sz="1600" dirty="0">
                <a:latin typeface="Arial Nova Light" panose="020B0304020202020204" pitchFamily="34" charset="0"/>
              </a:rPr>
              <a:t>Using the Ubuntu Web machine, a certificate was created along with an RSA security key by the command: </a:t>
            </a:r>
            <a:r>
              <a:rPr lang="en-US" sz="1600" dirty="0" err="1">
                <a:latin typeface="Arial Nova Light" panose="020B0304020202020204" pitchFamily="34" charset="0"/>
              </a:rPr>
              <a:t>openssl</a:t>
            </a:r>
            <a:r>
              <a:rPr lang="en-US" sz="1600" dirty="0">
                <a:latin typeface="Arial Nova Light" panose="020B0304020202020204" pitchFamily="34" charset="0"/>
              </a:rPr>
              <a:t> req -new -x509 -out server.crt -nodes -</a:t>
            </a:r>
            <a:r>
              <a:rPr lang="en-US" sz="1600" dirty="0" err="1">
                <a:latin typeface="Arial Nova Light" panose="020B0304020202020204" pitchFamily="34" charset="0"/>
              </a:rPr>
              <a:t>keyout</a:t>
            </a:r>
            <a:r>
              <a:rPr lang="en-US" sz="1600" dirty="0">
                <a:latin typeface="Arial Nova Light" panose="020B0304020202020204" pitchFamily="34" charset="0"/>
              </a:rPr>
              <a:t> </a:t>
            </a:r>
            <a:r>
              <a:rPr lang="en-US" sz="1600" dirty="0" err="1">
                <a:latin typeface="Arial Nova Light" panose="020B0304020202020204" pitchFamily="34" charset="0"/>
              </a:rPr>
              <a:t>server.pem</a:t>
            </a:r>
            <a:r>
              <a:rPr lang="en-US" sz="1600" dirty="0">
                <a:latin typeface="Arial Nova Light" panose="020B0304020202020204" pitchFamily="34" charset="0"/>
              </a:rPr>
              <a:t> -subj /CN=localhost</a:t>
            </a:r>
          </a:p>
          <a:p>
            <a:pPr lvl="1"/>
            <a:r>
              <a:rPr lang="en-US" sz="1600" dirty="0">
                <a:latin typeface="Arial Nova Light" panose="020B0304020202020204" pitchFamily="34" charset="0"/>
              </a:rPr>
              <a:t>An SSL server was established by the following command: </a:t>
            </a:r>
            <a:r>
              <a:rPr lang="en-US" sz="1600" dirty="0" err="1">
                <a:latin typeface="Arial Nova Light" panose="020B0304020202020204" pitchFamily="34" charset="0"/>
              </a:rPr>
              <a:t>openssl</a:t>
            </a:r>
            <a:r>
              <a:rPr lang="en-US" sz="1600" dirty="0">
                <a:latin typeface="Arial Nova Light" panose="020B0304020202020204" pitchFamily="34" charset="0"/>
              </a:rPr>
              <a:t> </a:t>
            </a:r>
            <a:r>
              <a:rPr lang="en-US" sz="1600" dirty="0" err="1">
                <a:latin typeface="Arial Nova Light" panose="020B0304020202020204" pitchFamily="34" charset="0"/>
              </a:rPr>
              <a:t>s_server</a:t>
            </a:r>
            <a:r>
              <a:rPr lang="en-US" sz="1600" dirty="0">
                <a:latin typeface="Arial Nova Light" panose="020B0304020202020204" pitchFamily="34" charset="0"/>
              </a:rPr>
              <a:t> -www -cipher AES256-SHA -key </a:t>
            </a:r>
            <a:r>
              <a:rPr lang="en-US" sz="1600" dirty="0" err="1">
                <a:latin typeface="Arial Nova Light" panose="020B0304020202020204" pitchFamily="34" charset="0"/>
              </a:rPr>
              <a:t>server.pem</a:t>
            </a:r>
            <a:r>
              <a:rPr lang="en-US" sz="1600" dirty="0">
                <a:latin typeface="Arial Nova Light" panose="020B0304020202020204" pitchFamily="34" charset="0"/>
              </a:rPr>
              <a:t> -cert server.crt</a:t>
            </a:r>
          </a:p>
          <a:p>
            <a:pPr lvl="1"/>
            <a:r>
              <a:rPr lang="en-US" sz="1600" dirty="0">
                <a:latin typeface="Arial Nova Light" panose="020B0304020202020204" pitchFamily="34" charset="0"/>
              </a:rPr>
              <a:t>Testing and capturing the file was done by:</a:t>
            </a:r>
          </a:p>
          <a:p>
            <a:pPr lvl="2"/>
            <a:r>
              <a:rPr lang="en-US" sz="1600" dirty="0">
                <a:latin typeface="Arial Nova Light" panose="020B0304020202020204" pitchFamily="34" charset="0"/>
              </a:rPr>
              <a:t>Retrieving the Firefox webpage using the command: ‘</a:t>
            </a:r>
            <a:r>
              <a:rPr lang="pt-BR" sz="1600" dirty="0">
                <a:latin typeface="Arial Nova Light" panose="020B0304020202020204" pitchFamily="34" charset="0"/>
              </a:rPr>
              <a:t>printf ‘GET / HTTP/1.0\r\n\r\n’ | openssl s_client -no_tls1_3 -ign_eof’</a:t>
            </a:r>
            <a:r>
              <a:rPr lang="en-US" sz="1600" dirty="0">
                <a:latin typeface="Arial Nova Light" panose="020B0304020202020204" pitchFamily="34" charset="0"/>
              </a:rPr>
              <a:t>.</a:t>
            </a:r>
          </a:p>
          <a:p>
            <a:pPr lvl="2"/>
            <a:r>
              <a:rPr lang="en-US" sz="1600" dirty="0">
                <a:latin typeface="Arial Nova Light" panose="020B0304020202020204" pitchFamily="34" charset="0"/>
              </a:rPr>
              <a:t>Viewing Wireshark to retrieve the GET request &amp; SSL stream information implemented and captured. (Seen in following two slides).</a:t>
            </a:r>
          </a:p>
        </p:txBody>
      </p:sp>
    </p:spTree>
    <p:extLst>
      <p:ext uri="{BB962C8B-B14F-4D97-AF65-F5344CB8AC3E}">
        <p14:creationId xmlns:p14="http://schemas.microsoft.com/office/powerpoint/2010/main" val="308392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Creating and testing an SSL/TLS file</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96901" y="1610122"/>
            <a:ext cx="3213100" cy="3637756"/>
          </a:xfrm>
        </p:spPr>
        <p:txBody>
          <a:bodyPr anchor="ctr"/>
          <a:lstStyle/>
          <a:p>
            <a:pPr marL="0" indent="0" algn="r">
              <a:buNone/>
            </a:pPr>
            <a:r>
              <a:rPr lang="en-US" sz="2000" kern="1200" dirty="0">
                <a:solidFill>
                  <a:srgbClr val="FFFFFF"/>
                </a:solidFill>
                <a:latin typeface="Arial Nova Light" panose="020B0304020202020204" pitchFamily="34" charset="0"/>
              </a:rPr>
              <a:t>Screenshot showing GET request </a:t>
            </a:r>
            <a:r>
              <a:rPr lang="en-US" sz="2000" dirty="0">
                <a:solidFill>
                  <a:srgbClr val="FFFFFF"/>
                </a:solidFill>
                <a:latin typeface="Arial Nova Light" panose="020B0304020202020204" pitchFamily="34" charset="0"/>
              </a:rPr>
              <a:t>(in </a:t>
            </a:r>
            <a:r>
              <a:rPr lang="en-US" sz="2000" kern="1200" dirty="0">
                <a:solidFill>
                  <a:srgbClr val="FFFFFF"/>
                </a:solidFill>
                <a:latin typeface="Arial Nova Light" panose="020B0304020202020204" pitchFamily="34" charset="0"/>
              </a:rPr>
              <a:t>yellow) in info column.</a:t>
            </a:r>
            <a:endParaRPr lang="en-US" sz="2000" dirty="0">
              <a:latin typeface="Arial Nova Light" panose="020B0304020202020204" pitchFamily="34" charset="0"/>
            </a:endParaRPr>
          </a:p>
          <a:p>
            <a:endParaRPr lang="en-US" dirty="0"/>
          </a:p>
        </p:txBody>
      </p:sp>
      <p:pic>
        <p:nvPicPr>
          <p:cNvPr id="6" name="Picture 5">
            <a:extLst>
              <a:ext uri="{FF2B5EF4-FFF2-40B4-BE49-F238E27FC236}">
                <a16:creationId xmlns:a16="http://schemas.microsoft.com/office/drawing/2014/main" id="{33A252AC-A7FB-3D17-8E7B-FFAC61EFA568}"/>
              </a:ext>
            </a:extLst>
          </p:cNvPr>
          <p:cNvPicPr>
            <a:picLocks noChangeAspect="1"/>
          </p:cNvPicPr>
          <p:nvPr/>
        </p:nvPicPr>
        <p:blipFill rotWithShape="1">
          <a:blip r:embed="rId2"/>
          <a:srcRect l="19556" t="40663" r="8464" b="34366"/>
          <a:stretch/>
        </p:blipFill>
        <p:spPr>
          <a:xfrm>
            <a:off x="4685211" y="2446564"/>
            <a:ext cx="7219407" cy="1790700"/>
          </a:xfrm>
          <a:prstGeom prst="rect">
            <a:avLst/>
          </a:prstGeom>
          <a:ln w="12700">
            <a:solidFill>
              <a:srgbClr val="2FAFFF"/>
            </a:solidFill>
          </a:ln>
        </p:spPr>
      </p:pic>
    </p:spTree>
    <p:extLst>
      <p:ext uri="{BB962C8B-B14F-4D97-AF65-F5344CB8AC3E}">
        <p14:creationId xmlns:p14="http://schemas.microsoft.com/office/powerpoint/2010/main" val="276168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38100" y="465911"/>
            <a:ext cx="11214100" cy="577081"/>
          </a:xfrm>
        </p:spPr>
        <p:txBody>
          <a:bodyPr/>
          <a:lstStyle/>
          <a:p>
            <a:r>
              <a:rPr lang="en-US" sz="3500" kern="1200" dirty="0">
                <a:solidFill>
                  <a:srgbClr val="FFFFFF"/>
                </a:solidFill>
                <a:latin typeface="Arial Nova Light" panose="020B0304020202020204" pitchFamily="34" charset="0"/>
              </a:rPr>
              <a:t>Creating and testing an SSL/TLS file (continued)</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1873251" y="2281373"/>
            <a:ext cx="3060700" cy="2295253"/>
          </a:xfrm>
        </p:spPr>
        <p:txBody>
          <a:bodyPr anchor="ctr"/>
          <a:lstStyle/>
          <a:p>
            <a:pPr marL="0" indent="0" algn="r">
              <a:buNone/>
            </a:pPr>
            <a:r>
              <a:rPr lang="en-US" sz="2000" kern="1200" dirty="0">
                <a:solidFill>
                  <a:srgbClr val="FFFFFF"/>
                </a:solidFill>
                <a:latin typeface="Arial Nova Light" panose="020B0304020202020204" pitchFamily="34" charset="0"/>
              </a:rPr>
              <a:t>Screenshot showing the decrypted SSL stream.</a:t>
            </a:r>
          </a:p>
        </p:txBody>
      </p:sp>
      <p:pic>
        <p:nvPicPr>
          <p:cNvPr id="6" name="Picture 5">
            <a:extLst>
              <a:ext uri="{FF2B5EF4-FFF2-40B4-BE49-F238E27FC236}">
                <a16:creationId xmlns:a16="http://schemas.microsoft.com/office/drawing/2014/main" id="{1E41E5CC-0E59-7777-1088-3C519E627A57}"/>
              </a:ext>
            </a:extLst>
          </p:cNvPr>
          <p:cNvPicPr>
            <a:picLocks noChangeAspect="1"/>
          </p:cNvPicPr>
          <p:nvPr/>
        </p:nvPicPr>
        <p:blipFill rotWithShape="1">
          <a:blip r:embed="rId2"/>
          <a:srcRect l="31152" t="17561" r="20575" b="13476"/>
          <a:stretch/>
        </p:blipFill>
        <p:spPr>
          <a:xfrm>
            <a:off x="5570037" y="1456621"/>
            <a:ext cx="4748712" cy="4850675"/>
          </a:xfrm>
          <a:prstGeom prst="rect">
            <a:avLst/>
          </a:prstGeom>
          <a:ln w="12700">
            <a:solidFill>
              <a:srgbClr val="2FAFFF"/>
            </a:solidFill>
          </a:ln>
        </p:spPr>
      </p:pic>
    </p:spTree>
    <p:extLst>
      <p:ext uri="{BB962C8B-B14F-4D97-AF65-F5344CB8AC3E}">
        <p14:creationId xmlns:p14="http://schemas.microsoft.com/office/powerpoint/2010/main" val="65408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15501" y="607407"/>
            <a:ext cx="12192000" cy="1546577"/>
          </a:xfrm>
          <a:solidFill>
            <a:srgbClr val="003352"/>
          </a:solidFill>
        </p:spPr>
        <p:txBody>
          <a:bodyPr/>
          <a:lstStyle/>
          <a:p>
            <a:pPr algn="ctr"/>
            <a:br>
              <a:rPr lang="en-US" sz="3500" dirty="0">
                <a:latin typeface="Arial Nova Light" panose="020B0304020202020204" pitchFamily="34" charset="0"/>
              </a:rPr>
            </a:br>
            <a:r>
              <a:rPr lang="en-US" sz="3500" dirty="0">
                <a:latin typeface="Arial Nova Light" panose="020B0304020202020204" pitchFamily="34" charset="0"/>
              </a:rPr>
              <a:t>Module 4 -Snort</a:t>
            </a: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1335495" y="2853738"/>
            <a:ext cx="9552012" cy="3272868"/>
          </a:xfrm>
        </p:spPr>
        <p:txBody>
          <a:bodyPr/>
          <a:lstStyle/>
          <a:p>
            <a:r>
              <a:rPr lang="en-US" sz="2000" dirty="0">
                <a:latin typeface="Arial Nova Light" panose="020B0304020202020204" pitchFamily="34" charset="0"/>
              </a:rPr>
              <a:t>Snort, an open-source network intrusion prevention system, is used to analyze network activity, including malicious activity, through a Linux VM called ‘Security Onion Intrusion Detection System (IDS)’.</a:t>
            </a:r>
          </a:p>
          <a:p>
            <a:r>
              <a:rPr lang="en-US" sz="2000" dirty="0">
                <a:latin typeface="Arial Nova Light" panose="020B0304020202020204" pitchFamily="34" charset="0"/>
              </a:rPr>
              <a:t>Sguil, another similar tool, is used to view real-time activity and compare the information gathered on Wireshark to verify and alert intrusions in the network.</a:t>
            </a:r>
          </a:p>
          <a:p>
            <a:r>
              <a:rPr lang="en-US" sz="2000" dirty="0">
                <a:latin typeface="Arial Nova Light" panose="020B0304020202020204" pitchFamily="34" charset="0"/>
              </a:rPr>
              <a:t>The following virtual machines (VMs) were involved in this section:</a:t>
            </a:r>
          </a:p>
          <a:p>
            <a:pPr lvl="1"/>
            <a:r>
              <a:rPr lang="en-US" sz="2000" dirty="0">
                <a:latin typeface="Arial Nova Light" panose="020B0304020202020204" pitchFamily="34" charset="0"/>
              </a:rPr>
              <a:t>Security Onion Intrusion Detection System(IDS)</a:t>
            </a:r>
          </a:p>
          <a:p>
            <a:pPr lvl="1"/>
            <a:r>
              <a:rPr lang="en-US" sz="2000" dirty="0">
                <a:latin typeface="Arial Nova Light" panose="020B0304020202020204" pitchFamily="34" charset="0"/>
              </a:rPr>
              <a:t>Ubuntu VM</a:t>
            </a:r>
          </a:p>
          <a:p>
            <a:pPr lvl="1"/>
            <a:r>
              <a:rPr lang="en-US" sz="2000" dirty="0">
                <a:latin typeface="Arial Nova Light" panose="020B0304020202020204" pitchFamily="34" charset="0"/>
              </a:rPr>
              <a:t>OWASP-BWA VM</a:t>
            </a:r>
          </a:p>
          <a:p>
            <a:pPr lvl="1"/>
            <a:endParaRPr lang="en-US" sz="1800" dirty="0">
              <a:latin typeface="Arial Nova Light" panose="020B0304020202020204" pitchFamily="34" charset="0"/>
            </a:endParaRPr>
          </a:p>
        </p:txBody>
      </p:sp>
    </p:spTree>
    <p:extLst>
      <p:ext uri="{BB962C8B-B14F-4D97-AF65-F5344CB8AC3E}">
        <p14:creationId xmlns:p14="http://schemas.microsoft.com/office/powerpoint/2010/main" val="37316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dirty="0">
                <a:latin typeface="Arial Nova Light" panose="020B0304020202020204" pitchFamily="34" charset="0"/>
              </a:rPr>
              <a:t>Testing Snort Rules</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360238" y="1891602"/>
            <a:ext cx="4592449" cy="3074795"/>
          </a:xfrm>
        </p:spPr>
        <p:txBody>
          <a:bodyPr anchor="ctr"/>
          <a:lstStyle/>
          <a:p>
            <a:pPr marL="0" indent="0" algn="r">
              <a:buNone/>
            </a:pPr>
            <a:r>
              <a:rPr lang="en-US" sz="2000" dirty="0">
                <a:solidFill>
                  <a:schemeClr val="bg1"/>
                </a:solidFill>
                <a:latin typeface="Arial Nova Light" panose="020B0304020202020204" pitchFamily="34" charset="0"/>
              </a:rPr>
              <a:t>Screenshot the transcript of the XMAS scan alert using Sguil.</a:t>
            </a:r>
          </a:p>
          <a:p>
            <a:pPr marL="0" indent="0" algn="r">
              <a:buNone/>
            </a:pPr>
            <a:r>
              <a:rPr lang="en-US" sz="2000" dirty="0">
                <a:latin typeface="Arial Nova Light" panose="020B0304020202020204" pitchFamily="34" charset="0"/>
              </a:rPr>
              <a:t>Sguil generated the alert a</a:t>
            </a:r>
            <a:r>
              <a:rPr lang="en-US" sz="2000" dirty="0">
                <a:solidFill>
                  <a:schemeClr val="bg1"/>
                </a:solidFill>
                <a:latin typeface="Arial Nova Light" panose="020B0304020202020204" pitchFamily="34" charset="0"/>
              </a:rPr>
              <a:t>fter running the command, ‘</a:t>
            </a:r>
            <a:r>
              <a:rPr lang="en-US" sz="2000" dirty="0" err="1">
                <a:solidFill>
                  <a:schemeClr val="bg1"/>
                </a:solidFill>
                <a:latin typeface="Arial Nova Light" panose="020B0304020202020204" pitchFamily="34" charset="0"/>
              </a:rPr>
              <a:t>sudo</a:t>
            </a:r>
            <a:r>
              <a:rPr lang="en-US" sz="2000" dirty="0">
                <a:solidFill>
                  <a:schemeClr val="bg1"/>
                </a:solidFill>
                <a:latin typeface="Arial Nova Light" panose="020B0304020202020204" pitchFamily="34" charset="0"/>
              </a:rPr>
              <a:t> </a:t>
            </a:r>
            <a:r>
              <a:rPr lang="en-US" sz="2000" dirty="0" err="1">
                <a:solidFill>
                  <a:schemeClr val="bg1"/>
                </a:solidFill>
                <a:latin typeface="Arial Nova Light" panose="020B0304020202020204" pitchFamily="34" charset="0"/>
              </a:rPr>
              <a:t>nmap</a:t>
            </a:r>
            <a:r>
              <a:rPr lang="en-US" sz="2000" dirty="0">
                <a:solidFill>
                  <a:schemeClr val="bg1"/>
                </a:solidFill>
                <a:latin typeface="Arial Nova Light" panose="020B0304020202020204" pitchFamily="34" charset="0"/>
              </a:rPr>
              <a:t> –n –</a:t>
            </a:r>
            <a:r>
              <a:rPr lang="en-US" sz="2000" dirty="0" err="1">
                <a:solidFill>
                  <a:schemeClr val="bg1"/>
                </a:solidFill>
                <a:latin typeface="Arial Nova Light" panose="020B0304020202020204" pitchFamily="34" charset="0"/>
              </a:rPr>
              <a:t>sX</a:t>
            </a:r>
            <a:r>
              <a:rPr lang="en-US" sz="2000" dirty="0">
                <a:solidFill>
                  <a:schemeClr val="bg1"/>
                </a:solidFill>
                <a:latin typeface="Arial Nova Light" panose="020B0304020202020204" pitchFamily="34" charset="0"/>
              </a:rPr>
              <a:t> 192.168.177.0/24’ in the Ubuntu VM.</a:t>
            </a:r>
            <a:endParaRPr lang="en-US" dirty="0"/>
          </a:p>
        </p:txBody>
      </p:sp>
      <p:pic>
        <p:nvPicPr>
          <p:cNvPr id="6" name="Picture 5">
            <a:extLst>
              <a:ext uri="{FF2B5EF4-FFF2-40B4-BE49-F238E27FC236}">
                <a16:creationId xmlns:a16="http://schemas.microsoft.com/office/drawing/2014/main" id="{E2F82615-0E39-F67A-3D1C-70DE8A163F5E}"/>
              </a:ext>
            </a:extLst>
          </p:cNvPr>
          <p:cNvPicPr>
            <a:picLocks noChangeAspect="1"/>
          </p:cNvPicPr>
          <p:nvPr/>
        </p:nvPicPr>
        <p:blipFill rotWithShape="1">
          <a:blip r:embed="rId2"/>
          <a:srcRect l="10879" t="24780" r="14767" b="17344"/>
          <a:stretch/>
        </p:blipFill>
        <p:spPr>
          <a:xfrm>
            <a:off x="5292442" y="1549830"/>
            <a:ext cx="6458933" cy="4399157"/>
          </a:xfrm>
          <a:prstGeom prst="rect">
            <a:avLst/>
          </a:prstGeom>
          <a:ln w="12700">
            <a:solidFill>
              <a:srgbClr val="2FAFFF"/>
            </a:solidFill>
          </a:ln>
        </p:spPr>
      </p:pic>
    </p:spTree>
    <p:extLst>
      <p:ext uri="{BB962C8B-B14F-4D97-AF65-F5344CB8AC3E}">
        <p14:creationId xmlns:p14="http://schemas.microsoft.com/office/powerpoint/2010/main" val="86918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Testing Snort rules cont’d</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444500" y="2129017"/>
            <a:ext cx="4310380" cy="3684588"/>
          </a:xfrm>
        </p:spPr>
        <p:txBody>
          <a:bodyPr anchor="ctr"/>
          <a:lstStyle/>
          <a:p>
            <a:pPr marL="0" indent="0" algn="r">
              <a:buNone/>
            </a:pPr>
            <a:r>
              <a:rPr lang="en-US" sz="1800" dirty="0">
                <a:solidFill>
                  <a:schemeClr val="bg1"/>
                </a:solidFill>
              </a:rPr>
              <a:t>Screenshot of the TCP packets generated by the XMAS scan using Wireshark.</a:t>
            </a:r>
          </a:p>
          <a:p>
            <a:endParaRPr lang="en-US" dirty="0"/>
          </a:p>
          <a:p>
            <a:endParaRPr lang="en-US" dirty="0"/>
          </a:p>
        </p:txBody>
      </p:sp>
      <p:pic>
        <p:nvPicPr>
          <p:cNvPr id="3" name="Picture 2">
            <a:extLst>
              <a:ext uri="{FF2B5EF4-FFF2-40B4-BE49-F238E27FC236}">
                <a16:creationId xmlns:a16="http://schemas.microsoft.com/office/drawing/2014/main" id="{C9EAA5A7-461D-4D67-8CE9-29EF428DA627}"/>
              </a:ext>
            </a:extLst>
          </p:cNvPr>
          <p:cNvPicPr>
            <a:picLocks noChangeAspect="1"/>
          </p:cNvPicPr>
          <p:nvPr/>
        </p:nvPicPr>
        <p:blipFill rotWithShape="1">
          <a:blip r:embed="rId2"/>
          <a:srcRect l="20267" t="16200" r="20179" b="7418"/>
          <a:stretch/>
        </p:blipFill>
        <p:spPr>
          <a:xfrm>
            <a:off x="5084209" y="1674688"/>
            <a:ext cx="6867398" cy="4778362"/>
          </a:xfrm>
          <a:prstGeom prst="rect">
            <a:avLst/>
          </a:prstGeom>
          <a:ln w="12700">
            <a:solidFill>
              <a:srgbClr val="2FAFFF"/>
            </a:solidFill>
          </a:ln>
        </p:spPr>
      </p:pic>
    </p:spTree>
    <p:extLst>
      <p:ext uri="{BB962C8B-B14F-4D97-AF65-F5344CB8AC3E}">
        <p14:creationId xmlns:p14="http://schemas.microsoft.com/office/powerpoint/2010/main" val="154522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Creating Snort rules</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359856" y="2004508"/>
            <a:ext cx="4514958" cy="3684588"/>
          </a:xfrm>
        </p:spPr>
        <p:txBody>
          <a:bodyPr anchor="ctr">
            <a:normAutofit/>
          </a:bodyPr>
          <a:lstStyle/>
          <a:p>
            <a:pPr marL="0" indent="0" algn="r">
              <a:buNone/>
            </a:pPr>
            <a:r>
              <a:rPr lang="en-US" sz="2000" dirty="0">
                <a:latin typeface="Arial Nova Light" panose="020B0304020202020204" pitchFamily="34" charset="0"/>
              </a:rPr>
              <a:t>Rules were created on the Security Onion IDS machine, and a ping was generated on the Ubuntu Web machine to the 192.168.177.47 OWASP-BWA virtual machine IP address.</a:t>
            </a:r>
          </a:p>
          <a:p>
            <a:pPr marL="0" indent="0" algn="r">
              <a:buNone/>
            </a:pPr>
            <a:r>
              <a:rPr lang="en-US" sz="2000" dirty="0">
                <a:solidFill>
                  <a:schemeClr val="bg1"/>
                </a:solidFill>
                <a:latin typeface="Arial Nova Light" panose="020B0304020202020204" pitchFamily="34" charset="0"/>
              </a:rPr>
              <a:t>The screenshot shows the ping activity alert on Sguil.</a:t>
            </a:r>
          </a:p>
          <a:p>
            <a:pPr marL="0" indent="0" algn="r">
              <a:buNone/>
            </a:pPr>
            <a:endParaRPr lang="en-US" sz="2000" dirty="0">
              <a:latin typeface="Arial Nova Light" panose="020B0304020202020204" pitchFamily="34" charset="0"/>
            </a:endParaRPr>
          </a:p>
        </p:txBody>
      </p:sp>
      <p:pic>
        <p:nvPicPr>
          <p:cNvPr id="6" name="Picture 5">
            <a:extLst>
              <a:ext uri="{FF2B5EF4-FFF2-40B4-BE49-F238E27FC236}">
                <a16:creationId xmlns:a16="http://schemas.microsoft.com/office/drawing/2014/main" id="{8DF07379-37E3-4D44-D033-D71106749951}"/>
              </a:ext>
            </a:extLst>
          </p:cNvPr>
          <p:cNvPicPr>
            <a:picLocks noChangeAspect="1"/>
          </p:cNvPicPr>
          <p:nvPr/>
        </p:nvPicPr>
        <p:blipFill rotWithShape="1">
          <a:blip r:embed="rId2"/>
          <a:srcRect l="20223" t="13268" r="20447" b="4010"/>
          <a:stretch/>
        </p:blipFill>
        <p:spPr>
          <a:xfrm>
            <a:off x="5132092" y="1378529"/>
            <a:ext cx="6526508" cy="4936546"/>
          </a:xfrm>
          <a:prstGeom prst="rect">
            <a:avLst/>
          </a:prstGeom>
          <a:ln w="12700">
            <a:solidFill>
              <a:srgbClr val="2FAFFF"/>
            </a:solidFill>
          </a:ln>
        </p:spPr>
      </p:pic>
    </p:spTree>
    <p:extLst>
      <p:ext uri="{BB962C8B-B14F-4D97-AF65-F5344CB8AC3E}">
        <p14:creationId xmlns:p14="http://schemas.microsoft.com/office/powerpoint/2010/main" val="239742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0" y="437511"/>
            <a:ext cx="12192000" cy="577081"/>
          </a:xfrm>
          <a:solidFill>
            <a:srgbClr val="003352"/>
          </a:solidFill>
        </p:spPr>
        <p:txBody>
          <a:bodyPr/>
          <a:lstStyle/>
          <a:p>
            <a:pPr algn="ctr"/>
            <a:r>
              <a:rPr lang="en-US" sz="3500" b="0" dirty="0">
                <a:latin typeface="Arial Nova Light" panose="020B0304020202020204" pitchFamily="34" charset="0"/>
              </a:rPr>
              <a:t>Introduction</a:t>
            </a: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694857" y="1308642"/>
            <a:ext cx="7213826" cy="2509286"/>
          </a:xfrm>
        </p:spPr>
        <p:txBody>
          <a:bodyPr/>
          <a:lstStyle/>
          <a:p>
            <a:pPr marL="0" indent="0">
              <a:buNone/>
            </a:pPr>
            <a:r>
              <a:rPr lang="en-US" dirty="0">
                <a:latin typeface="Arial Nova Light" panose="020B0304020202020204" pitchFamily="34" charset="0"/>
              </a:rPr>
              <a:t>This final project includes several concepts covered in the Fundamentals of Infrastructure Security course, including the labs completed through InfoSec Learning Environment. </a:t>
            </a:r>
          </a:p>
          <a:p>
            <a:pPr marL="0" indent="0">
              <a:buNone/>
            </a:pPr>
            <a:r>
              <a:rPr lang="en-US" dirty="0">
                <a:latin typeface="Arial Nova Light" panose="020B0304020202020204" pitchFamily="34" charset="0"/>
              </a:rPr>
              <a:t>I explored system vulnerabilities &amp; exploits, analyzed traffic information, handled &amp; analyzing SSL files, worked with open-source intrusion prevention systems, conducted a live memory analysis, and configured network defenses. </a:t>
            </a:r>
          </a:p>
          <a:p>
            <a:pPr marL="0" indent="0">
              <a:buNone/>
            </a:pPr>
            <a:r>
              <a:rPr lang="en-US" dirty="0">
                <a:latin typeface="Arial Nova Light" panose="020B0304020202020204" pitchFamily="34" charset="0"/>
              </a:rPr>
              <a:t>The following sections in this project are performed using various tools in Windows, including those through the Hyper-V Manager with Windows and Linux VMs:</a:t>
            </a:r>
          </a:p>
        </p:txBody>
      </p:sp>
      <p:grpSp>
        <p:nvGrpSpPr>
          <p:cNvPr id="34" name="Group 33">
            <a:extLst>
              <a:ext uri="{FF2B5EF4-FFF2-40B4-BE49-F238E27FC236}">
                <a16:creationId xmlns:a16="http://schemas.microsoft.com/office/drawing/2014/main" id="{7B9F9261-12BE-15EA-93E2-3BF51B5F7CD9}"/>
              </a:ext>
            </a:extLst>
          </p:cNvPr>
          <p:cNvGrpSpPr/>
          <p:nvPr/>
        </p:nvGrpSpPr>
        <p:grpSpPr>
          <a:xfrm>
            <a:off x="495000" y="4045008"/>
            <a:ext cx="11224188" cy="2070826"/>
            <a:chOff x="495000" y="4045008"/>
            <a:chExt cx="11224188" cy="2070826"/>
          </a:xfrm>
        </p:grpSpPr>
        <p:cxnSp>
          <p:nvCxnSpPr>
            <p:cNvPr id="6" name="Straight Connector 5">
              <a:extLst>
                <a:ext uri="{FF2B5EF4-FFF2-40B4-BE49-F238E27FC236}">
                  <a16:creationId xmlns:a16="http://schemas.microsoft.com/office/drawing/2014/main" id="{08B35FB6-D235-27E1-E57A-24C97BCBC15A}"/>
                </a:ext>
              </a:extLst>
            </p:cNvPr>
            <p:cNvCxnSpPr/>
            <p:nvPr/>
          </p:nvCxnSpPr>
          <p:spPr>
            <a:xfrm>
              <a:off x="861239" y="4721497"/>
              <a:ext cx="766683" cy="0"/>
            </a:xfrm>
            <a:prstGeom prst="line">
              <a:avLst/>
            </a:prstGeom>
            <a:ln w="38100">
              <a:solidFill>
                <a:srgbClr val="63B7C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FEEF6BE-AF39-9E4D-F282-D099450C2274}"/>
                </a:ext>
              </a:extLst>
            </p:cNvPr>
            <p:cNvCxnSpPr/>
            <p:nvPr/>
          </p:nvCxnSpPr>
          <p:spPr>
            <a:xfrm>
              <a:off x="2785835" y="4717143"/>
              <a:ext cx="766683" cy="0"/>
            </a:xfrm>
            <a:prstGeom prst="line">
              <a:avLst/>
            </a:prstGeom>
            <a:ln w="38100">
              <a:solidFill>
                <a:srgbClr val="63B7C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41CFCD-FDA3-C6F1-AB6B-7604EFE77DBF}"/>
                </a:ext>
              </a:extLst>
            </p:cNvPr>
            <p:cNvCxnSpPr/>
            <p:nvPr/>
          </p:nvCxnSpPr>
          <p:spPr>
            <a:xfrm>
              <a:off x="4745263" y="4721497"/>
              <a:ext cx="766683" cy="0"/>
            </a:xfrm>
            <a:prstGeom prst="line">
              <a:avLst/>
            </a:prstGeom>
            <a:ln w="38100">
              <a:solidFill>
                <a:srgbClr val="63B7C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05F00B-524D-FB71-2EFD-7A5264D4A83C}"/>
                </a:ext>
              </a:extLst>
            </p:cNvPr>
            <p:cNvCxnSpPr/>
            <p:nvPr/>
          </p:nvCxnSpPr>
          <p:spPr>
            <a:xfrm>
              <a:off x="6743879" y="4717143"/>
              <a:ext cx="766683" cy="0"/>
            </a:xfrm>
            <a:prstGeom prst="line">
              <a:avLst/>
            </a:prstGeom>
            <a:ln w="38100">
              <a:solidFill>
                <a:srgbClr val="63B7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D77CF7-DAEA-E870-52DF-91955B236E9E}"/>
                </a:ext>
              </a:extLst>
            </p:cNvPr>
            <p:cNvCxnSpPr/>
            <p:nvPr/>
          </p:nvCxnSpPr>
          <p:spPr>
            <a:xfrm>
              <a:off x="8633640" y="4725852"/>
              <a:ext cx="766683" cy="0"/>
            </a:xfrm>
            <a:prstGeom prst="line">
              <a:avLst/>
            </a:prstGeom>
            <a:ln w="38100">
              <a:solidFill>
                <a:srgbClr val="63B7C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F52EC-67D5-B672-3391-66F7D7414C38}"/>
                </a:ext>
              </a:extLst>
            </p:cNvPr>
            <p:cNvCxnSpPr/>
            <p:nvPr/>
          </p:nvCxnSpPr>
          <p:spPr>
            <a:xfrm>
              <a:off x="10627903" y="4717143"/>
              <a:ext cx="766683" cy="0"/>
            </a:xfrm>
            <a:prstGeom prst="line">
              <a:avLst/>
            </a:prstGeom>
            <a:ln w="38100">
              <a:solidFill>
                <a:srgbClr val="63B7C6"/>
              </a:solidFill>
            </a:ln>
          </p:spPr>
          <p:style>
            <a:lnRef idx="1">
              <a:schemeClr val="accent1"/>
            </a:lnRef>
            <a:fillRef idx="0">
              <a:schemeClr val="accent1"/>
            </a:fillRef>
            <a:effectRef idx="0">
              <a:schemeClr val="accent1"/>
            </a:effectRef>
            <a:fontRef idx="minor">
              <a:schemeClr val="tx1"/>
            </a:fontRef>
          </p:style>
        </p:cxnSp>
        <p:sp>
          <p:nvSpPr>
            <p:cNvPr id="14" name="Text Placeholder 4">
              <a:hlinkClick r:id="rId2" action="ppaction://hlinksldjump"/>
              <a:extLst>
                <a:ext uri="{FF2B5EF4-FFF2-40B4-BE49-F238E27FC236}">
                  <a16:creationId xmlns:a16="http://schemas.microsoft.com/office/drawing/2014/main" id="{982F85D6-849B-823A-BA4C-B4532EB38681}"/>
                </a:ext>
              </a:extLst>
            </p:cNvPr>
            <p:cNvSpPr txBox="1">
              <a:spLocks/>
            </p:cNvSpPr>
            <p:nvPr/>
          </p:nvSpPr>
          <p:spPr>
            <a:xfrm>
              <a:off x="495000" y="4054013"/>
              <a:ext cx="1555829" cy="1211002"/>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bg1"/>
                  </a:solidFill>
                  <a:latin typeface="Arial Nova Light" panose="020B0304020202020204" pitchFamily="34" charset="0"/>
                </a:rPr>
                <a:t>Vulnerability Analysis</a:t>
              </a:r>
            </a:p>
          </p:txBody>
        </p:sp>
        <p:sp>
          <p:nvSpPr>
            <p:cNvPr id="15" name="Text Placeholder 22">
              <a:hlinkClick r:id="rId3" action="ppaction://hlinksldjump"/>
              <a:extLst>
                <a:ext uri="{FF2B5EF4-FFF2-40B4-BE49-F238E27FC236}">
                  <a16:creationId xmlns:a16="http://schemas.microsoft.com/office/drawing/2014/main" id="{3917A245-AAD8-7CE8-FF38-8E01D08FA470}"/>
                </a:ext>
              </a:extLst>
            </p:cNvPr>
            <p:cNvSpPr txBox="1">
              <a:spLocks/>
            </p:cNvSpPr>
            <p:nvPr/>
          </p:nvSpPr>
          <p:spPr>
            <a:xfrm>
              <a:off x="2491431" y="4054013"/>
              <a:ext cx="1353154" cy="105833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en-US" sz="1500" b="0" i="0" u="none" strike="noStrike" kern="1200" cap="none" spc="0" normalizeH="0" baseline="0" noProof="0" dirty="0">
                  <a:ln>
                    <a:noFill/>
                  </a:ln>
                  <a:solidFill>
                    <a:schemeClr val="bg1"/>
                  </a:solidFill>
                  <a:effectLst/>
                  <a:uLnTx/>
                  <a:uFillTx/>
                  <a:latin typeface="Arial Nova Light" panose="020B0304020202020204" pitchFamily="34" charset="0"/>
                </a:rPr>
                <a:t>Intrusion Analysis</a:t>
              </a:r>
              <a:endParaRPr lang="en-US" sz="1500" dirty="0">
                <a:solidFill>
                  <a:schemeClr val="bg1"/>
                </a:solidFill>
                <a:latin typeface="Arial Nova Light" panose="020B0304020202020204" pitchFamily="34" charset="0"/>
              </a:endParaRPr>
            </a:p>
          </p:txBody>
        </p:sp>
        <p:sp>
          <p:nvSpPr>
            <p:cNvPr id="16" name="Text Placeholder 24">
              <a:hlinkClick r:id="rId4" action="ppaction://hlinksldjump"/>
              <a:extLst>
                <a:ext uri="{FF2B5EF4-FFF2-40B4-BE49-F238E27FC236}">
                  <a16:creationId xmlns:a16="http://schemas.microsoft.com/office/drawing/2014/main" id="{AB5ADE50-03F5-C3A2-DC2D-4CCC5C626133}"/>
                </a:ext>
              </a:extLst>
            </p:cNvPr>
            <p:cNvSpPr txBox="1">
              <a:spLocks/>
            </p:cNvSpPr>
            <p:nvPr/>
          </p:nvSpPr>
          <p:spPr>
            <a:xfrm>
              <a:off x="4240534" y="4099687"/>
              <a:ext cx="1776140" cy="85638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bg1"/>
                  </a:solidFill>
                  <a:latin typeface="Arial Nova Light" panose="020B0304020202020204" pitchFamily="34" charset="0"/>
                </a:rPr>
                <a:t>Open SSL</a:t>
              </a:r>
            </a:p>
          </p:txBody>
        </p:sp>
        <p:sp>
          <p:nvSpPr>
            <p:cNvPr id="17" name="Text Placeholder 25">
              <a:hlinkClick r:id="rId5" action="ppaction://hlinksldjump"/>
              <a:extLst>
                <a:ext uri="{FF2B5EF4-FFF2-40B4-BE49-F238E27FC236}">
                  <a16:creationId xmlns:a16="http://schemas.microsoft.com/office/drawing/2014/main" id="{E06C3234-7CA8-5C72-42FF-F0AE929BB1EE}"/>
                </a:ext>
              </a:extLst>
            </p:cNvPr>
            <p:cNvSpPr txBox="1">
              <a:spLocks/>
            </p:cNvSpPr>
            <p:nvPr/>
          </p:nvSpPr>
          <p:spPr>
            <a:xfrm>
              <a:off x="6261376" y="4048676"/>
              <a:ext cx="1776140" cy="82923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bg1"/>
                  </a:solidFill>
                  <a:latin typeface="Arial Nova Light" panose="020B0304020202020204" pitchFamily="34" charset="0"/>
                </a:rPr>
                <a:t>Snort</a:t>
              </a:r>
            </a:p>
          </p:txBody>
        </p:sp>
        <p:sp>
          <p:nvSpPr>
            <p:cNvPr id="18" name="Text Placeholder 26">
              <a:hlinkClick r:id="rId6" action="ppaction://hlinksldjump"/>
              <a:extLst>
                <a:ext uri="{FF2B5EF4-FFF2-40B4-BE49-F238E27FC236}">
                  <a16:creationId xmlns:a16="http://schemas.microsoft.com/office/drawing/2014/main" id="{6A6BB0BB-A362-BB84-5182-CBE3B30F1233}"/>
                </a:ext>
              </a:extLst>
            </p:cNvPr>
            <p:cNvSpPr txBox="1">
              <a:spLocks/>
            </p:cNvSpPr>
            <p:nvPr/>
          </p:nvSpPr>
          <p:spPr>
            <a:xfrm>
              <a:off x="8293992" y="4045008"/>
              <a:ext cx="1469525" cy="590324"/>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bg1"/>
                  </a:solidFill>
                  <a:latin typeface="Arial Nova Light" panose="020B0304020202020204" pitchFamily="34" charset="0"/>
                </a:rPr>
                <a:t>Live Memory Analysis</a:t>
              </a:r>
            </a:p>
          </p:txBody>
        </p:sp>
        <p:sp>
          <p:nvSpPr>
            <p:cNvPr id="19" name="Text Placeholder 26">
              <a:hlinkClick r:id="rId7" action="ppaction://hlinksldjump"/>
              <a:extLst>
                <a:ext uri="{FF2B5EF4-FFF2-40B4-BE49-F238E27FC236}">
                  <a16:creationId xmlns:a16="http://schemas.microsoft.com/office/drawing/2014/main" id="{66611B84-1FC0-29D6-7644-990447699FB6}"/>
                </a:ext>
              </a:extLst>
            </p:cNvPr>
            <p:cNvSpPr txBox="1">
              <a:spLocks/>
            </p:cNvSpPr>
            <p:nvPr/>
          </p:nvSpPr>
          <p:spPr>
            <a:xfrm>
              <a:off x="10303300" y="4099687"/>
              <a:ext cx="1415888" cy="696046"/>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spcAft>
                  <a:spcPts val="400"/>
                </a:spcAft>
                <a:buClr>
                  <a:schemeClr val="accent2"/>
                </a:buClr>
                <a:buFont typeface="Arial" panose="020B0604020202020204" pitchFamily="34" charset="0"/>
                <a:buNone/>
                <a:defRPr sz="1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spcAft>
                  <a:spcPts val="400"/>
                </a:spcAft>
                <a:buClr>
                  <a:schemeClr val="accent2"/>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400"/>
                </a:spcAft>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rial Nova Light" panose="020B0304020202020204" pitchFamily="34" charset="0"/>
                </a:rPr>
                <a:t>Firewall</a:t>
              </a:r>
            </a:p>
          </p:txBody>
        </p:sp>
        <p:pic>
          <p:nvPicPr>
            <p:cNvPr id="26" name="Content Placeholder 8">
              <a:hlinkClick r:id="rId2" action="ppaction://hlinksldjump"/>
              <a:extLst>
                <a:ext uri="{FF2B5EF4-FFF2-40B4-BE49-F238E27FC236}">
                  <a16:creationId xmlns:a16="http://schemas.microsoft.com/office/drawing/2014/main" id="{89211C20-4D58-99D0-7100-9CBDD768ED6B}"/>
                </a:ext>
              </a:extLst>
            </p:cNvPr>
            <p:cNvPicPr>
              <a:picLocks noChangeAspect="1"/>
            </p:cNvPicPr>
            <p:nvPr/>
          </p:nvPicPr>
          <p:blipFill rotWithShape="1">
            <a:blip r:embed="rId8"/>
            <a:srcRect l="11168" r="18327" b="-7"/>
            <a:stretch/>
          </p:blipFill>
          <p:spPr>
            <a:xfrm>
              <a:off x="694857" y="4955947"/>
              <a:ext cx="1155651" cy="1155651"/>
            </a:xfrm>
            <a:prstGeom prst="ellipse">
              <a:avLst/>
            </a:prstGeom>
            <a:ln w="38100"/>
          </p:spPr>
          <p:style>
            <a:lnRef idx="1">
              <a:schemeClr val="accent2"/>
            </a:lnRef>
            <a:fillRef idx="3">
              <a:schemeClr val="accent2"/>
            </a:fillRef>
            <a:effectRef idx="2">
              <a:schemeClr val="accent2"/>
            </a:effectRef>
            <a:fontRef idx="minor">
              <a:schemeClr val="lt1"/>
            </a:fontRef>
          </p:style>
        </p:pic>
        <p:pic>
          <p:nvPicPr>
            <p:cNvPr id="27" name="Picture Placeholder 11" descr="Graphical user interface, text&#10;&#10;Description automatically generated">
              <a:hlinkClick r:id="rId3" action="ppaction://hlinksldjump"/>
              <a:extLst>
                <a:ext uri="{FF2B5EF4-FFF2-40B4-BE49-F238E27FC236}">
                  <a16:creationId xmlns:a16="http://schemas.microsoft.com/office/drawing/2014/main" id="{D2D50041-FFF5-CCD1-70D5-F4DD0F8CE260}"/>
                </a:ext>
              </a:extLst>
            </p:cNvPr>
            <p:cNvPicPr>
              <a:picLocks noChangeAspect="1"/>
            </p:cNvPicPr>
            <p:nvPr/>
          </p:nvPicPr>
          <p:blipFill rotWithShape="1">
            <a:blip r:embed="rId9"/>
            <a:srcRect l="11723" t="29" r="47559" b="-29"/>
            <a:stretch/>
          </p:blipFill>
          <p:spPr>
            <a:xfrm>
              <a:off x="2586207" y="4954490"/>
              <a:ext cx="1155651" cy="1157108"/>
            </a:xfrm>
            <a:prstGeom prst="ellipse">
              <a:avLst/>
            </a:prstGeom>
            <a:ln w="38100"/>
          </p:spPr>
          <p:style>
            <a:lnRef idx="1">
              <a:schemeClr val="accent2"/>
            </a:lnRef>
            <a:fillRef idx="3">
              <a:schemeClr val="accent2"/>
            </a:fillRef>
            <a:effectRef idx="2">
              <a:schemeClr val="accent2"/>
            </a:effectRef>
            <a:fontRef idx="minor">
              <a:schemeClr val="lt1"/>
            </a:fontRef>
          </p:style>
        </p:pic>
        <p:pic>
          <p:nvPicPr>
            <p:cNvPr id="28" name="Picture Placeholder 14" descr="Graphical user interface, text, application&#10;&#10;Description automatically generated">
              <a:hlinkClick r:id="rId4" action="ppaction://hlinksldjump"/>
              <a:extLst>
                <a:ext uri="{FF2B5EF4-FFF2-40B4-BE49-F238E27FC236}">
                  <a16:creationId xmlns:a16="http://schemas.microsoft.com/office/drawing/2014/main" id="{64A1907B-162B-6ECE-0F89-6578E7EF1DA7}"/>
                </a:ext>
              </a:extLst>
            </p:cNvPr>
            <p:cNvPicPr>
              <a:picLocks noChangeAspect="1"/>
            </p:cNvPicPr>
            <p:nvPr/>
          </p:nvPicPr>
          <p:blipFill rotWithShape="1">
            <a:blip r:embed="rId10"/>
            <a:srcRect l="38358" t="2110" r="10468" b="-2110"/>
            <a:stretch/>
          </p:blipFill>
          <p:spPr>
            <a:xfrm>
              <a:off x="4552568" y="4954490"/>
              <a:ext cx="1155651" cy="1154195"/>
            </a:xfrm>
            <a:prstGeom prst="ellipse">
              <a:avLst/>
            </a:prstGeom>
            <a:ln w="38100"/>
          </p:spPr>
          <p:style>
            <a:lnRef idx="1">
              <a:schemeClr val="accent2"/>
            </a:lnRef>
            <a:fillRef idx="3">
              <a:schemeClr val="accent2"/>
            </a:fillRef>
            <a:effectRef idx="2">
              <a:schemeClr val="accent2"/>
            </a:effectRef>
            <a:fontRef idx="minor">
              <a:schemeClr val="lt1"/>
            </a:fontRef>
          </p:style>
        </p:pic>
        <p:pic>
          <p:nvPicPr>
            <p:cNvPr id="29" name="Picture Placeholder 18" descr="Graphical user interface, text, application&#10;&#10;Description automatically generated">
              <a:hlinkClick r:id="rId5" action="ppaction://hlinksldjump"/>
              <a:extLst>
                <a:ext uri="{FF2B5EF4-FFF2-40B4-BE49-F238E27FC236}">
                  <a16:creationId xmlns:a16="http://schemas.microsoft.com/office/drawing/2014/main" id="{CEF6BD81-28F0-9E5B-034E-F7B311EECDC9}"/>
                </a:ext>
              </a:extLst>
            </p:cNvPr>
            <p:cNvPicPr>
              <a:picLocks noChangeAspect="1"/>
            </p:cNvPicPr>
            <p:nvPr/>
          </p:nvPicPr>
          <p:blipFill rotWithShape="1">
            <a:blip r:embed="rId11"/>
            <a:srcRect l="6344" r="27228"/>
            <a:stretch/>
          </p:blipFill>
          <p:spPr>
            <a:xfrm>
              <a:off x="6570892" y="4951577"/>
              <a:ext cx="1157108" cy="1157108"/>
            </a:xfrm>
            <a:prstGeom prst="ellipse">
              <a:avLst/>
            </a:prstGeom>
            <a:ln w="38100"/>
          </p:spPr>
          <p:style>
            <a:lnRef idx="1">
              <a:schemeClr val="accent2"/>
            </a:lnRef>
            <a:fillRef idx="3">
              <a:schemeClr val="accent2"/>
            </a:fillRef>
            <a:effectRef idx="2">
              <a:schemeClr val="accent2"/>
            </a:effectRef>
            <a:fontRef idx="minor">
              <a:schemeClr val="lt1"/>
            </a:fontRef>
          </p:style>
        </p:pic>
        <p:pic>
          <p:nvPicPr>
            <p:cNvPr id="30" name="Picture Placeholder 22">
              <a:hlinkClick r:id="rId7" action="ppaction://hlinksldjump"/>
              <a:extLst>
                <a:ext uri="{FF2B5EF4-FFF2-40B4-BE49-F238E27FC236}">
                  <a16:creationId xmlns:a16="http://schemas.microsoft.com/office/drawing/2014/main" id="{3024C7BF-8F9A-5A27-A611-DBE196F77EA1}"/>
                </a:ext>
              </a:extLst>
            </p:cNvPr>
            <p:cNvPicPr>
              <a:picLocks noChangeAspect="1"/>
            </p:cNvPicPr>
            <p:nvPr/>
          </p:nvPicPr>
          <p:blipFill rotWithShape="1">
            <a:blip r:embed="rId12"/>
            <a:srcRect l="-1312" t="-4627" r="44684" b="4627"/>
            <a:stretch/>
          </p:blipFill>
          <p:spPr>
            <a:xfrm>
              <a:off x="10431364" y="4947625"/>
              <a:ext cx="1159759" cy="1159759"/>
            </a:xfrm>
            <a:prstGeom prst="ellipse">
              <a:avLst/>
            </a:prstGeom>
            <a:ln w="38100"/>
          </p:spPr>
          <p:style>
            <a:lnRef idx="1">
              <a:schemeClr val="accent2"/>
            </a:lnRef>
            <a:fillRef idx="3">
              <a:schemeClr val="accent2"/>
            </a:fillRef>
            <a:effectRef idx="2">
              <a:schemeClr val="accent2"/>
            </a:effectRef>
            <a:fontRef idx="minor">
              <a:schemeClr val="lt1"/>
            </a:fontRef>
          </p:style>
        </p:pic>
        <p:pic>
          <p:nvPicPr>
            <p:cNvPr id="33" name="Picture Placeholder 44">
              <a:hlinkClick r:id="rId6" action="ppaction://hlinksldjump"/>
              <a:extLst>
                <a:ext uri="{FF2B5EF4-FFF2-40B4-BE49-F238E27FC236}">
                  <a16:creationId xmlns:a16="http://schemas.microsoft.com/office/drawing/2014/main" id="{F2C0F0ED-DCAA-7619-E571-23593FE4EEFF}"/>
                </a:ext>
              </a:extLst>
            </p:cNvPr>
            <p:cNvPicPr>
              <a:picLocks noChangeAspect="1"/>
            </p:cNvPicPr>
            <p:nvPr/>
          </p:nvPicPr>
          <p:blipFill>
            <a:blip r:embed="rId13"/>
            <a:srcRect l="20858" r="20858"/>
            <a:stretch/>
          </p:blipFill>
          <p:spPr>
            <a:xfrm>
              <a:off x="8450144" y="4960182"/>
              <a:ext cx="1155652" cy="1155652"/>
            </a:xfrm>
            <a:prstGeom prst="ellipse">
              <a:avLst/>
            </a:prstGeom>
            <a:ln w="38100">
              <a:solidFill>
                <a:srgbClr val="63B7C6"/>
              </a:solidFill>
            </a:ln>
          </p:spPr>
        </p:pic>
      </p:grpSp>
    </p:spTree>
    <p:extLst>
      <p:ext uri="{BB962C8B-B14F-4D97-AF65-F5344CB8AC3E}">
        <p14:creationId xmlns:p14="http://schemas.microsoft.com/office/powerpoint/2010/main" val="373348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Creating Snort rules cont’d</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618727" y="1920813"/>
            <a:ext cx="4046818" cy="3684588"/>
          </a:xfrm>
        </p:spPr>
        <p:txBody>
          <a:bodyPr anchor="ctr"/>
          <a:lstStyle/>
          <a:p>
            <a:pPr marL="0" indent="0" algn="r">
              <a:buNone/>
            </a:pPr>
            <a:r>
              <a:rPr lang="en-US" sz="1800" dirty="0">
                <a:solidFill>
                  <a:schemeClr val="bg1"/>
                </a:solidFill>
              </a:rPr>
              <a:t>Screenshot of the ICMP packets generated by the ping activity.</a:t>
            </a:r>
            <a:endParaRPr lang="en-US" dirty="0"/>
          </a:p>
          <a:p>
            <a:endParaRPr lang="en-US" dirty="0"/>
          </a:p>
        </p:txBody>
      </p:sp>
      <p:pic>
        <p:nvPicPr>
          <p:cNvPr id="6" name="Picture 5">
            <a:extLst>
              <a:ext uri="{FF2B5EF4-FFF2-40B4-BE49-F238E27FC236}">
                <a16:creationId xmlns:a16="http://schemas.microsoft.com/office/drawing/2014/main" id="{AA73D19E-FE96-97DC-EFFB-EEBD97253E84}"/>
              </a:ext>
            </a:extLst>
          </p:cNvPr>
          <p:cNvPicPr>
            <a:picLocks noChangeAspect="1"/>
          </p:cNvPicPr>
          <p:nvPr/>
        </p:nvPicPr>
        <p:blipFill rotWithShape="1">
          <a:blip r:embed="rId2"/>
          <a:srcRect l="20245" t="16184" r="20567" b="7456"/>
          <a:stretch/>
        </p:blipFill>
        <p:spPr>
          <a:xfrm>
            <a:off x="5040061" y="1446962"/>
            <a:ext cx="6618539" cy="4632291"/>
          </a:xfrm>
          <a:prstGeom prst="rect">
            <a:avLst/>
          </a:prstGeom>
          <a:ln w="12700">
            <a:solidFill>
              <a:srgbClr val="2FAFFF"/>
            </a:solidFill>
          </a:ln>
        </p:spPr>
      </p:pic>
    </p:spTree>
    <p:extLst>
      <p:ext uri="{BB962C8B-B14F-4D97-AF65-F5344CB8AC3E}">
        <p14:creationId xmlns:p14="http://schemas.microsoft.com/office/powerpoint/2010/main" val="237148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10051" y="521597"/>
            <a:ext cx="12192000" cy="1402965"/>
          </a:xfrm>
          <a:solidFill>
            <a:srgbClr val="003352"/>
          </a:solidFill>
        </p:spPr>
        <p:txBody>
          <a:bodyPr anchor="ctr"/>
          <a:lstStyle/>
          <a:p>
            <a:pPr algn="ctr"/>
            <a:r>
              <a:rPr lang="en-US" sz="3500" dirty="0">
                <a:latin typeface="Arial Nova Light" panose="020B0304020202020204" pitchFamily="34" charset="0"/>
              </a:rPr>
              <a:t>Module 5 - Live Memory Analysis</a:t>
            </a: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1495041" y="2903974"/>
            <a:ext cx="9201918" cy="3788228"/>
          </a:xfrm>
        </p:spPr>
        <p:txBody>
          <a:bodyPr/>
          <a:lstStyle/>
          <a:p>
            <a:r>
              <a:rPr lang="en-US" sz="2000" dirty="0">
                <a:latin typeface="Arial Nova Light" panose="020B0304020202020204" pitchFamily="34" charset="0"/>
              </a:rPr>
              <a:t>This section conducts a live memory analysis using the following:</a:t>
            </a:r>
          </a:p>
          <a:p>
            <a:pPr lvl="1"/>
            <a:r>
              <a:rPr lang="en-US" sz="1800" dirty="0">
                <a:latin typeface="Arial Nova Light" panose="020B0304020202020204" pitchFamily="34" charset="0"/>
              </a:rPr>
              <a:t>Several Linux processes on the Ubuntu Web machine, including a listening port that was set up to test connectivity.</a:t>
            </a:r>
          </a:p>
          <a:p>
            <a:pPr lvl="1"/>
            <a:r>
              <a:rPr lang="en-US" sz="1800" dirty="0">
                <a:latin typeface="Arial Nova Light" panose="020B0304020202020204" pitchFamily="34" charset="0"/>
              </a:rPr>
              <a:t>The Process Hacker tool on the Malware – Windows 7 machine was used to view processes and their properties.</a:t>
            </a:r>
          </a:p>
          <a:p>
            <a:pPr lvl="1"/>
            <a:r>
              <a:rPr lang="en-US" sz="1800" dirty="0">
                <a:latin typeface="Arial Nova Light" panose="020B0304020202020204" pitchFamily="34" charset="0"/>
              </a:rPr>
              <a:t>The Process Monitor on the Malware – Windows 7 machine covered troubleshooting, finding problems with virtualization, or settings stored for an application. Editing a Notepad and viewing the stored information are seen in this section.</a:t>
            </a:r>
          </a:p>
          <a:p>
            <a:pPr lvl="1"/>
            <a:r>
              <a:rPr lang="en-US" sz="1800" dirty="0">
                <a:latin typeface="Arial Nova Light" panose="020B0304020202020204" pitchFamily="34" charset="0"/>
              </a:rPr>
              <a:t>Several ‘volatility’ commands on the Ubuntu Web machine are run to explore memory dump capabilities.</a:t>
            </a:r>
          </a:p>
        </p:txBody>
      </p:sp>
    </p:spTree>
    <p:extLst>
      <p:ext uri="{BB962C8B-B14F-4D97-AF65-F5344CB8AC3E}">
        <p14:creationId xmlns:p14="http://schemas.microsoft.com/office/powerpoint/2010/main" val="73648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Linux Processes</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75129" y="2097071"/>
            <a:ext cx="4368660" cy="2670863"/>
          </a:xfrm>
        </p:spPr>
        <p:txBody>
          <a:bodyPr anchor="ctr"/>
          <a:lstStyle/>
          <a:p>
            <a:pPr marL="0" indent="0" algn="r">
              <a:buNone/>
            </a:pPr>
            <a:r>
              <a:rPr lang="en-US" sz="2000" dirty="0">
                <a:latin typeface="Arial Nova Light" panose="020B0304020202020204" pitchFamily="34" charset="0"/>
              </a:rPr>
              <a:t>Commands used: </a:t>
            </a:r>
          </a:p>
          <a:p>
            <a:pPr marL="0" indent="0" algn="r">
              <a:buNone/>
            </a:pPr>
            <a:r>
              <a:rPr lang="en-US" sz="2000" dirty="0">
                <a:latin typeface="Arial Nova Light" panose="020B0304020202020204" pitchFamily="34" charset="0"/>
              </a:rPr>
              <a:t>‘</a:t>
            </a:r>
            <a:r>
              <a:rPr lang="en-US" sz="2000" dirty="0" err="1">
                <a:latin typeface="Arial Nova Light" panose="020B0304020202020204" pitchFamily="34" charset="0"/>
              </a:rPr>
              <a:t>ncat</a:t>
            </a:r>
            <a:r>
              <a:rPr lang="en-US" sz="2000" dirty="0">
                <a:latin typeface="Arial Nova Light" panose="020B0304020202020204" pitchFamily="34" charset="0"/>
              </a:rPr>
              <a:t> –l –p 55000 &amp;’ and ‘</a:t>
            </a:r>
            <a:r>
              <a:rPr lang="en-US" sz="2000" dirty="0" err="1">
                <a:latin typeface="Arial Nova Light" panose="020B0304020202020204" pitchFamily="34" charset="0"/>
              </a:rPr>
              <a:t>lsof</a:t>
            </a:r>
            <a:r>
              <a:rPr lang="en-US" sz="2000" dirty="0">
                <a:latin typeface="Arial Nova Light" panose="020B0304020202020204" pitchFamily="34" charset="0"/>
              </a:rPr>
              <a:t> –</a:t>
            </a:r>
            <a:r>
              <a:rPr lang="en-US" sz="2000" dirty="0" err="1">
                <a:latin typeface="Arial Nova Light" panose="020B0304020202020204" pitchFamily="34" charset="0"/>
              </a:rPr>
              <a:t>i</a:t>
            </a:r>
            <a:r>
              <a:rPr lang="en-US" sz="2000" dirty="0">
                <a:latin typeface="Arial Nova Light" panose="020B0304020202020204" pitchFamily="34" charset="0"/>
              </a:rPr>
              <a:t> TCP’. </a:t>
            </a:r>
          </a:p>
          <a:p>
            <a:pPr marL="0" indent="0" algn="r">
              <a:buNone/>
            </a:pPr>
            <a:endParaRPr lang="en-US" sz="2000" dirty="0">
              <a:latin typeface="Arial Nova Light" panose="020B0304020202020204" pitchFamily="34" charset="0"/>
            </a:endParaRPr>
          </a:p>
          <a:p>
            <a:pPr marL="0" indent="0" algn="r">
              <a:buNone/>
            </a:pPr>
            <a:r>
              <a:rPr lang="en-US" sz="2000" dirty="0">
                <a:latin typeface="Arial Nova Light" panose="020B0304020202020204" pitchFamily="34" charset="0"/>
              </a:rPr>
              <a:t>Screenshot shows “port 55000 open” for both “IPv4 and IPv6”.</a:t>
            </a:r>
          </a:p>
          <a:p>
            <a:endParaRPr lang="en-US" dirty="0"/>
          </a:p>
        </p:txBody>
      </p:sp>
      <p:pic>
        <p:nvPicPr>
          <p:cNvPr id="6" name="Picture 5">
            <a:extLst>
              <a:ext uri="{FF2B5EF4-FFF2-40B4-BE49-F238E27FC236}">
                <a16:creationId xmlns:a16="http://schemas.microsoft.com/office/drawing/2014/main" id="{9780AAC6-05F6-E509-D561-18ECAD469D82}"/>
              </a:ext>
            </a:extLst>
          </p:cNvPr>
          <p:cNvPicPr>
            <a:picLocks noChangeAspect="1"/>
          </p:cNvPicPr>
          <p:nvPr/>
        </p:nvPicPr>
        <p:blipFill rotWithShape="1">
          <a:blip r:embed="rId2"/>
          <a:srcRect l="17375" t="25079" r="4067" b="34083"/>
          <a:stretch/>
        </p:blipFill>
        <p:spPr>
          <a:xfrm>
            <a:off x="5187771" y="2021713"/>
            <a:ext cx="6773117" cy="2814565"/>
          </a:xfrm>
          <a:prstGeom prst="rect">
            <a:avLst/>
          </a:prstGeom>
          <a:ln w="12700">
            <a:solidFill>
              <a:srgbClr val="2FAFFF"/>
            </a:solidFill>
          </a:ln>
        </p:spPr>
      </p:pic>
    </p:spTree>
    <p:extLst>
      <p:ext uri="{BB962C8B-B14F-4D97-AF65-F5344CB8AC3E}">
        <p14:creationId xmlns:p14="http://schemas.microsoft.com/office/powerpoint/2010/main" val="112262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Process Hacker</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444500" y="2300078"/>
            <a:ext cx="5157787" cy="2257844"/>
          </a:xfrm>
        </p:spPr>
        <p:txBody>
          <a:bodyPr anchor="ctr"/>
          <a:lstStyle/>
          <a:p>
            <a:pPr marL="0" indent="0" algn="r">
              <a:buNone/>
            </a:pPr>
            <a:r>
              <a:rPr lang="en-US" sz="2000" dirty="0">
                <a:latin typeface="Arial Nova Light" panose="020B0304020202020204" pitchFamily="34" charset="0"/>
              </a:rPr>
              <a:t>Screenshot shows properties of a chosen process.</a:t>
            </a:r>
            <a:endParaRPr lang="en-US" dirty="0"/>
          </a:p>
        </p:txBody>
      </p:sp>
      <p:pic>
        <p:nvPicPr>
          <p:cNvPr id="6" name="Picture 5">
            <a:extLst>
              <a:ext uri="{FF2B5EF4-FFF2-40B4-BE49-F238E27FC236}">
                <a16:creationId xmlns:a16="http://schemas.microsoft.com/office/drawing/2014/main" id="{6DEDFE5C-FE28-0882-75D9-9EDA99D8A384}"/>
              </a:ext>
            </a:extLst>
          </p:cNvPr>
          <p:cNvPicPr>
            <a:picLocks noChangeAspect="1"/>
          </p:cNvPicPr>
          <p:nvPr/>
        </p:nvPicPr>
        <p:blipFill rotWithShape="1">
          <a:blip r:embed="rId2"/>
          <a:srcRect l="6475" t="14140" r="6999" b="11425"/>
          <a:stretch/>
        </p:blipFill>
        <p:spPr>
          <a:xfrm>
            <a:off x="5858691" y="1694830"/>
            <a:ext cx="5799909" cy="3988527"/>
          </a:xfrm>
          <a:prstGeom prst="rect">
            <a:avLst/>
          </a:prstGeom>
          <a:ln w="12700">
            <a:solidFill>
              <a:srgbClr val="2FAFFF"/>
            </a:solidFill>
          </a:ln>
        </p:spPr>
      </p:pic>
    </p:spTree>
    <p:extLst>
      <p:ext uri="{BB962C8B-B14F-4D97-AF65-F5344CB8AC3E}">
        <p14:creationId xmlns:p14="http://schemas.microsoft.com/office/powerpoint/2010/main" val="78851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Process Monitor</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444500" y="2145275"/>
            <a:ext cx="4428951" cy="2567450"/>
          </a:xfrm>
        </p:spPr>
        <p:txBody>
          <a:bodyPr anchor="ctr"/>
          <a:lstStyle/>
          <a:p>
            <a:pPr marL="0" indent="0" algn="r">
              <a:buNone/>
            </a:pPr>
            <a:r>
              <a:rPr lang="en-US" sz="2000" dirty="0">
                <a:latin typeface="Arial Nova Light" panose="020B0304020202020204" pitchFamily="34" charset="0"/>
              </a:rPr>
              <a:t>Screenshot shows: </a:t>
            </a:r>
          </a:p>
          <a:p>
            <a:pPr marL="457200" lvl="1" indent="0" algn="r">
              <a:buNone/>
            </a:pPr>
            <a:r>
              <a:rPr lang="en-US" sz="2000" dirty="0">
                <a:latin typeface="Arial Nova Light" panose="020B0304020202020204" pitchFamily="34" charset="0"/>
              </a:rPr>
              <a:t>“</a:t>
            </a:r>
            <a:r>
              <a:rPr lang="en-US" sz="2000" dirty="0" err="1">
                <a:latin typeface="Arial Nova Light" panose="020B0304020202020204" pitchFamily="34" charset="0"/>
              </a:rPr>
              <a:t>ifFaceName</a:t>
            </a:r>
            <a:r>
              <a:rPr lang="en-US" sz="2000" dirty="0">
                <a:latin typeface="Arial Nova Light" panose="020B0304020202020204" pitchFamily="34" charset="0"/>
              </a:rPr>
              <a:t>” in the Path column </a:t>
            </a:r>
          </a:p>
          <a:p>
            <a:pPr marL="457200" lvl="1" indent="0" algn="r">
              <a:buNone/>
            </a:pPr>
            <a:r>
              <a:rPr lang="en-US" sz="2000" dirty="0">
                <a:latin typeface="Arial Nova Light" panose="020B0304020202020204" pitchFamily="34" charset="0"/>
              </a:rPr>
              <a:t>“Data: Roman” in the Detail column.</a:t>
            </a:r>
            <a:endParaRPr lang="en-US" dirty="0"/>
          </a:p>
        </p:txBody>
      </p:sp>
      <p:pic>
        <p:nvPicPr>
          <p:cNvPr id="6" name="Picture 5">
            <a:extLst>
              <a:ext uri="{FF2B5EF4-FFF2-40B4-BE49-F238E27FC236}">
                <a16:creationId xmlns:a16="http://schemas.microsoft.com/office/drawing/2014/main" id="{50A4E8E0-D84F-9E18-E516-D24AF68BEADD}"/>
              </a:ext>
            </a:extLst>
          </p:cNvPr>
          <p:cNvPicPr>
            <a:picLocks noChangeAspect="1"/>
          </p:cNvPicPr>
          <p:nvPr/>
        </p:nvPicPr>
        <p:blipFill rotWithShape="1">
          <a:blip r:embed="rId2"/>
          <a:srcRect l="7228" t="14706" r="6833" b="9767"/>
          <a:stretch/>
        </p:blipFill>
        <p:spPr>
          <a:xfrm>
            <a:off x="5406217" y="1485314"/>
            <a:ext cx="6610579" cy="4644181"/>
          </a:xfrm>
          <a:prstGeom prst="rect">
            <a:avLst/>
          </a:prstGeom>
          <a:ln w="12700">
            <a:solidFill>
              <a:srgbClr val="2FAFFF"/>
            </a:solidFill>
          </a:ln>
        </p:spPr>
      </p:pic>
    </p:spTree>
    <p:extLst>
      <p:ext uri="{BB962C8B-B14F-4D97-AF65-F5344CB8AC3E}">
        <p14:creationId xmlns:p14="http://schemas.microsoft.com/office/powerpoint/2010/main" val="15701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Volatility</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444500" y="2145275"/>
            <a:ext cx="4428951" cy="2567450"/>
          </a:xfrm>
        </p:spPr>
        <p:txBody>
          <a:bodyPr anchor="ctr"/>
          <a:lstStyle/>
          <a:p>
            <a:pPr marL="0" indent="0" algn="r">
              <a:buNone/>
            </a:pPr>
            <a:r>
              <a:rPr lang="en-US" sz="2000" dirty="0">
                <a:latin typeface="Arial Nova Light" panose="020B0304020202020204" pitchFamily="34" charset="0"/>
              </a:rPr>
              <a:t>Screenshots show:</a:t>
            </a:r>
          </a:p>
          <a:p>
            <a:pPr marL="0" indent="0" algn="r">
              <a:buNone/>
            </a:pPr>
            <a:r>
              <a:rPr lang="en-US" sz="2000" dirty="0">
                <a:latin typeface="Arial Nova Light" panose="020B0304020202020204" pitchFamily="34" charset="0"/>
              </a:rPr>
              <a:t> the output of the ‘volatility </a:t>
            </a:r>
            <a:r>
              <a:rPr lang="en-US" sz="2000" dirty="0" err="1">
                <a:latin typeface="Arial Nova Light" panose="020B0304020202020204" pitchFamily="34" charset="0"/>
              </a:rPr>
              <a:t>imageinfo</a:t>
            </a:r>
            <a:r>
              <a:rPr lang="en-US" sz="2000" dirty="0">
                <a:latin typeface="Arial Nova Light" panose="020B0304020202020204" pitchFamily="34" charset="0"/>
              </a:rPr>
              <a:t> -f </a:t>
            </a:r>
            <a:r>
              <a:rPr lang="en-US" sz="2000" dirty="0" err="1">
                <a:latin typeface="Arial Nova Light" panose="020B0304020202020204" pitchFamily="34" charset="0"/>
              </a:rPr>
              <a:t>cridex.vmem</a:t>
            </a:r>
            <a:r>
              <a:rPr lang="en-US" sz="2000" dirty="0">
                <a:latin typeface="Arial Nova Light" panose="020B0304020202020204" pitchFamily="34" charset="0"/>
              </a:rPr>
              <a:t>’ command.</a:t>
            </a:r>
          </a:p>
          <a:p>
            <a:pPr marL="0" indent="0" algn="r">
              <a:buNone/>
            </a:pPr>
            <a:r>
              <a:rPr lang="en-US" sz="2000" dirty="0">
                <a:latin typeface="Arial Nova Light" panose="020B0304020202020204" pitchFamily="34" charset="0"/>
              </a:rPr>
              <a:t>The created volatility configuration file.</a:t>
            </a:r>
            <a:endParaRPr lang="en-US" dirty="0"/>
          </a:p>
        </p:txBody>
      </p:sp>
      <p:pic>
        <p:nvPicPr>
          <p:cNvPr id="3" name="Picture 2">
            <a:extLst>
              <a:ext uri="{FF2B5EF4-FFF2-40B4-BE49-F238E27FC236}">
                <a16:creationId xmlns:a16="http://schemas.microsoft.com/office/drawing/2014/main" id="{AAC6C5AB-1633-F61D-74C7-4B81A5C34090}"/>
              </a:ext>
            </a:extLst>
          </p:cNvPr>
          <p:cNvPicPr>
            <a:picLocks noChangeAspect="1"/>
          </p:cNvPicPr>
          <p:nvPr/>
        </p:nvPicPr>
        <p:blipFill rotWithShape="1">
          <a:blip r:embed="rId2"/>
          <a:srcRect l="23898" t="60339" r="30085" b="4407"/>
          <a:stretch/>
        </p:blipFill>
        <p:spPr>
          <a:xfrm>
            <a:off x="5225143" y="1599334"/>
            <a:ext cx="5610387" cy="2417737"/>
          </a:xfrm>
          <a:prstGeom prst="rect">
            <a:avLst/>
          </a:prstGeom>
          <a:ln>
            <a:solidFill>
              <a:srgbClr val="2FAFFF"/>
            </a:solidFill>
          </a:ln>
        </p:spPr>
      </p:pic>
      <p:pic>
        <p:nvPicPr>
          <p:cNvPr id="7" name="Picture 6">
            <a:extLst>
              <a:ext uri="{FF2B5EF4-FFF2-40B4-BE49-F238E27FC236}">
                <a16:creationId xmlns:a16="http://schemas.microsoft.com/office/drawing/2014/main" id="{2C4B23E8-F5B4-6CAB-8C2A-7F109E1CE3DA}"/>
              </a:ext>
            </a:extLst>
          </p:cNvPr>
          <p:cNvPicPr>
            <a:picLocks noChangeAspect="1"/>
          </p:cNvPicPr>
          <p:nvPr/>
        </p:nvPicPr>
        <p:blipFill rotWithShape="1">
          <a:blip r:embed="rId3"/>
          <a:srcRect l="24046" t="22341" r="21312" b="57514"/>
          <a:stretch/>
        </p:blipFill>
        <p:spPr>
          <a:xfrm>
            <a:off x="5225143" y="4328159"/>
            <a:ext cx="6662057" cy="1381493"/>
          </a:xfrm>
          <a:prstGeom prst="rect">
            <a:avLst/>
          </a:prstGeom>
          <a:ln>
            <a:solidFill>
              <a:srgbClr val="2FAFFF"/>
            </a:solidFill>
          </a:ln>
        </p:spPr>
      </p:pic>
    </p:spTree>
    <p:extLst>
      <p:ext uri="{BB962C8B-B14F-4D97-AF65-F5344CB8AC3E}">
        <p14:creationId xmlns:p14="http://schemas.microsoft.com/office/powerpoint/2010/main" val="12380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Volatility (Continued)</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33400" y="2145275"/>
            <a:ext cx="4428951" cy="2567450"/>
          </a:xfrm>
        </p:spPr>
        <p:txBody>
          <a:bodyPr anchor="ctr"/>
          <a:lstStyle/>
          <a:p>
            <a:pPr marL="0" indent="0" algn="r">
              <a:buNone/>
            </a:pPr>
            <a:r>
              <a:rPr lang="en-US" sz="2000" dirty="0">
                <a:latin typeface="Arial Nova Light" panose="020B0304020202020204" pitchFamily="34" charset="0"/>
              </a:rPr>
              <a:t>Screenshot shows:</a:t>
            </a:r>
          </a:p>
          <a:p>
            <a:pPr marL="0" indent="0" algn="r">
              <a:buNone/>
            </a:pPr>
            <a:r>
              <a:rPr lang="en-US" sz="2000" dirty="0">
                <a:latin typeface="Arial Nova Light" panose="020B0304020202020204" pitchFamily="34" charset="0"/>
              </a:rPr>
              <a:t> the output of the ‘volatility -f </a:t>
            </a:r>
            <a:r>
              <a:rPr lang="en-US" sz="2000" dirty="0" err="1">
                <a:latin typeface="Arial Nova Light" panose="020B0304020202020204" pitchFamily="34" charset="0"/>
              </a:rPr>
              <a:t>cridex.vmem</a:t>
            </a:r>
            <a:r>
              <a:rPr lang="en-US" sz="2000" dirty="0">
                <a:latin typeface="Arial Nova Light" panose="020B0304020202020204" pitchFamily="34" charset="0"/>
              </a:rPr>
              <a:t> --profile=WinXPSP2x86 </a:t>
            </a:r>
            <a:r>
              <a:rPr lang="en-US" sz="2000" dirty="0" err="1">
                <a:latin typeface="Arial Nova Light" panose="020B0304020202020204" pitchFamily="34" charset="0"/>
              </a:rPr>
              <a:t>pslist</a:t>
            </a:r>
            <a:r>
              <a:rPr lang="en-US" sz="2000" dirty="0">
                <a:latin typeface="Arial Nova Light" panose="020B0304020202020204" pitchFamily="34" charset="0"/>
              </a:rPr>
              <a:t> | more’</a:t>
            </a:r>
            <a:endParaRPr lang="en-US" dirty="0">
              <a:latin typeface="Arial Nova Light" panose="020B0304020202020204" pitchFamily="34" charset="0"/>
            </a:endParaRPr>
          </a:p>
        </p:txBody>
      </p:sp>
      <p:pic>
        <p:nvPicPr>
          <p:cNvPr id="6" name="Picture 5">
            <a:extLst>
              <a:ext uri="{FF2B5EF4-FFF2-40B4-BE49-F238E27FC236}">
                <a16:creationId xmlns:a16="http://schemas.microsoft.com/office/drawing/2014/main" id="{BC2E3CCE-C5D2-155D-0C73-550638CBA6A8}"/>
              </a:ext>
            </a:extLst>
          </p:cNvPr>
          <p:cNvPicPr>
            <a:picLocks noChangeAspect="1"/>
          </p:cNvPicPr>
          <p:nvPr/>
        </p:nvPicPr>
        <p:blipFill rotWithShape="1">
          <a:blip r:embed="rId2"/>
          <a:srcRect l="23857" t="19175" r="25635" b="4254"/>
          <a:stretch/>
        </p:blipFill>
        <p:spPr>
          <a:xfrm>
            <a:off x="5738947" y="1410789"/>
            <a:ext cx="5545123" cy="4728754"/>
          </a:xfrm>
          <a:prstGeom prst="rect">
            <a:avLst/>
          </a:prstGeom>
          <a:ln w="9525">
            <a:solidFill>
              <a:srgbClr val="2FAFFF"/>
            </a:solidFill>
          </a:ln>
        </p:spPr>
      </p:pic>
    </p:spTree>
    <p:extLst>
      <p:ext uri="{BB962C8B-B14F-4D97-AF65-F5344CB8AC3E}">
        <p14:creationId xmlns:p14="http://schemas.microsoft.com/office/powerpoint/2010/main" val="15182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solidFill>
                  <a:srgbClr val="FFFFFF"/>
                </a:solidFill>
                <a:latin typeface="Arial Nova Light" panose="020B0304020202020204" pitchFamily="34" charset="0"/>
              </a:rPr>
              <a:t>Volatility (Continued)</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1066799" y="2145275"/>
            <a:ext cx="4428951" cy="2567450"/>
          </a:xfrm>
        </p:spPr>
        <p:txBody>
          <a:bodyPr anchor="ctr"/>
          <a:lstStyle/>
          <a:p>
            <a:pPr marL="0" indent="0" algn="r">
              <a:buNone/>
            </a:pPr>
            <a:r>
              <a:rPr lang="en-US" sz="2000" dirty="0">
                <a:latin typeface="Arial Nova Light" panose="020B0304020202020204" pitchFamily="34" charset="0"/>
              </a:rPr>
              <a:t>Screenshot shows:</a:t>
            </a:r>
          </a:p>
          <a:p>
            <a:pPr marL="0" indent="0" algn="r">
              <a:buNone/>
            </a:pPr>
            <a:r>
              <a:rPr lang="en-US" sz="2000" dirty="0">
                <a:latin typeface="Arial Nova Light" panose="020B0304020202020204" pitchFamily="34" charset="0"/>
              </a:rPr>
              <a:t> the output of the ‘volatility connections’ and ‘volatility sockets’ commands.</a:t>
            </a:r>
            <a:endParaRPr lang="en-US" dirty="0">
              <a:latin typeface="Arial Nova Light" panose="020B0304020202020204" pitchFamily="34" charset="0"/>
            </a:endParaRPr>
          </a:p>
        </p:txBody>
      </p:sp>
      <p:pic>
        <p:nvPicPr>
          <p:cNvPr id="2" name="Picture 1">
            <a:extLst>
              <a:ext uri="{FF2B5EF4-FFF2-40B4-BE49-F238E27FC236}">
                <a16:creationId xmlns:a16="http://schemas.microsoft.com/office/drawing/2014/main" id="{6574234A-E36D-6543-CF32-58532BD29172}"/>
              </a:ext>
            </a:extLst>
          </p:cNvPr>
          <p:cNvPicPr>
            <a:picLocks noChangeAspect="1"/>
          </p:cNvPicPr>
          <p:nvPr/>
        </p:nvPicPr>
        <p:blipFill rotWithShape="1">
          <a:blip r:embed="rId2"/>
          <a:srcRect l="23929" t="53492" r="27719" b="4603"/>
          <a:stretch/>
        </p:blipFill>
        <p:spPr>
          <a:xfrm>
            <a:off x="6051550" y="1992086"/>
            <a:ext cx="5895033" cy="2873828"/>
          </a:xfrm>
          <a:prstGeom prst="rect">
            <a:avLst/>
          </a:prstGeom>
          <a:ln w="9525">
            <a:solidFill>
              <a:srgbClr val="2FAFFF"/>
            </a:solidFill>
          </a:ln>
        </p:spPr>
      </p:pic>
    </p:spTree>
    <p:extLst>
      <p:ext uri="{BB962C8B-B14F-4D97-AF65-F5344CB8AC3E}">
        <p14:creationId xmlns:p14="http://schemas.microsoft.com/office/powerpoint/2010/main" val="101162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0" y="567857"/>
            <a:ext cx="12192000" cy="1451350"/>
          </a:xfrm>
          <a:solidFill>
            <a:srgbClr val="003352"/>
          </a:solidFill>
        </p:spPr>
        <p:txBody>
          <a:bodyPr anchor="ctr"/>
          <a:lstStyle/>
          <a:p>
            <a:pPr algn="ctr"/>
            <a:r>
              <a:rPr lang="en-US" sz="3500" dirty="0">
                <a:latin typeface="Arial Nova Light" panose="020B0304020202020204" pitchFamily="34" charset="0"/>
              </a:rPr>
              <a:t>Module 6 - Firewall</a:t>
            </a: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1610756" y="3242183"/>
            <a:ext cx="8970487" cy="2391386"/>
          </a:xfrm>
        </p:spPr>
        <p:txBody>
          <a:bodyPr/>
          <a:lstStyle/>
          <a:p>
            <a:r>
              <a:rPr lang="en-US" sz="2000" dirty="0">
                <a:latin typeface="Arial Nova Light" panose="020B0304020202020204" pitchFamily="34" charset="0"/>
              </a:rPr>
              <a:t>The following sections will consist of configuring network defenses and verifying access to SSH logins using the following:</a:t>
            </a:r>
          </a:p>
          <a:p>
            <a:pPr lvl="1"/>
            <a:r>
              <a:rPr lang="en-US" sz="2000" dirty="0">
                <a:latin typeface="Arial Nova Light" panose="020B0304020202020204" pitchFamily="34" charset="0"/>
              </a:rPr>
              <a:t>Time-based access using the Firewall, Ubuntu Web, and DMZ VMs.</a:t>
            </a:r>
          </a:p>
          <a:p>
            <a:pPr lvl="1"/>
            <a:r>
              <a:rPr lang="en-US" sz="2000" dirty="0">
                <a:latin typeface="Arial Nova Light" panose="020B0304020202020204" pitchFamily="34" charset="0"/>
              </a:rPr>
              <a:t>Dynamic network address translation (NAT) using the DMZ VM.</a:t>
            </a:r>
          </a:p>
          <a:p>
            <a:pPr lvl="1"/>
            <a:r>
              <a:rPr lang="en-US" sz="2000" dirty="0">
                <a:latin typeface="Arial Nova Light" panose="020B0304020202020204" pitchFamily="34" charset="0"/>
              </a:rPr>
              <a:t>Brute Force using the Ubuntu Web and Firewall VM.</a:t>
            </a:r>
            <a:endParaRPr lang="en-US" sz="1800" dirty="0">
              <a:latin typeface="Arial Nova Light" panose="020B0304020202020204" pitchFamily="34" charset="0"/>
            </a:endParaRPr>
          </a:p>
        </p:txBody>
      </p:sp>
    </p:spTree>
    <p:extLst>
      <p:ext uri="{BB962C8B-B14F-4D97-AF65-F5344CB8AC3E}">
        <p14:creationId xmlns:p14="http://schemas.microsoft.com/office/powerpoint/2010/main" val="400292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latin typeface="Arial Nova Light" panose="020B0304020202020204" pitchFamily="34" charset="0"/>
              </a:rPr>
              <a:t>Time-based Access</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444500" y="2727133"/>
            <a:ext cx="4715864" cy="1403734"/>
          </a:xfrm>
        </p:spPr>
        <p:txBody>
          <a:bodyPr anchor="ctr"/>
          <a:lstStyle/>
          <a:p>
            <a:pPr marL="0" indent="0" algn="r">
              <a:buNone/>
            </a:pPr>
            <a:r>
              <a:rPr lang="en-US" sz="2000" dirty="0">
                <a:latin typeface="Arial Nova Light" panose="020B0304020202020204" pitchFamily="34" charset="0"/>
              </a:rPr>
              <a:t>Screenshot shows the DMZ Route Table.</a:t>
            </a:r>
          </a:p>
          <a:p>
            <a:endParaRPr lang="en-US" dirty="0"/>
          </a:p>
        </p:txBody>
      </p:sp>
      <p:pic>
        <p:nvPicPr>
          <p:cNvPr id="3" name="Picture 2">
            <a:extLst>
              <a:ext uri="{FF2B5EF4-FFF2-40B4-BE49-F238E27FC236}">
                <a16:creationId xmlns:a16="http://schemas.microsoft.com/office/drawing/2014/main" id="{C47BD089-61AE-1D04-AAB3-C385B4B2023D}"/>
              </a:ext>
            </a:extLst>
          </p:cNvPr>
          <p:cNvPicPr>
            <a:picLocks noChangeAspect="1"/>
          </p:cNvPicPr>
          <p:nvPr/>
        </p:nvPicPr>
        <p:blipFill rotWithShape="1">
          <a:blip r:embed="rId2"/>
          <a:srcRect t="29775" b="3479"/>
          <a:stretch/>
        </p:blipFill>
        <p:spPr>
          <a:xfrm>
            <a:off x="5371380" y="1386673"/>
            <a:ext cx="6618816" cy="4683166"/>
          </a:xfrm>
          <a:prstGeom prst="rect">
            <a:avLst/>
          </a:prstGeom>
          <a:ln w="12700">
            <a:solidFill>
              <a:srgbClr val="2FAFFF"/>
            </a:solidFill>
          </a:ln>
        </p:spPr>
      </p:pic>
    </p:spTree>
    <p:extLst>
      <p:ext uri="{BB962C8B-B14F-4D97-AF65-F5344CB8AC3E}">
        <p14:creationId xmlns:p14="http://schemas.microsoft.com/office/powerpoint/2010/main" val="360448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0" y="771225"/>
            <a:ext cx="12192000" cy="1402965"/>
          </a:xfrm>
          <a:solidFill>
            <a:srgbClr val="003352"/>
          </a:solidFill>
        </p:spPr>
        <p:txBody>
          <a:bodyPr anchor="ctr"/>
          <a:lstStyle/>
          <a:p>
            <a:pPr algn="ctr"/>
            <a:r>
              <a:rPr lang="en-US" sz="3500" dirty="0">
                <a:latin typeface="Arial Nova Light" panose="020B0304020202020204" pitchFamily="34" charset="0"/>
              </a:rPr>
              <a:t>Module 1 – Vulnerability Analysis</a:t>
            </a: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1293908" y="3034603"/>
            <a:ext cx="9604184" cy="3388985"/>
          </a:xfrm>
        </p:spPr>
        <p:txBody>
          <a:bodyPr/>
          <a:lstStyle/>
          <a:p>
            <a:r>
              <a:rPr lang="en-US" sz="2000" dirty="0">
                <a:latin typeface="Arial Nova Light" panose="020B0304020202020204" pitchFamily="34" charset="0"/>
              </a:rPr>
              <a:t>A manual vulnerability analysis was performed targeting Easy - Windows Server 2003 and Malware - Windows 7 machines using an Ubuntu Web VM.</a:t>
            </a:r>
          </a:p>
          <a:p>
            <a:r>
              <a:rPr lang="en-US" sz="2000" dirty="0">
                <a:latin typeface="Arial Nova Light" panose="020B0304020202020204" pitchFamily="34" charset="0"/>
              </a:rPr>
              <a:t>Both machines were then exploited and accessed.</a:t>
            </a:r>
          </a:p>
          <a:p>
            <a:r>
              <a:rPr lang="en-US" sz="2000" dirty="0">
                <a:latin typeface="Arial Nova Light" panose="020B0304020202020204" pitchFamily="34" charset="0"/>
              </a:rPr>
              <a:t>The following slides will view the:</a:t>
            </a:r>
          </a:p>
          <a:p>
            <a:pPr lvl="1"/>
            <a:r>
              <a:rPr lang="en-US" sz="2000" dirty="0">
                <a:latin typeface="Arial Nova Light" panose="020B0304020202020204" pitchFamily="34" charset="0"/>
              </a:rPr>
              <a:t>‘</a:t>
            </a:r>
            <a:r>
              <a:rPr lang="en-US" sz="2000" dirty="0" err="1">
                <a:latin typeface="Arial Nova Light" panose="020B0304020202020204" pitchFamily="34" charset="0"/>
              </a:rPr>
              <a:t>nbtscan</a:t>
            </a:r>
            <a:r>
              <a:rPr lang="en-US" sz="2000" dirty="0">
                <a:latin typeface="Arial Nova Light" panose="020B0304020202020204" pitchFamily="34" charset="0"/>
              </a:rPr>
              <a:t> –v –s : 192.168.177.0/24’ on the Ubuntu Web machine.</a:t>
            </a:r>
          </a:p>
          <a:p>
            <a:pPr lvl="1"/>
            <a:r>
              <a:rPr lang="en-US" sz="2000" dirty="0">
                <a:latin typeface="Arial Nova Light" panose="020B0304020202020204" pitchFamily="34" charset="0"/>
              </a:rPr>
              <a:t>MS08-067 vulnerability check for the Easy - Windows Server 2003.</a:t>
            </a:r>
          </a:p>
          <a:p>
            <a:pPr lvl="1"/>
            <a:r>
              <a:rPr lang="en-US" sz="2000" dirty="0">
                <a:latin typeface="Arial Nova Light" panose="020B0304020202020204" pitchFamily="34" charset="0"/>
              </a:rPr>
              <a:t>MS17-010 vulnerability check for the Malware - Windows 7.</a:t>
            </a:r>
          </a:p>
          <a:p>
            <a:pPr lvl="1"/>
            <a:r>
              <a:rPr lang="en-US" sz="2000" dirty="0">
                <a:latin typeface="Arial Nova Light" panose="020B0304020202020204" pitchFamily="34" charset="0"/>
              </a:rPr>
              <a:t>And the exploitation and access of both target machines.</a:t>
            </a:r>
          </a:p>
        </p:txBody>
      </p:sp>
    </p:spTree>
    <p:extLst>
      <p:ext uri="{BB962C8B-B14F-4D97-AF65-F5344CB8AC3E}">
        <p14:creationId xmlns:p14="http://schemas.microsoft.com/office/powerpoint/2010/main" val="39122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kern="1200" dirty="0">
                <a:latin typeface="Arial Nova Light" panose="020B0304020202020204" pitchFamily="34" charset="0"/>
              </a:rPr>
              <a:t>Time-based Access</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444500" y="2268002"/>
            <a:ext cx="5157787" cy="2321996"/>
          </a:xfrm>
        </p:spPr>
        <p:txBody>
          <a:bodyPr anchor="ctr"/>
          <a:lstStyle/>
          <a:p>
            <a:pPr marL="0" indent="0" algn="r">
              <a:buNone/>
            </a:pPr>
            <a:r>
              <a:rPr lang="en-US" sz="2000" dirty="0">
                <a:latin typeface="Arial Nova Light" panose="020B0304020202020204" pitchFamily="34" charset="0"/>
              </a:rPr>
              <a:t>Screenshot shows a successful ping from the Ubuntu Web VM and the DMZ VM</a:t>
            </a:r>
          </a:p>
          <a:p>
            <a:endParaRPr lang="en-US" dirty="0"/>
          </a:p>
        </p:txBody>
      </p:sp>
      <p:pic>
        <p:nvPicPr>
          <p:cNvPr id="6" name="Picture 5">
            <a:extLst>
              <a:ext uri="{FF2B5EF4-FFF2-40B4-BE49-F238E27FC236}">
                <a16:creationId xmlns:a16="http://schemas.microsoft.com/office/drawing/2014/main" id="{12D0A1FF-D104-99F9-A217-E5794EEE61F3}"/>
              </a:ext>
            </a:extLst>
          </p:cNvPr>
          <p:cNvPicPr>
            <a:picLocks noChangeAspect="1"/>
          </p:cNvPicPr>
          <p:nvPr/>
        </p:nvPicPr>
        <p:blipFill rotWithShape="1">
          <a:blip r:embed="rId2"/>
          <a:srcRect l="23767" t="21173" r="46962" b="59472"/>
          <a:stretch/>
        </p:blipFill>
        <p:spPr>
          <a:xfrm>
            <a:off x="5941088" y="2405082"/>
            <a:ext cx="5717512" cy="2047836"/>
          </a:xfrm>
          <a:prstGeom prst="rect">
            <a:avLst/>
          </a:prstGeom>
          <a:ln w="12700">
            <a:solidFill>
              <a:srgbClr val="2FAFFF"/>
            </a:solidFill>
          </a:ln>
        </p:spPr>
      </p:pic>
    </p:spTree>
    <p:extLst>
      <p:ext uri="{BB962C8B-B14F-4D97-AF65-F5344CB8AC3E}">
        <p14:creationId xmlns:p14="http://schemas.microsoft.com/office/powerpoint/2010/main" val="25980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kumimoji="0" lang="en-US" sz="3500" i="0" u="none" strike="noStrike" kern="1200" cap="none" spc="0" normalizeH="0" baseline="0" noProof="0" dirty="0">
                <a:ln>
                  <a:noFill/>
                </a:ln>
                <a:effectLst/>
                <a:uLnTx/>
                <a:uFillTx/>
                <a:latin typeface="Arial Nova Light" panose="020B0304020202020204" pitchFamily="34" charset="0"/>
              </a:rPr>
              <a:t>Time-based Access</a:t>
            </a:r>
            <a:endParaRPr lang="en-US" sz="3500" dirty="0">
              <a:latin typeface="Arial Nova Light" panose="020B0304020202020204" pitchFamily="34" charset="0"/>
            </a:endParaRP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24887" y="2635408"/>
            <a:ext cx="5157787" cy="2270806"/>
          </a:xfrm>
        </p:spPr>
        <p:txBody>
          <a:bodyPr anchor="ctr"/>
          <a:lstStyle/>
          <a:p>
            <a:pPr marL="0" indent="0" algn="r">
              <a:buNone/>
            </a:pPr>
            <a:r>
              <a:rPr lang="en-US" sz="2000" dirty="0">
                <a:latin typeface="Arial Nova Light" panose="020B0304020202020204" pitchFamily="34" charset="0"/>
              </a:rPr>
              <a:t>Screenshot shows two time-based access rules in the FORWARD chain</a:t>
            </a:r>
          </a:p>
          <a:p>
            <a:endParaRPr lang="en-US" dirty="0"/>
          </a:p>
        </p:txBody>
      </p:sp>
      <p:pic>
        <p:nvPicPr>
          <p:cNvPr id="6" name="Picture 5">
            <a:extLst>
              <a:ext uri="{FF2B5EF4-FFF2-40B4-BE49-F238E27FC236}">
                <a16:creationId xmlns:a16="http://schemas.microsoft.com/office/drawing/2014/main" id="{445EAC06-467E-033E-0385-E8FC9843DA90}"/>
              </a:ext>
            </a:extLst>
          </p:cNvPr>
          <p:cNvPicPr>
            <a:picLocks noChangeAspect="1"/>
          </p:cNvPicPr>
          <p:nvPr/>
        </p:nvPicPr>
        <p:blipFill rotWithShape="1">
          <a:blip r:embed="rId2"/>
          <a:srcRect l="1204" t="4793" r="2239" b="3485"/>
          <a:stretch/>
        </p:blipFill>
        <p:spPr>
          <a:xfrm>
            <a:off x="5799909" y="1506583"/>
            <a:ext cx="6069511" cy="4528457"/>
          </a:xfrm>
          <a:prstGeom prst="rect">
            <a:avLst/>
          </a:prstGeom>
          <a:ln w="12700">
            <a:solidFill>
              <a:srgbClr val="2FAFFF"/>
            </a:solidFill>
          </a:ln>
        </p:spPr>
      </p:pic>
    </p:spTree>
    <p:extLst>
      <p:ext uri="{BB962C8B-B14F-4D97-AF65-F5344CB8AC3E}">
        <p14:creationId xmlns:p14="http://schemas.microsoft.com/office/powerpoint/2010/main" val="244311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dirty="0">
                <a:latin typeface="Arial Nova Light" panose="020B0304020202020204" pitchFamily="34" charset="0"/>
              </a:rPr>
              <a:t>Time-based Access: SSH Connection</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75129" y="2405635"/>
            <a:ext cx="5157787" cy="2190419"/>
          </a:xfrm>
        </p:spPr>
        <p:txBody>
          <a:bodyPr anchor="ctr"/>
          <a:lstStyle/>
          <a:p>
            <a:pPr marL="0" lvl="0" indent="0" algn="r">
              <a:buNone/>
            </a:pPr>
            <a:r>
              <a:rPr lang="en-US" sz="2000" dirty="0">
                <a:latin typeface="Arial Nova Light" panose="020B0304020202020204" pitchFamily="34" charset="0"/>
              </a:rPr>
              <a:t>Screenshot shows the successful log-in from Ubuntu VM to DMZ machine.</a:t>
            </a:r>
          </a:p>
          <a:p>
            <a:endParaRPr lang="en-US" dirty="0"/>
          </a:p>
        </p:txBody>
      </p:sp>
      <p:pic>
        <p:nvPicPr>
          <p:cNvPr id="6" name="Picture 5">
            <a:extLst>
              <a:ext uri="{FF2B5EF4-FFF2-40B4-BE49-F238E27FC236}">
                <a16:creationId xmlns:a16="http://schemas.microsoft.com/office/drawing/2014/main" id="{4F47B482-114A-B44E-AD57-3453599022C6}"/>
              </a:ext>
            </a:extLst>
          </p:cNvPr>
          <p:cNvPicPr>
            <a:picLocks noChangeAspect="1"/>
          </p:cNvPicPr>
          <p:nvPr/>
        </p:nvPicPr>
        <p:blipFill rotWithShape="1">
          <a:blip r:embed="rId2"/>
          <a:srcRect l="23864" t="55247" r="36396" b="4614"/>
          <a:stretch/>
        </p:blipFill>
        <p:spPr>
          <a:xfrm>
            <a:off x="6096000" y="1870166"/>
            <a:ext cx="5698580" cy="3117668"/>
          </a:xfrm>
          <a:prstGeom prst="rect">
            <a:avLst/>
          </a:prstGeom>
          <a:ln w="12700">
            <a:solidFill>
              <a:srgbClr val="2FAFFF"/>
            </a:solidFill>
          </a:ln>
        </p:spPr>
      </p:pic>
    </p:spTree>
    <p:extLst>
      <p:ext uri="{BB962C8B-B14F-4D97-AF65-F5344CB8AC3E}">
        <p14:creationId xmlns:p14="http://schemas.microsoft.com/office/powerpoint/2010/main" val="2648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544984" y="505146"/>
            <a:ext cx="10192081" cy="577081"/>
          </a:xfrm>
        </p:spPr>
        <p:txBody>
          <a:bodyPr/>
          <a:lstStyle/>
          <a:p>
            <a:r>
              <a:rPr lang="en-US" sz="3500" dirty="0">
                <a:latin typeface="Arial Nova Light" panose="020B0304020202020204" pitchFamily="34" charset="0"/>
              </a:rPr>
              <a:t>Dynamic NAT</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364113" y="1923822"/>
            <a:ext cx="4081445" cy="3010354"/>
          </a:xfrm>
        </p:spPr>
        <p:txBody>
          <a:bodyPr anchor="ctr">
            <a:normAutofit/>
          </a:bodyPr>
          <a:lstStyle/>
          <a:p>
            <a:pPr marL="0" indent="0" algn="r">
              <a:buNone/>
            </a:pPr>
            <a:r>
              <a:rPr lang="en-US" sz="2000" dirty="0">
                <a:latin typeface="Arial Nova Light" panose="020B0304020202020204" pitchFamily="34" charset="0"/>
              </a:rPr>
              <a:t>Pre-routing configurations: ‘iptables -t </a:t>
            </a:r>
            <a:r>
              <a:rPr lang="en-US" sz="2000" dirty="0" err="1">
                <a:latin typeface="Arial Nova Light" panose="020B0304020202020204" pitchFamily="34" charset="0"/>
              </a:rPr>
              <a:t>nat</a:t>
            </a:r>
            <a:r>
              <a:rPr lang="en-US" sz="2000" dirty="0">
                <a:latin typeface="Arial Nova Light" panose="020B0304020202020204" pitchFamily="34" charset="0"/>
              </a:rPr>
              <a:t> -A PREROUTING -</a:t>
            </a:r>
            <a:r>
              <a:rPr lang="en-US" sz="2000" dirty="0" err="1">
                <a:latin typeface="Arial Nova Light" panose="020B0304020202020204" pitchFamily="34" charset="0"/>
              </a:rPr>
              <a:t>i</a:t>
            </a:r>
            <a:r>
              <a:rPr lang="en-US" sz="2000" dirty="0">
                <a:latin typeface="Arial Nova Light" panose="020B0304020202020204" pitchFamily="34" charset="0"/>
              </a:rPr>
              <a:t> eth0 -p </a:t>
            </a:r>
            <a:r>
              <a:rPr lang="en-US" sz="2000" dirty="0" err="1">
                <a:latin typeface="Arial Nova Light" panose="020B0304020202020204" pitchFamily="34" charset="0"/>
              </a:rPr>
              <a:t>tcp</a:t>
            </a:r>
            <a:r>
              <a:rPr lang="en-US" sz="2000" dirty="0">
                <a:latin typeface="Arial Nova Light" panose="020B0304020202020204" pitchFamily="34" charset="0"/>
              </a:rPr>
              <a:t> --</a:t>
            </a:r>
            <a:r>
              <a:rPr lang="en-US" sz="2000" dirty="0" err="1">
                <a:latin typeface="Arial Nova Light" panose="020B0304020202020204" pitchFamily="34" charset="0"/>
              </a:rPr>
              <a:t>dport</a:t>
            </a:r>
            <a:r>
              <a:rPr lang="en-US" sz="2000" dirty="0">
                <a:latin typeface="Arial Nova Light" panose="020B0304020202020204" pitchFamily="34" charset="0"/>
              </a:rPr>
              <a:t> 22 -j DNAT --to 172.16.0.50’.</a:t>
            </a:r>
          </a:p>
          <a:p>
            <a:pPr marL="0" indent="0" algn="r">
              <a:buNone/>
            </a:pPr>
            <a:r>
              <a:rPr lang="en-US" sz="2000" dirty="0">
                <a:latin typeface="Arial Nova Light" panose="020B0304020202020204" pitchFamily="34" charset="0"/>
              </a:rPr>
              <a:t>Post-routing configurations: ‘</a:t>
            </a:r>
            <a:r>
              <a:rPr lang="fr-FR" sz="2000" dirty="0" err="1">
                <a:latin typeface="Arial Nova Light" panose="020B0304020202020204" pitchFamily="34" charset="0"/>
              </a:rPr>
              <a:t>iptables</a:t>
            </a:r>
            <a:r>
              <a:rPr lang="fr-FR" sz="2000" dirty="0">
                <a:latin typeface="Arial Nova Light" panose="020B0304020202020204" pitchFamily="34" charset="0"/>
              </a:rPr>
              <a:t> -t </a:t>
            </a:r>
            <a:r>
              <a:rPr lang="fr-FR" sz="2000" dirty="0" err="1">
                <a:latin typeface="Arial Nova Light" panose="020B0304020202020204" pitchFamily="34" charset="0"/>
              </a:rPr>
              <a:t>nat</a:t>
            </a:r>
            <a:r>
              <a:rPr lang="fr-FR" sz="2000" dirty="0">
                <a:latin typeface="Arial Nova Light" panose="020B0304020202020204" pitchFamily="34" charset="0"/>
              </a:rPr>
              <a:t> -A POSTROUTING -o eth0 -j MASQUERADE’.</a:t>
            </a:r>
            <a:endParaRPr lang="en-US" sz="2000" dirty="0">
              <a:latin typeface="Arial Nova Light" panose="020B0304020202020204" pitchFamily="34" charset="0"/>
            </a:endParaRPr>
          </a:p>
          <a:p>
            <a:pPr marL="0" indent="0" algn="r">
              <a:buNone/>
            </a:pPr>
            <a:r>
              <a:rPr lang="en-US" sz="2000" dirty="0">
                <a:latin typeface="Arial Nova Light" panose="020B0304020202020204" pitchFamily="34" charset="0"/>
              </a:rPr>
              <a:t>Screenshot shows the completed table.</a:t>
            </a:r>
          </a:p>
        </p:txBody>
      </p:sp>
      <p:pic>
        <p:nvPicPr>
          <p:cNvPr id="5" name="Picture 4">
            <a:extLst>
              <a:ext uri="{FF2B5EF4-FFF2-40B4-BE49-F238E27FC236}">
                <a16:creationId xmlns:a16="http://schemas.microsoft.com/office/drawing/2014/main" id="{5965B2A8-D268-6E90-4B65-19954E7A0094}"/>
              </a:ext>
            </a:extLst>
          </p:cNvPr>
          <p:cNvPicPr>
            <a:picLocks noChangeAspect="1"/>
          </p:cNvPicPr>
          <p:nvPr/>
        </p:nvPicPr>
        <p:blipFill rotWithShape="1">
          <a:blip r:embed="rId2"/>
          <a:srcRect l="19554" t="12857" r="20000" b="53968"/>
          <a:stretch/>
        </p:blipFill>
        <p:spPr>
          <a:xfrm>
            <a:off x="4712049" y="2291473"/>
            <a:ext cx="7369420" cy="2275051"/>
          </a:xfrm>
          <a:prstGeom prst="rect">
            <a:avLst/>
          </a:prstGeom>
          <a:ln>
            <a:solidFill>
              <a:srgbClr val="2FAFFF"/>
            </a:solidFill>
          </a:ln>
        </p:spPr>
      </p:pic>
    </p:spTree>
    <p:extLst>
      <p:ext uri="{BB962C8B-B14F-4D97-AF65-F5344CB8AC3E}">
        <p14:creationId xmlns:p14="http://schemas.microsoft.com/office/powerpoint/2010/main" val="24208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544984" y="516031"/>
            <a:ext cx="10664352" cy="577081"/>
          </a:xfrm>
        </p:spPr>
        <p:txBody>
          <a:bodyPr/>
          <a:lstStyle/>
          <a:p>
            <a:r>
              <a:rPr lang="en-US" sz="3500" dirty="0">
                <a:latin typeface="Arial Nova Light" panose="020B0304020202020204" pitchFamily="34" charset="0"/>
              </a:rPr>
              <a:t>Brute Force </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44985" y="2460191"/>
            <a:ext cx="3846146" cy="2554604"/>
          </a:xfrm>
        </p:spPr>
        <p:txBody>
          <a:bodyPr anchor="ctr"/>
          <a:lstStyle/>
          <a:p>
            <a:pPr marL="0" lvl="0" indent="0" algn="r">
              <a:buNone/>
            </a:pPr>
            <a:endParaRPr lang="en-US" sz="2000" dirty="0">
              <a:latin typeface="Arial Nova Light" panose="020B0304020202020204" pitchFamily="34" charset="0"/>
            </a:endParaRPr>
          </a:p>
          <a:p>
            <a:pPr marL="0" indent="0" algn="r">
              <a:buNone/>
            </a:pPr>
            <a:r>
              <a:rPr lang="en-US" sz="2000" dirty="0">
                <a:latin typeface="Arial Nova Light" panose="020B0304020202020204" pitchFamily="34" charset="0"/>
              </a:rPr>
              <a:t>Screenshot shows the completed configurations.</a:t>
            </a:r>
          </a:p>
          <a:p>
            <a:endParaRPr lang="en-US" dirty="0"/>
          </a:p>
        </p:txBody>
      </p:sp>
      <p:pic>
        <p:nvPicPr>
          <p:cNvPr id="3" name="Picture 2">
            <a:extLst>
              <a:ext uri="{FF2B5EF4-FFF2-40B4-BE49-F238E27FC236}">
                <a16:creationId xmlns:a16="http://schemas.microsoft.com/office/drawing/2014/main" id="{66EFE0F4-2C02-D6F6-8BAC-0129813FA626}"/>
              </a:ext>
            </a:extLst>
          </p:cNvPr>
          <p:cNvPicPr>
            <a:picLocks noChangeAspect="1"/>
          </p:cNvPicPr>
          <p:nvPr/>
        </p:nvPicPr>
        <p:blipFill rotWithShape="1">
          <a:blip r:embed="rId2"/>
          <a:srcRect l="19643" t="13174" r="19822" b="51746"/>
          <a:stretch/>
        </p:blipFill>
        <p:spPr>
          <a:xfrm>
            <a:off x="4721888" y="2534621"/>
            <a:ext cx="7380514" cy="2405743"/>
          </a:xfrm>
          <a:prstGeom prst="rect">
            <a:avLst/>
          </a:prstGeom>
          <a:ln>
            <a:solidFill>
              <a:srgbClr val="2FAFFF"/>
            </a:solidFill>
          </a:ln>
        </p:spPr>
      </p:pic>
    </p:spTree>
    <p:extLst>
      <p:ext uri="{BB962C8B-B14F-4D97-AF65-F5344CB8AC3E}">
        <p14:creationId xmlns:p14="http://schemas.microsoft.com/office/powerpoint/2010/main" val="8401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9D064821-6AA8-7E91-0664-D3D8110A2D51}"/>
              </a:ext>
            </a:extLst>
          </p:cNvPr>
          <p:cNvSpPr>
            <a:spLocks noGrp="1"/>
          </p:cNvSpPr>
          <p:nvPr>
            <p:ph type="title"/>
          </p:nvPr>
        </p:nvSpPr>
        <p:spPr>
          <a:xfrm>
            <a:off x="0" y="620068"/>
            <a:ext cx="12192000" cy="1402965"/>
          </a:xfrm>
          <a:solidFill>
            <a:srgbClr val="003352"/>
          </a:solidFill>
        </p:spPr>
        <p:txBody>
          <a:bodyPr anchor="ctr"/>
          <a:lstStyle/>
          <a:p>
            <a:pPr algn="ctr"/>
            <a:r>
              <a:rPr lang="en-US" sz="3500" dirty="0">
                <a:latin typeface="Arial Nova Light" panose="020B0304020202020204" pitchFamily="34" charset="0"/>
              </a:rPr>
              <a:t>Challenges</a:t>
            </a:r>
          </a:p>
        </p:txBody>
      </p:sp>
      <p:sp>
        <p:nvSpPr>
          <p:cNvPr id="8" name="Text Placeholder 2">
            <a:extLst>
              <a:ext uri="{FF2B5EF4-FFF2-40B4-BE49-F238E27FC236}">
                <a16:creationId xmlns:a16="http://schemas.microsoft.com/office/drawing/2014/main" id="{8E67B09F-A314-0472-9689-C8CEAC3BBD3A}"/>
              </a:ext>
            </a:extLst>
          </p:cNvPr>
          <p:cNvSpPr>
            <a:spLocks noGrp="1"/>
          </p:cNvSpPr>
          <p:nvPr>
            <p:ph type="body" sz="quarter" idx="13"/>
          </p:nvPr>
        </p:nvSpPr>
        <p:spPr>
          <a:xfrm>
            <a:off x="1409700" y="2879072"/>
            <a:ext cx="9372600" cy="3358860"/>
          </a:xfrm>
        </p:spPr>
        <p:txBody>
          <a:bodyPr anchor="t">
            <a:normAutofit fontScale="92500" lnSpcReduction="10000"/>
          </a:bodyPr>
          <a:lstStyle/>
          <a:p>
            <a:pPr marL="342900" indent="-342900" algn="l">
              <a:buFont typeface="Arial" panose="020B0604020202020204" pitchFamily="34" charset="0"/>
              <a:buChar char="•"/>
            </a:pPr>
            <a:r>
              <a:rPr lang="en-US" sz="2000" dirty="0">
                <a:latin typeface="Arial Nova Light" panose="020B0304020202020204" pitchFamily="34" charset="0"/>
              </a:rPr>
              <a:t>One main issue occurred in all the labs and virtual machines (VMs) where the keyboard inputs would duplicate or continuously place additional random characters. </a:t>
            </a:r>
          </a:p>
          <a:p>
            <a:pPr marL="800100" lvl="1" indent="-342900"/>
            <a:r>
              <a:rPr lang="en-US" sz="1800" dirty="0">
                <a:solidFill>
                  <a:schemeClr val="bg1"/>
                </a:solidFill>
                <a:latin typeface="Arial Nova Light" panose="020B0304020202020204" pitchFamily="34" charset="0"/>
              </a:rPr>
              <a:t>To solve this issue, I retrieved and used the on-screen keyboards of the VMs, which stopped the duplication.</a:t>
            </a:r>
          </a:p>
          <a:p>
            <a:pPr marL="342900" indent="-342900" algn="l">
              <a:buFont typeface="Arial" panose="020B0604020202020204" pitchFamily="34" charset="0"/>
              <a:buChar char="•"/>
            </a:pPr>
            <a:r>
              <a:rPr lang="en-US" sz="2000" dirty="0">
                <a:solidFill>
                  <a:schemeClr val="bg1"/>
                </a:solidFill>
                <a:latin typeface="Arial Nova Light" panose="020B0304020202020204" pitchFamily="34" charset="0"/>
              </a:rPr>
              <a:t>Another issue was that the packets on Wireshark were not generating after executing the ping command on the Ubuntu Web Machine</a:t>
            </a:r>
            <a:r>
              <a:rPr lang="en-US" sz="2000" dirty="0">
                <a:latin typeface="Arial Nova Light" panose="020B0304020202020204" pitchFamily="34" charset="0"/>
              </a:rPr>
              <a:t>. </a:t>
            </a:r>
          </a:p>
          <a:p>
            <a:pPr marL="800100" lvl="1" indent="-342900"/>
            <a:r>
              <a:rPr lang="en-US" sz="1800" dirty="0">
                <a:latin typeface="Arial Nova Light" panose="020B0304020202020204" pitchFamily="34" charset="0"/>
              </a:rPr>
              <a:t>To solve this issue and successfully capture packets, I closed Wireshark, closed the OWASP-BWA machine, and proceeded to open Wireshark, open the OWASP-BWA machine, and ping the OWASP-BWA machine using the Ubuntu Machine.</a:t>
            </a:r>
          </a:p>
          <a:p>
            <a:pPr marL="342900" indent="-342900"/>
            <a:r>
              <a:rPr lang="en-US" sz="2000" dirty="0">
                <a:solidFill>
                  <a:schemeClr val="bg1"/>
                </a:solidFill>
                <a:latin typeface="Arial Nova Light" panose="020B0304020202020204" pitchFamily="34" charset="0"/>
              </a:rPr>
              <a:t>These challenges helped me understand </a:t>
            </a:r>
            <a:r>
              <a:rPr lang="en-US" sz="2000" dirty="0">
                <a:latin typeface="Arial Nova Light" panose="020B0304020202020204" pitchFamily="34" charset="0"/>
              </a:rPr>
              <a:t>different forms </a:t>
            </a:r>
            <a:r>
              <a:rPr lang="en-US" sz="2000" dirty="0">
                <a:solidFill>
                  <a:schemeClr val="bg1"/>
                </a:solidFill>
                <a:latin typeface="Arial Nova Light" panose="020B0304020202020204" pitchFamily="34" charset="0"/>
              </a:rPr>
              <a:t>of troubleshooting, including alternative solutions and </a:t>
            </a:r>
            <a:r>
              <a:rPr lang="en-US" sz="2000" dirty="0">
                <a:latin typeface="Arial Nova Light" panose="020B0304020202020204" pitchFamily="34" charset="0"/>
              </a:rPr>
              <a:t>the </a:t>
            </a:r>
            <a:r>
              <a:rPr lang="en-US" sz="2000" dirty="0">
                <a:solidFill>
                  <a:schemeClr val="bg1"/>
                </a:solidFill>
                <a:latin typeface="Arial Nova Light" panose="020B0304020202020204" pitchFamily="34" charset="0"/>
              </a:rPr>
              <a:t>steps needed to reach the objectives of the labs.</a:t>
            </a:r>
          </a:p>
        </p:txBody>
      </p:sp>
    </p:spTree>
    <p:extLst>
      <p:ext uri="{BB962C8B-B14F-4D97-AF65-F5344CB8AC3E}">
        <p14:creationId xmlns:p14="http://schemas.microsoft.com/office/powerpoint/2010/main" val="81414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B2D8436-0D53-B9C5-77E0-A62A71A32CE3}"/>
              </a:ext>
            </a:extLst>
          </p:cNvPr>
          <p:cNvSpPr>
            <a:spLocks noGrp="1"/>
          </p:cNvSpPr>
          <p:nvPr>
            <p:ph type="title"/>
          </p:nvPr>
        </p:nvSpPr>
        <p:spPr>
          <a:xfrm>
            <a:off x="0" y="728420"/>
            <a:ext cx="12192000" cy="1363850"/>
          </a:xfrm>
          <a:solidFill>
            <a:srgbClr val="003352"/>
          </a:solidFill>
        </p:spPr>
        <p:txBody>
          <a:bodyPr anchor="ctr"/>
          <a:lstStyle/>
          <a:p>
            <a:pPr algn="ctr"/>
            <a:r>
              <a:rPr lang="en-US" sz="3500" dirty="0">
                <a:latin typeface="Arial Nova Light" panose="020B0304020202020204" pitchFamily="34" charset="0"/>
              </a:rPr>
              <a:t>Career Skills Obtained</a:t>
            </a:r>
          </a:p>
        </p:txBody>
      </p:sp>
      <p:sp>
        <p:nvSpPr>
          <p:cNvPr id="8" name="Text Placeholder 2">
            <a:extLst>
              <a:ext uri="{FF2B5EF4-FFF2-40B4-BE49-F238E27FC236}">
                <a16:creationId xmlns:a16="http://schemas.microsoft.com/office/drawing/2014/main" id="{BC136694-54C7-CB6A-6B04-F39C46C49542}"/>
              </a:ext>
            </a:extLst>
          </p:cNvPr>
          <p:cNvSpPr>
            <a:spLocks noGrp="1"/>
          </p:cNvSpPr>
          <p:nvPr>
            <p:ph type="body" sz="quarter" idx="13"/>
          </p:nvPr>
        </p:nvSpPr>
        <p:spPr>
          <a:xfrm>
            <a:off x="1333500" y="2723600"/>
            <a:ext cx="9201150" cy="3482180"/>
          </a:xfrm>
          <a:noFill/>
        </p:spPr>
        <p:txBody>
          <a:bodyPr anchor="t">
            <a:noAutofit/>
          </a:bodyPr>
          <a:lstStyle/>
          <a:p>
            <a:r>
              <a:rPr lang="en-US" sz="1800" dirty="0">
                <a:latin typeface="Arial Nova Light" panose="020B0304020202020204" pitchFamily="34" charset="0"/>
              </a:rPr>
              <a:t>The following skills obtained by performing the labs and using the different tools through the VMs have allowed me to explore how these skills are used in the cybersecurity field:</a:t>
            </a:r>
          </a:p>
          <a:p>
            <a:pPr lvl="1"/>
            <a:r>
              <a:rPr lang="en-US" sz="1800" dirty="0">
                <a:latin typeface="Arial Nova Light" panose="020B0304020202020204" pitchFamily="34" charset="0"/>
              </a:rPr>
              <a:t>Command Line Interface (CLI) skills -  Running commands on virtual machines (VMs) for opening tools and implementing configurations.</a:t>
            </a:r>
          </a:p>
          <a:p>
            <a:pPr lvl="1"/>
            <a:r>
              <a:rPr lang="en-US" sz="1800" dirty="0">
                <a:latin typeface="Arial Nova Light" panose="020B0304020202020204" pitchFamily="34" charset="0"/>
              </a:rPr>
              <a:t>Scripting skills -  Using Nmap scripts to determine machine vulnerability.</a:t>
            </a:r>
          </a:p>
          <a:p>
            <a:pPr lvl="1"/>
            <a:r>
              <a:rPr lang="en-US" sz="1800" dirty="0">
                <a:latin typeface="Arial Nova Light" panose="020B0304020202020204" pitchFamily="34" charset="0"/>
              </a:rPr>
              <a:t>Networking Analysis skills - Viewing and determining networking, packet, flag, and intrusion alert information. </a:t>
            </a:r>
          </a:p>
          <a:p>
            <a:pPr lvl="1"/>
            <a:r>
              <a:rPr lang="en-US" sz="1800" dirty="0">
                <a:latin typeface="Arial Nova Light" panose="020B0304020202020204" pitchFamily="34" charset="0"/>
              </a:rPr>
              <a:t>VMs Skills- Working with multiple VMs using the Hyper-V Manager tool in Windows to reach lab objectives.</a:t>
            </a:r>
          </a:p>
          <a:p>
            <a:pPr lvl="1"/>
            <a:r>
              <a:rPr lang="en-US" sz="1800" dirty="0">
                <a:latin typeface="Arial Nova Light" panose="020B0304020202020204" pitchFamily="34" charset="0"/>
              </a:rPr>
              <a:t>Software skills: Using Metasploit, Nmap Scripting Engine Tools, and Hyper-V Manager. </a:t>
            </a:r>
          </a:p>
        </p:txBody>
      </p:sp>
    </p:spTree>
    <p:extLst>
      <p:ext uri="{BB962C8B-B14F-4D97-AF65-F5344CB8AC3E}">
        <p14:creationId xmlns:p14="http://schemas.microsoft.com/office/powerpoint/2010/main" val="172816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12837A6-4AC3-19A8-DF62-54EFD1B559F4}"/>
              </a:ext>
            </a:extLst>
          </p:cNvPr>
          <p:cNvSpPr>
            <a:spLocks noGrp="1"/>
          </p:cNvSpPr>
          <p:nvPr>
            <p:ph type="title"/>
          </p:nvPr>
        </p:nvSpPr>
        <p:spPr>
          <a:xfrm>
            <a:off x="0" y="584993"/>
            <a:ext cx="12192000" cy="1402965"/>
          </a:xfrm>
          <a:solidFill>
            <a:srgbClr val="003352"/>
          </a:solidFill>
        </p:spPr>
        <p:txBody>
          <a:bodyPr anchor="ctr"/>
          <a:lstStyle/>
          <a:p>
            <a:pPr algn="ctr"/>
            <a:r>
              <a:rPr lang="en-US" sz="3500" dirty="0">
                <a:latin typeface="Arial Nova Light" panose="020B0304020202020204" pitchFamily="34" charset="0"/>
              </a:rPr>
              <a:t>Conclusion</a:t>
            </a:r>
          </a:p>
        </p:txBody>
      </p:sp>
      <p:sp>
        <p:nvSpPr>
          <p:cNvPr id="2" name="Text Placeholder 9">
            <a:extLst>
              <a:ext uri="{FF2B5EF4-FFF2-40B4-BE49-F238E27FC236}">
                <a16:creationId xmlns:a16="http://schemas.microsoft.com/office/drawing/2014/main" id="{79712997-03A3-6A08-AB89-B10263F32C39}"/>
              </a:ext>
            </a:extLst>
          </p:cNvPr>
          <p:cNvSpPr>
            <a:spLocks noGrp="1"/>
          </p:cNvSpPr>
          <p:nvPr>
            <p:ph type="body" sz="quarter" idx="13"/>
          </p:nvPr>
        </p:nvSpPr>
        <p:spPr>
          <a:xfrm>
            <a:off x="1409700" y="2781299"/>
            <a:ext cx="9372600" cy="3810001"/>
          </a:xfrm>
        </p:spPr>
        <p:txBody>
          <a:bodyPr/>
          <a:lstStyle/>
          <a:p>
            <a:pPr marL="0" indent="0">
              <a:buNone/>
            </a:pPr>
            <a:r>
              <a:rPr lang="en-US" sz="2000" dirty="0">
                <a:latin typeface="Arial Nova Light" panose="020B0304020202020204" pitchFamily="34" charset="0"/>
              </a:rPr>
              <a:t>This Fundamentals of Infrastructure Security’s final project covered the following:</a:t>
            </a:r>
          </a:p>
          <a:p>
            <a:r>
              <a:rPr lang="en-US" sz="2000" dirty="0">
                <a:latin typeface="Arial Nova Light" panose="020B0304020202020204" pitchFamily="34" charset="0"/>
              </a:rPr>
              <a:t>System vulnerabilities &amp; exploits</a:t>
            </a:r>
          </a:p>
          <a:p>
            <a:r>
              <a:rPr lang="en-US" sz="2000" dirty="0">
                <a:latin typeface="Arial Nova Light" panose="020B0304020202020204" pitchFamily="34" charset="0"/>
              </a:rPr>
              <a:t>Analyzing traffic information using Wireshark</a:t>
            </a:r>
          </a:p>
          <a:p>
            <a:r>
              <a:rPr lang="en-US" sz="2000" dirty="0">
                <a:latin typeface="Arial Nova Light" panose="020B0304020202020204" pitchFamily="34" charset="0"/>
              </a:rPr>
              <a:t>Handling &amp; analyzing SSL files</a:t>
            </a:r>
          </a:p>
          <a:p>
            <a:r>
              <a:rPr lang="en-US" sz="2000" dirty="0">
                <a:latin typeface="Arial Nova Light" panose="020B0304020202020204" pitchFamily="34" charset="0"/>
              </a:rPr>
              <a:t>Working with open-source intrusion prevention systems</a:t>
            </a:r>
          </a:p>
          <a:p>
            <a:r>
              <a:rPr lang="en-US" sz="2000" dirty="0">
                <a:latin typeface="Arial Nova Light" panose="020B0304020202020204" pitchFamily="34" charset="0"/>
              </a:rPr>
              <a:t>Conducting a live memory analysis</a:t>
            </a:r>
          </a:p>
          <a:p>
            <a:r>
              <a:rPr lang="en-US" sz="2000" dirty="0">
                <a:latin typeface="Arial Nova Light" panose="020B0304020202020204" pitchFamily="34" charset="0"/>
              </a:rPr>
              <a:t>And configuring network defenses. </a:t>
            </a:r>
          </a:p>
          <a:p>
            <a:pPr marL="0" indent="0">
              <a:buNone/>
            </a:pPr>
            <a:r>
              <a:rPr lang="en-US" sz="2000" dirty="0">
                <a:latin typeface="Arial Nova Light" panose="020B0304020202020204" pitchFamily="34" charset="0"/>
              </a:rPr>
              <a:t>The concepts, skills, and challenges learned from this course will become valuable for a future in the cyber security field.</a:t>
            </a:r>
          </a:p>
        </p:txBody>
      </p:sp>
    </p:spTree>
    <p:extLst>
      <p:ext uri="{BB962C8B-B14F-4D97-AF65-F5344CB8AC3E}">
        <p14:creationId xmlns:p14="http://schemas.microsoft.com/office/powerpoint/2010/main" val="16543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0" y="2521458"/>
            <a:ext cx="12192000" cy="1243584"/>
          </a:xfrm>
          <a:solidFill>
            <a:srgbClr val="003352"/>
          </a:solidFill>
        </p:spPr>
        <p:txBody>
          <a:bodyPr/>
          <a:lstStyle/>
          <a:p>
            <a:pPr algn="ctr"/>
            <a:r>
              <a:rPr lang="en-US" sz="4500" dirty="0">
                <a:latin typeface="Arial Nova Light" panose="020B0304020202020204" pitchFamily="34" charset="0"/>
              </a:rPr>
              <a:t>Thank You!</a:t>
            </a:r>
            <a:endParaRPr lang="en-GB" sz="4500" dirty="0">
              <a:latin typeface="Arial Nova Light" panose="020B0304020202020204" pitchFamily="34" charset="0"/>
            </a:endParaRPr>
          </a:p>
        </p:txBody>
      </p:sp>
    </p:spTree>
    <p:extLst>
      <p:ext uri="{BB962C8B-B14F-4D97-AF65-F5344CB8AC3E}">
        <p14:creationId xmlns:p14="http://schemas.microsoft.com/office/powerpoint/2010/main" val="42977186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0D2473-4950-6447-E465-A8ABDBB12723}"/>
              </a:ext>
            </a:extLst>
          </p:cNvPr>
          <p:cNvSpPr/>
          <p:nvPr/>
        </p:nvSpPr>
        <p:spPr>
          <a:xfrm>
            <a:off x="0" y="1282356"/>
            <a:ext cx="12192000" cy="5271835"/>
          </a:xfrm>
          <a:prstGeom prst="rect">
            <a:avLst/>
          </a:prstGeom>
          <a:solidFill>
            <a:srgbClr val="0135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0" y="542925"/>
            <a:ext cx="12192000" cy="577081"/>
          </a:xfrm>
          <a:solidFill>
            <a:srgbClr val="003352"/>
          </a:solidFill>
        </p:spPr>
        <p:txBody>
          <a:bodyPr/>
          <a:lstStyle/>
          <a:p>
            <a:pPr algn="ctr"/>
            <a:r>
              <a:rPr lang="en-US" sz="3500" dirty="0">
                <a:latin typeface="Arial Nova Light" panose="020B0304020202020204" pitchFamily="34" charset="0"/>
              </a:rPr>
              <a:t>References:</a:t>
            </a:r>
          </a:p>
        </p:txBody>
      </p:sp>
      <p:sp>
        <p:nvSpPr>
          <p:cNvPr id="3" name="Text Placeholder 2">
            <a:extLst>
              <a:ext uri="{FF2B5EF4-FFF2-40B4-BE49-F238E27FC236}">
                <a16:creationId xmlns:a16="http://schemas.microsoft.com/office/drawing/2014/main" id="{06554A61-D199-469B-AB0C-B68F82B5059F}"/>
              </a:ext>
            </a:extLst>
          </p:cNvPr>
          <p:cNvSpPr>
            <a:spLocks noGrp="1"/>
          </p:cNvSpPr>
          <p:nvPr>
            <p:ph type="body" sz="quarter" idx="13"/>
          </p:nvPr>
        </p:nvSpPr>
        <p:spPr>
          <a:xfrm>
            <a:off x="396506" y="1356784"/>
            <a:ext cx="11696700" cy="5394891"/>
          </a:xfrm>
        </p:spPr>
        <p:txBody>
          <a:bodyPr anchor="t">
            <a:normAutofit fontScale="25000" lnSpcReduction="20000"/>
          </a:bodyPr>
          <a:lstStyle/>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Bailey, C. R. (2022, November 7).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Week 3 course project –OpenSSL Lab-7 Nov2022</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[Video]. DeVry Webex.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https://devry.webex.com/recordingservice/sites/devry/recording/e359dbcb413e103ba7fe00505681b568/playback</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University. (n.d.).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sec 290 – Module 1: Manual Vulnerability Analysis</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InfoSec Learning, Inc.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https://lab.infoseclearning.com/course/GFHTMCLELH/lab/SIQSQERECF?check_logged_in=1</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indent="-114300" algn="l">
              <a:lnSpc>
                <a:spcPct val="200000"/>
              </a:lnSpc>
              <a:buClrTx/>
              <a:buFont typeface="Arial" panose="020B0604020202020204" pitchFamily="34" charset="0"/>
              <a:buChar char="•"/>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University. (n.d.).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sec 290 – Module 2: Intrusion Analysis using Wireshark.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InfoSec Learning, Inc.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https://lab.infoseclearning.com/course/GFHTMCLELH/lab/DKBONSOYMN?check_logged_in=1</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University. (n.d.).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sec 290 – Module 3: Open </a:t>
            </a:r>
            <a:r>
              <a:rPr kumimoji="0" lang="en-US" sz="4000" b="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ssl</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InfoSec Learning, Inc.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https://lab.infoseclearning.com/course/GFHTMCLELH/lab/AEIQEZKWOP?check_logged_in=1</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University. (n.d.).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DeVry sec 290 – Module 4: Snort</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InfoSec Learning, Inc.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https://lab.infoseclearning.com/course/GFHTMCLELH/lab/NUEOEBUQUU?check_logged_in=1</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DeVry University. (n.d.). </a:t>
            </a:r>
            <a:r>
              <a:rPr kumimoji="0" lang="en-US"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DeVry sec 290 – Module 5: Live Memory Analysis</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InfoSec Learning, Inc. </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https://lab.infoseclearning.com/course/GFHTMCLELH/lab/GIJWCQQCLN?check_logged_in=1</a:t>
            </a:r>
            <a:endPar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228600" indent="-114300" algn="l">
              <a:lnSpc>
                <a:spcPct val="200000"/>
              </a:lnSpc>
              <a:buClrTx/>
              <a:buFont typeface="Arial" panose="020B0604020202020204" pitchFamily="34" charset="0"/>
              <a:buChar char="•"/>
              <a:defRPr/>
            </a:pP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DeVry University. (n.d.). </a:t>
            </a:r>
            <a:r>
              <a:rPr kumimoji="0" lang="en-US"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DeVry sec 290 – Module 6: Firewall</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InfoSec Learning, Inc. </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https://lab.infoseclearning.com/course/GFHTMCLELH/lab/ZQTYOOMTNN?check_logged_in=1</a:t>
            </a:r>
            <a:endPar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Fox, N. (2021, June 2). </a:t>
            </a:r>
            <a:r>
              <a:rPr kumimoji="0" lang="en-US"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Process hacker: Advanced task manager overview</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Varonis. </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https://www.varonis.com/blog/process-hacker</a:t>
            </a:r>
            <a:endPar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Gurubaran, S. (2022, June 25).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Operating systems can be detected using ping command.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GBHackers</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on Security.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https://gbhackers.com/operating-systems-can-be-detected-using-ping-command/</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KeyCDN</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(2018, October 4).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TCP Flags.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https://www.keycdn.com/support/tcp-flags</a:t>
            </a:r>
            <a:endPar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Palani, S. (2021, September 20).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How To Identify Operating System Using TTL Value And Ping Command.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OS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Technix</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https://ostechnix.com/identify-operating-system-ttl-ping/</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indent="-114300" algn="l">
              <a:lnSpc>
                <a:spcPct val="200000"/>
              </a:lnSpc>
              <a:buClrTx/>
              <a:buFont typeface="Arial" panose="020B0604020202020204" pitchFamily="34" charset="0"/>
              <a:buChar char="•"/>
              <a:defRPr/>
            </a:pP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Roy, D. (2021, November 25). </a:t>
            </a:r>
            <a:r>
              <a:rPr kumimoji="0" lang="en-US"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Stateless vs stateful packet filtering firewalls</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GeeksforGeeks</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https://www.geeksforgeeks.org/stateless-vs-stateful-packet-filtering-firewalls/</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28600" marR="0" lvl="0" indent="-1143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Stanton, L. (2021, July 9). </a:t>
            </a:r>
            <a:r>
              <a:rPr kumimoji="0" lang="en-US" sz="4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How to read packets in Wireshark.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Alphr</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https://www.alphr.com/read-packets-wireshark/</a:t>
            </a:r>
            <a:endPar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958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dirty="0">
                <a:latin typeface="Arial Nova Light" panose="020B0304020202020204" pitchFamily="34" charset="0"/>
              </a:rPr>
              <a:t>Enumerate The Machines</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575129" y="2915622"/>
            <a:ext cx="4314112" cy="1917635"/>
          </a:xfrm>
        </p:spPr>
        <p:txBody>
          <a:bodyPr>
            <a:normAutofit/>
          </a:bodyPr>
          <a:lstStyle/>
          <a:p>
            <a:pPr marL="0" indent="0" algn="r">
              <a:buNone/>
            </a:pPr>
            <a:r>
              <a:rPr lang="en-US" sz="2000" dirty="0">
                <a:latin typeface="Arial Nova Light" panose="020B0304020202020204" pitchFamily="34" charset="0"/>
              </a:rPr>
              <a:t>Using the command </a:t>
            </a:r>
            <a:r>
              <a:rPr lang="en-US" sz="2000" dirty="0" err="1">
                <a:latin typeface="Arial Nova Light" panose="020B0304020202020204" pitchFamily="34" charset="0"/>
              </a:rPr>
              <a:t>nbtscan</a:t>
            </a:r>
            <a:r>
              <a:rPr lang="en-US" sz="2000" dirty="0">
                <a:latin typeface="Arial Nova Light" panose="020B0304020202020204" pitchFamily="34" charset="0"/>
              </a:rPr>
              <a:t> –v –s : 192.168.177.0/24 to enumerate the machines</a:t>
            </a:r>
            <a:r>
              <a:rPr lang="en-US" sz="2000" dirty="0">
                <a:latin typeface="Avenir Next LT Pro Light" panose="020B0304020202020204" pitchFamily="34" charset="0"/>
              </a:rPr>
              <a:t>.</a:t>
            </a:r>
          </a:p>
        </p:txBody>
      </p:sp>
      <p:pic>
        <p:nvPicPr>
          <p:cNvPr id="3" name="Picture 2">
            <a:extLst>
              <a:ext uri="{FF2B5EF4-FFF2-40B4-BE49-F238E27FC236}">
                <a16:creationId xmlns:a16="http://schemas.microsoft.com/office/drawing/2014/main" id="{F2487F61-7F3F-3E57-F862-73F062FE74A0}"/>
              </a:ext>
            </a:extLst>
          </p:cNvPr>
          <p:cNvPicPr>
            <a:picLocks noChangeAspect="1"/>
          </p:cNvPicPr>
          <p:nvPr/>
        </p:nvPicPr>
        <p:blipFill rotWithShape="1">
          <a:blip r:embed="rId2"/>
          <a:srcRect l="48798" t="69091" r="20472" b="11919"/>
          <a:stretch/>
        </p:blipFill>
        <p:spPr>
          <a:xfrm>
            <a:off x="5236279" y="2244847"/>
            <a:ext cx="6774513" cy="3259183"/>
          </a:xfrm>
          <a:prstGeom prst="rect">
            <a:avLst/>
          </a:prstGeom>
          <a:ln w="12700">
            <a:solidFill>
              <a:srgbClr val="2FAFFF"/>
            </a:solidFill>
          </a:ln>
        </p:spPr>
      </p:pic>
    </p:spTree>
    <p:extLst>
      <p:ext uri="{BB962C8B-B14F-4D97-AF65-F5344CB8AC3E}">
        <p14:creationId xmlns:p14="http://schemas.microsoft.com/office/powerpoint/2010/main" val="91683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dirty="0">
                <a:latin typeface="Arial Nova Light" panose="020B0304020202020204" pitchFamily="34" charset="0"/>
              </a:rPr>
              <a:t>Nmap Script: MS08-067 Vulnerability</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612451" y="2243852"/>
            <a:ext cx="4557258" cy="2370295"/>
          </a:xfrm>
        </p:spPr>
        <p:txBody>
          <a:bodyPr anchor="ctr">
            <a:normAutofit/>
          </a:bodyPr>
          <a:lstStyle/>
          <a:p>
            <a:pPr marL="0" indent="0" algn="r">
              <a:buNone/>
            </a:pPr>
            <a:r>
              <a:rPr lang="en-US" sz="2000" dirty="0">
                <a:latin typeface="Arial Nova Light" panose="020B0304020202020204" pitchFamily="34" charset="0"/>
              </a:rPr>
              <a:t>Nmap script: ‘smb-vuln-ms08-067.nse’ used on Easy - Windows Server 2003 machine, that has an IP address of 192.168.177.13</a:t>
            </a:r>
          </a:p>
        </p:txBody>
      </p:sp>
      <p:pic>
        <p:nvPicPr>
          <p:cNvPr id="6" name="Picture 5">
            <a:extLst>
              <a:ext uri="{FF2B5EF4-FFF2-40B4-BE49-F238E27FC236}">
                <a16:creationId xmlns:a16="http://schemas.microsoft.com/office/drawing/2014/main" id="{02C24B1F-1F92-1879-1512-EC2A4BB29914}"/>
              </a:ext>
            </a:extLst>
          </p:cNvPr>
          <p:cNvPicPr>
            <a:picLocks noChangeAspect="1"/>
          </p:cNvPicPr>
          <p:nvPr/>
        </p:nvPicPr>
        <p:blipFill rotWithShape="1">
          <a:blip r:embed="rId2"/>
          <a:srcRect l="36068" t="27851" r="16000" b="5217"/>
          <a:stretch/>
        </p:blipFill>
        <p:spPr>
          <a:xfrm>
            <a:off x="5481089" y="1372204"/>
            <a:ext cx="6318152" cy="4778783"/>
          </a:xfrm>
          <a:prstGeom prst="rect">
            <a:avLst/>
          </a:prstGeom>
          <a:ln w="12700">
            <a:solidFill>
              <a:srgbClr val="2FAFFF"/>
            </a:solidFill>
          </a:ln>
        </p:spPr>
      </p:pic>
    </p:spTree>
    <p:extLst>
      <p:ext uri="{BB962C8B-B14F-4D97-AF65-F5344CB8AC3E}">
        <p14:creationId xmlns:p14="http://schemas.microsoft.com/office/powerpoint/2010/main" val="288435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35531"/>
          </a:xfrm>
        </p:spPr>
        <p:txBody>
          <a:bodyPr wrap="square" anchor="t">
            <a:noAutofit/>
          </a:bodyPr>
          <a:lstStyle/>
          <a:p>
            <a:r>
              <a:rPr lang="en-US" sz="3500" dirty="0">
                <a:latin typeface="Arial Nova Light" panose="020B0304020202020204" pitchFamily="34" charset="0"/>
              </a:rPr>
              <a:t>Nmap Script: MS17-010 Vulnerability </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sz="half" idx="1"/>
          </p:nvPr>
        </p:nvSpPr>
        <p:spPr>
          <a:xfrm>
            <a:off x="163799" y="1943189"/>
            <a:ext cx="4403611" cy="2971622"/>
          </a:xfrm>
        </p:spPr>
        <p:txBody>
          <a:bodyPr anchor="ctr">
            <a:normAutofit/>
          </a:bodyPr>
          <a:lstStyle/>
          <a:p>
            <a:pPr marL="0" indent="0" algn="r">
              <a:buNone/>
            </a:pPr>
            <a:r>
              <a:rPr lang="en-US" dirty="0">
                <a:latin typeface="Arial Nova Light" panose="020B0304020202020204" pitchFamily="34" charset="0"/>
              </a:rPr>
              <a:t>Nmap script: ‘smb-vuln-ms17-010.nse’ used on Malware - Windows 7 machine that has an IP address of 192.168.177.25</a:t>
            </a:r>
          </a:p>
        </p:txBody>
      </p:sp>
      <p:pic>
        <p:nvPicPr>
          <p:cNvPr id="6" name="Picture 5" descr="A screenshot of a computer&#10;&#10;Description automatically generated">
            <a:extLst>
              <a:ext uri="{FF2B5EF4-FFF2-40B4-BE49-F238E27FC236}">
                <a16:creationId xmlns:a16="http://schemas.microsoft.com/office/drawing/2014/main" id="{95D97CD2-7170-FDD4-DF1A-FA1952C6DF32}"/>
              </a:ext>
            </a:extLst>
          </p:cNvPr>
          <p:cNvPicPr>
            <a:picLocks noChangeAspect="1"/>
          </p:cNvPicPr>
          <p:nvPr/>
        </p:nvPicPr>
        <p:blipFill rotWithShape="1">
          <a:blip r:embed="rId2"/>
          <a:srcRect l="35953" t="26142" r="18669" b="17994"/>
          <a:stretch/>
        </p:blipFill>
        <p:spPr>
          <a:xfrm>
            <a:off x="4783056" y="1395492"/>
            <a:ext cx="7170501" cy="4788956"/>
          </a:xfrm>
          <a:prstGeom prst="rect">
            <a:avLst/>
          </a:prstGeom>
          <a:noFill/>
          <a:ln w="12700">
            <a:solidFill>
              <a:srgbClr val="2FAFFF"/>
            </a:solidFill>
          </a:ln>
        </p:spPr>
      </p:pic>
    </p:spTree>
    <p:extLst>
      <p:ext uri="{BB962C8B-B14F-4D97-AF65-F5344CB8AC3E}">
        <p14:creationId xmlns:p14="http://schemas.microsoft.com/office/powerpoint/2010/main" val="331046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dirty="0">
                <a:latin typeface="Arial Nova Light" panose="020B0304020202020204" pitchFamily="34" charset="0"/>
              </a:rPr>
              <a:t>Exploiting and Gaining Access</a:t>
            </a:r>
          </a:p>
        </p:txBody>
      </p:sp>
      <p:sp>
        <p:nvSpPr>
          <p:cNvPr id="8" name="Text Placeholder 7">
            <a:extLst>
              <a:ext uri="{FF2B5EF4-FFF2-40B4-BE49-F238E27FC236}">
                <a16:creationId xmlns:a16="http://schemas.microsoft.com/office/drawing/2014/main" id="{47DC4E62-1A34-4F98-A451-214F1808519C}"/>
              </a:ext>
            </a:extLst>
          </p:cNvPr>
          <p:cNvSpPr>
            <a:spLocks noGrp="1"/>
          </p:cNvSpPr>
          <p:nvPr>
            <p:ph type="body" sz="quarter" idx="2"/>
          </p:nvPr>
        </p:nvSpPr>
        <p:spPr>
          <a:xfrm>
            <a:off x="1202146" y="2505075"/>
            <a:ext cx="4295451" cy="2423977"/>
          </a:xfrm>
        </p:spPr>
        <p:txBody>
          <a:bodyPr anchor="ctr"/>
          <a:lstStyle/>
          <a:p>
            <a:pPr marL="0" indent="0" algn="r">
              <a:buNone/>
            </a:pPr>
            <a:r>
              <a:rPr lang="en-US" sz="2000" dirty="0">
                <a:latin typeface="Arial Nova Light" panose="020B0304020202020204" pitchFamily="34" charset="0"/>
              </a:rPr>
              <a:t>Adjusting the payload, exploiting, and gaining access to the Easy - Windows Server 2003 Machine.</a:t>
            </a:r>
          </a:p>
          <a:p>
            <a:endParaRPr lang="en-US" dirty="0"/>
          </a:p>
        </p:txBody>
      </p:sp>
      <p:pic>
        <p:nvPicPr>
          <p:cNvPr id="3" name="Picture 2">
            <a:extLst>
              <a:ext uri="{FF2B5EF4-FFF2-40B4-BE49-F238E27FC236}">
                <a16:creationId xmlns:a16="http://schemas.microsoft.com/office/drawing/2014/main" id="{B07B1593-4594-ED87-B2E2-14CA149C58CE}"/>
              </a:ext>
            </a:extLst>
          </p:cNvPr>
          <p:cNvPicPr>
            <a:picLocks noChangeAspect="1"/>
          </p:cNvPicPr>
          <p:nvPr/>
        </p:nvPicPr>
        <p:blipFill rotWithShape="1">
          <a:blip r:embed="rId2"/>
          <a:srcRect l="23964" t="17398" r="20357" b="3999"/>
          <a:stretch/>
        </p:blipFill>
        <p:spPr>
          <a:xfrm>
            <a:off x="5695406" y="1384662"/>
            <a:ext cx="6036784" cy="4793674"/>
          </a:xfrm>
          <a:prstGeom prst="rect">
            <a:avLst/>
          </a:prstGeom>
        </p:spPr>
      </p:pic>
    </p:spTree>
    <p:extLst>
      <p:ext uri="{BB962C8B-B14F-4D97-AF65-F5344CB8AC3E}">
        <p14:creationId xmlns:p14="http://schemas.microsoft.com/office/powerpoint/2010/main" val="3385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444500" y="542925"/>
            <a:ext cx="11214100" cy="577081"/>
          </a:xfrm>
        </p:spPr>
        <p:txBody>
          <a:bodyPr/>
          <a:lstStyle/>
          <a:p>
            <a:r>
              <a:rPr lang="en-US" sz="3500" dirty="0">
                <a:latin typeface="Arial Nova Light" panose="020B0304020202020204" pitchFamily="34" charset="0"/>
              </a:rPr>
              <a:t>Exploiting and Gaining Access (cont.)</a:t>
            </a:r>
          </a:p>
        </p:txBody>
      </p:sp>
      <p:sp>
        <p:nvSpPr>
          <p:cNvPr id="5" name="Content Placeholder 4">
            <a:extLst>
              <a:ext uri="{FF2B5EF4-FFF2-40B4-BE49-F238E27FC236}">
                <a16:creationId xmlns:a16="http://schemas.microsoft.com/office/drawing/2014/main" id="{88070CAD-F0B2-4298-53C0-E3D4ED915561}"/>
              </a:ext>
            </a:extLst>
          </p:cNvPr>
          <p:cNvSpPr>
            <a:spLocks noGrp="1"/>
          </p:cNvSpPr>
          <p:nvPr>
            <p:ph sz="half" idx="2"/>
          </p:nvPr>
        </p:nvSpPr>
        <p:spPr>
          <a:xfrm>
            <a:off x="444501" y="2007534"/>
            <a:ext cx="4702266" cy="3684588"/>
          </a:xfrm>
        </p:spPr>
        <p:txBody>
          <a:bodyPr anchor="ctr">
            <a:normAutofit/>
          </a:bodyPr>
          <a:lstStyle/>
          <a:p>
            <a:pPr marL="0" indent="0" algn="r">
              <a:buNone/>
            </a:pPr>
            <a:r>
              <a:rPr lang="en-US" sz="2000" dirty="0">
                <a:latin typeface="Arial Nova Light" panose="020B0304020202020204" pitchFamily="34" charset="0"/>
              </a:rPr>
              <a:t>Exploiting and gaining access to the Malware - Windows 7 Machine.</a:t>
            </a:r>
          </a:p>
        </p:txBody>
      </p:sp>
      <p:pic>
        <p:nvPicPr>
          <p:cNvPr id="3" name="Picture 2">
            <a:extLst>
              <a:ext uri="{FF2B5EF4-FFF2-40B4-BE49-F238E27FC236}">
                <a16:creationId xmlns:a16="http://schemas.microsoft.com/office/drawing/2014/main" id="{4D5CE4DB-FAF2-4A28-B850-D58C618E9359}"/>
              </a:ext>
            </a:extLst>
          </p:cNvPr>
          <p:cNvPicPr>
            <a:picLocks noChangeAspect="1"/>
          </p:cNvPicPr>
          <p:nvPr/>
        </p:nvPicPr>
        <p:blipFill rotWithShape="1">
          <a:blip r:embed="rId2"/>
          <a:srcRect l="23771" t="16826" r="20661" b="4407"/>
          <a:stretch/>
        </p:blipFill>
        <p:spPr>
          <a:xfrm>
            <a:off x="5533740" y="1395959"/>
            <a:ext cx="5999674" cy="4783778"/>
          </a:xfrm>
          <a:prstGeom prst="rect">
            <a:avLst/>
          </a:prstGeom>
        </p:spPr>
      </p:pic>
    </p:spTree>
    <p:extLst>
      <p:ext uri="{BB962C8B-B14F-4D97-AF65-F5344CB8AC3E}">
        <p14:creationId xmlns:p14="http://schemas.microsoft.com/office/powerpoint/2010/main" val="99283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0" y="740228"/>
            <a:ext cx="12192000" cy="1402965"/>
          </a:xfrm>
          <a:solidFill>
            <a:srgbClr val="003352"/>
          </a:solidFill>
        </p:spPr>
        <p:txBody>
          <a:bodyPr/>
          <a:lstStyle/>
          <a:p>
            <a:pPr algn="ctr"/>
            <a:br>
              <a:rPr lang="en-US" sz="3500" dirty="0">
                <a:latin typeface="Arial Nova Light" panose="020B0304020202020204" pitchFamily="34" charset="0"/>
              </a:rPr>
            </a:br>
            <a:r>
              <a:rPr lang="en-US" sz="3500" dirty="0">
                <a:latin typeface="Arial Nova Light" panose="020B0304020202020204" pitchFamily="34" charset="0"/>
              </a:rPr>
              <a:t>Module 2 - </a:t>
            </a:r>
            <a:r>
              <a:rPr kumimoji="0" lang="en-US" sz="3500" i="0" u="none" strike="noStrike" kern="1200" cap="none" spc="0" normalizeH="0" baseline="0" noProof="0" dirty="0">
                <a:ln>
                  <a:noFill/>
                </a:ln>
                <a:effectLst/>
                <a:uLnTx/>
                <a:uFillTx/>
                <a:latin typeface="Arial Nova Light" panose="020B0304020202020204" pitchFamily="34" charset="0"/>
                <a:ea typeface="+mn-ea"/>
                <a:cs typeface="+mn-cs"/>
              </a:rPr>
              <a:t>Intrusion Analysis using Wireshark</a:t>
            </a:r>
            <a:br>
              <a:rPr kumimoji="0" lang="en-US" sz="3500" i="0" u="none" strike="noStrike" kern="1200" cap="none" spc="0" normalizeH="0" baseline="0" noProof="0" dirty="0">
                <a:ln>
                  <a:noFill/>
                </a:ln>
                <a:effectLst/>
                <a:uLnTx/>
                <a:uFillTx/>
                <a:latin typeface="Arial Nova Light" panose="020B0304020202020204" pitchFamily="34" charset="0"/>
                <a:ea typeface="+mn-ea"/>
                <a:cs typeface="+mn-cs"/>
              </a:rPr>
            </a:br>
            <a:endParaRPr lang="en-US" sz="3500" dirty="0">
              <a:latin typeface="Arial Nova Light" panose="020B0304020202020204" pitchFamily="34" charset="0"/>
            </a:endParaRP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1324463" y="2934118"/>
            <a:ext cx="9543074" cy="3647552"/>
          </a:xfrm>
        </p:spPr>
        <p:txBody>
          <a:bodyPr/>
          <a:lstStyle/>
          <a:p>
            <a:r>
              <a:rPr lang="en-US" sz="2000" dirty="0">
                <a:latin typeface="Arial Nova Light" panose="020B0304020202020204" pitchFamily="34" charset="0"/>
              </a:rPr>
              <a:t>The Wireshark tool was used to conduct a basic attack analysis to view traffic information along with the packets involved in the network.</a:t>
            </a:r>
          </a:p>
          <a:p>
            <a:r>
              <a:rPr lang="en-US" sz="2000" dirty="0">
                <a:latin typeface="Arial Nova Light" panose="020B0304020202020204" pitchFamily="34" charset="0"/>
              </a:rPr>
              <a:t>The following were reviewed on Wireshark with an imported packet capture file:</a:t>
            </a:r>
          </a:p>
          <a:p>
            <a:pPr lvl="1"/>
            <a:r>
              <a:rPr lang="en-US" sz="1800" dirty="0">
                <a:latin typeface="Arial Nova Light" panose="020B0304020202020204" pitchFamily="34" charset="0"/>
              </a:rPr>
              <a:t>Differences in captures 20 &amp; 22.</a:t>
            </a:r>
          </a:p>
          <a:p>
            <a:pPr lvl="1"/>
            <a:r>
              <a:rPr lang="en-US" sz="1800" dirty="0">
                <a:latin typeface="Arial Nova Light" panose="020B0304020202020204" pitchFamily="34" charset="0"/>
              </a:rPr>
              <a:t>Operating system information.</a:t>
            </a:r>
          </a:p>
          <a:p>
            <a:pPr lvl="1"/>
            <a:r>
              <a:rPr lang="en-US" sz="1800" dirty="0">
                <a:latin typeface="Arial Nova Light" panose="020B0304020202020204" pitchFamily="34" charset="0"/>
              </a:rPr>
              <a:t>What is taking place based on the captured data?</a:t>
            </a:r>
          </a:p>
          <a:p>
            <a:pPr lvl="1"/>
            <a:r>
              <a:rPr lang="en-US" sz="1800" dirty="0">
                <a:latin typeface="Arial Nova Light" panose="020B0304020202020204" pitchFamily="34" charset="0"/>
              </a:rPr>
              <a:t>What is taking place based on the flag information?</a:t>
            </a:r>
          </a:p>
          <a:p>
            <a:pPr lvl="1"/>
            <a:r>
              <a:rPr lang="en-US" sz="1800" dirty="0">
                <a:latin typeface="Arial Nova Light" panose="020B0304020202020204" pitchFamily="34" charset="0"/>
              </a:rPr>
              <a:t>The target host IP address.</a:t>
            </a:r>
          </a:p>
          <a:p>
            <a:pPr lvl="1"/>
            <a:endParaRPr lang="en-US" sz="1800" dirty="0">
              <a:latin typeface="Arial Nova Light" panose="020B0304020202020204" pitchFamily="34" charset="0"/>
            </a:endParaRPr>
          </a:p>
          <a:p>
            <a:pPr lvl="1"/>
            <a:endParaRPr lang="en-US" sz="1800" dirty="0">
              <a:latin typeface="Arial Nova Light" panose="020B0304020202020204" pitchFamily="34" charset="0"/>
            </a:endParaRPr>
          </a:p>
          <a:p>
            <a:pPr lvl="1"/>
            <a:endParaRPr lang="en-US" sz="1800" dirty="0">
              <a:latin typeface="Arial Nova Light" panose="020B0304020202020204" pitchFamily="34" charset="0"/>
            </a:endParaRPr>
          </a:p>
        </p:txBody>
      </p:sp>
    </p:spTree>
    <p:extLst>
      <p:ext uri="{BB962C8B-B14F-4D97-AF65-F5344CB8AC3E}">
        <p14:creationId xmlns:p14="http://schemas.microsoft.com/office/powerpoint/2010/main" val="25675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26E0C9-B2AA-42E6-97B6-E1B7D9EAF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1039</TotalTime>
  <Words>2468</Words>
  <Application>Microsoft Office PowerPoint</Application>
  <PresentationFormat>Widescreen</PresentationFormat>
  <Paragraphs>196</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Nova Light</vt:lpstr>
      <vt:lpstr>Avenir Next LT Pro Light</vt:lpstr>
      <vt:lpstr>Calibri</vt:lpstr>
      <vt:lpstr>Times New Roman</vt:lpstr>
      <vt:lpstr>Trade Gothic LT Pro</vt:lpstr>
      <vt:lpstr>Trebuchet MS</vt:lpstr>
      <vt:lpstr>Office Theme</vt:lpstr>
      <vt:lpstr>PowerPoint Presentation</vt:lpstr>
      <vt:lpstr>Introduction</vt:lpstr>
      <vt:lpstr>Module 1 – Vulnerability Analysis</vt:lpstr>
      <vt:lpstr>Enumerate The Machines</vt:lpstr>
      <vt:lpstr>Nmap Script: MS08-067 Vulnerability</vt:lpstr>
      <vt:lpstr>Nmap Script: MS17-010 Vulnerability </vt:lpstr>
      <vt:lpstr>Exploiting and Gaining Access</vt:lpstr>
      <vt:lpstr>Exploiting and Gaining Access (cont.)</vt:lpstr>
      <vt:lpstr> Module 2 - Intrusion Analysis using Wireshark </vt:lpstr>
      <vt:lpstr>Basic attack analysis</vt:lpstr>
      <vt:lpstr>Basic attack analysis (Continued)</vt:lpstr>
      <vt:lpstr>Basic attack analysis (Continued)</vt:lpstr>
      <vt:lpstr> Module 3 - Open SSL </vt:lpstr>
      <vt:lpstr>Creating and testing an SSL/TLS file</vt:lpstr>
      <vt:lpstr>Creating and testing an SSL/TLS file (continued)</vt:lpstr>
      <vt:lpstr> Module 4 -Snort</vt:lpstr>
      <vt:lpstr>Testing Snort Rules</vt:lpstr>
      <vt:lpstr>Testing Snort rules cont’d</vt:lpstr>
      <vt:lpstr>Creating Snort rules</vt:lpstr>
      <vt:lpstr>Creating Snort rules cont’d</vt:lpstr>
      <vt:lpstr>Module 5 - Live Memory Analysis</vt:lpstr>
      <vt:lpstr>Linux Processes</vt:lpstr>
      <vt:lpstr>Process Hacker</vt:lpstr>
      <vt:lpstr>Process Monitor</vt:lpstr>
      <vt:lpstr>Volatility</vt:lpstr>
      <vt:lpstr>Volatility (Continued)</vt:lpstr>
      <vt:lpstr>Volatility (Continued)</vt:lpstr>
      <vt:lpstr>Module 6 - Firewall</vt:lpstr>
      <vt:lpstr>Time-based Access</vt:lpstr>
      <vt:lpstr>Time-based Access</vt:lpstr>
      <vt:lpstr>Time-based Access</vt:lpstr>
      <vt:lpstr>Time-based Access: SSH Connection</vt:lpstr>
      <vt:lpstr>Dynamic NAT</vt:lpstr>
      <vt:lpstr>Brute Force </vt:lpstr>
      <vt:lpstr>Challenges</vt:lpstr>
      <vt:lpstr>Career Skills Obtained</vt:lpstr>
      <vt:lpstr>Conclusion</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PROJECT</dc:title>
  <dc:creator>Kim Hernandez</dc:creator>
  <cp:lastModifiedBy>Kim Hernandez</cp:lastModifiedBy>
  <cp:revision>443</cp:revision>
  <dcterms:created xsi:type="dcterms:W3CDTF">2022-12-06T19:39:05Z</dcterms:created>
  <dcterms:modified xsi:type="dcterms:W3CDTF">2022-12-13T02:23:26Z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